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f"/>
  <Default Extension="vml" ContentType="application/vnd.openxmlformats-officedocument.vmlDrawing"/>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4.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notesSlides/notesSlide32.xml" ContentType="application/vnd.openxmlformats-officedocument.presentationml.notesSlide+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4657" r:id="rId2"/>
    <p:sldId id="4607" r:id="rId3"/>
    <p:sldId id="4615" r:id="rId4"/>
    <p:sldId id="259" r:id="rId5"/>
    <p:sldId id="4661" r:id="rId6"/>
    <p:sldId id="5161" r:id="rId7"/>
    <p:sldId id="5167" r:id="rId8"/>
    <p:sldId id="5168" r:id="rId9"/>
    <p:sldId id="5169" r:id="rId10"/>
    <p:sldId id="5160" r:id="rId11"/>
    <p:sldId id="5174" r:id="rId12"/>
    <p:sldId id="2532" r:id="rId13"/>
    <p:sldId id="327" r:id="rId14"/>
    <p:sldId id="2661" r:id="rId15"/>
    <p:sldId id="2666" r:id="rId16"/>
    <p:sldId id="329" r:id="rId17"/>
    <p:sldId id="288" r:id="rId18"/>
    <p:sldId id="2440" r:id="rId19"/>
    <p:sldId id="2284" r:id="rId20"/>
    <p:sldId id="335" r:id="rId21"/>
    <p:sldId id="4642" r:id="rId22"/>
    <p:sldId id="4662" r:id="rId23"/>
    <p:sldId id="4663" r:id="rId24"/>
    <p:sldId id="4594" r:id="rId25"/>
    <p:sldId id="4643" r:id="rId26"/>
    <p:sldId id="4596" r:id="rId27"/>
    <p:sldId id="2276" r:id="rId28"/>
    <p:sldId id="4634" r:id="rId29"/>
    <p:sldId id="4601" r:id="rId30"/>
    <p:sldId id="4602" r:id="rId31"/>
    <p:sldId id="5171" r:id="rId32"/>
    <p:sldId id="256" r:id="rId33"/>
    <p:sldId id="4656" r:id="rId34"/>
    <p:sldId id="5146" r:id="rId35"/>
    <p:sldId id="5172" r:id="rId36"/>
    <p:sldId id="443" r:id="rId37"/>
    <p:sldId id="448" r:id="rId38"/>
    <p:sldId id="499" r:id="rId39"/>
    <p:sldId id="531" r:id="rId40"/>
    <p:sldId id="503" r:id="rId41"/>
    <p:sldId id="506" r:id="rId42"/>
    <p:sldId id="3443" r:id="rId43"/>
    <p:sldId id="4664" r:id="rId44"/>
    <p:sldId id="4638" r:id="rId45"/>
    <p:sldId id="5144" r:id="rId46"/>
    <p:sldId id="5145" r:id="rId47"/>
    <p:sldId id="965" r:id="rId48"/>
    <p:sldId id="4546" r:id="rId49"/>
    <p:sldId id="5147" r:id="rId50"/>
    <p:sldId id="3507" r:id="rId51"/>
    <p:sldId id="455" r:id="rId5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uye li" initials="yl" lastIdx="1" clrIdx="0">
    <p:extLst>
      <p:ext uri="{19B8F6BF-5375-455C-9EA6-DF929625EA0E}">
        <p15:presenceInfo xmlns:p15="http://schemas.microsoft.com/office/powerpoint/2012/main" userId="5d3afbf593c2fcc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20000"/>
    <a:srgbClr val="960000"/>
    <a:srgbClr val="0404A0"/>
    <a:srgbClr val="3C3CFA"/>
    <a:srgbClr val="DB6413"/>
    <a:srgbClr val="4C4CFA"/>
    <a:srgbClr val="2F1B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99" autoAdjust="0"/>
    <p:restoredTop sz="76685" autoAdjust="0"/>
  </p:normalViewPr>
  <p:slideViewPr>
    <p:cSldViewPr snapToGrid="0">
      <p:cViewPr varScale="1">
        <p:scale>
          <a:sx n="49" d="100"/>
          <a:sy n="49" d="100"/>
        </p:scale>
        <p:origin x="134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barChart>
        <c:barDir val="col"/>
        <c:grouping val="clustered"/>
        <c:varyColors val="0"/>
        <c:ser>
          <c:idx val="0"/>
          <c:order val="0"/>
          <c:tx>
            <c:strRef>
              <c:f>Sheet1!$B$1</c:f>
              <c:strCache>
                <c:ptCount val="1"/>
                <c:pt idx="0">
                  <c:v>RM</c:v>
                </c:pt>
              </c:strCache>
            </c:strRef>
          </c:tx>
          <c:spPr>
            <a:gradFill rotWithShape="1">
              <a:gsLst>
                <a:gs pos="0">
                  <a:schemeClr val="accent1">
                    <a:tint val="77000"/>
                    <a:satMod val="103000"/>
                    <a:lumMod val="102000"/>
                    <a:tint val="94000"/>
                  </a:schemeClr>
                </a:gs>
                <a:gs pos="50000">
                  <a:schemeClr val="accent1">
                    <a:tint val="77000"/>
                    <a:satMod val="110000"/>
                    <a:lumMod val="100000"/>
                    <a:shade val="100000"/>
                  </a:schemeClr>
                </a:gs>
                <a:gs pos="100000">
                  <a:schemeClr val="accent1">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CD56</c:v>
                </c:pt>
                <c:pt idx="1">
                  <c:v>Foxp3</c:v>
                </c:pt>
                <c:pt idx="2">
                  <c:v>CD68</c:v>
                </c:pt>
                <c:pt idx="3">
                  <c:v>CD163</c:v>
                </c:pt>
                <c:pt idx="4">
                  <c:v>CD8</c:v>
                </c:pt>
                <c:pt idx="5">
                  <c:v>CD1a</c:v>
                </c:pt>
                <c:pt idx="6">
                  <c:v>CD83</c:v>
                </c:pt>
                <c:pt idx="7">
                  <c:v>CD57</c:v>
                </c:pt>
              </c:strCache>
            </c:strRef>
          </c:cat>
          <c:val>
            <c:numRef>
              <c:f>Sheet1!$B$2:$B$9</c:f>
              <c:numCache>
                <c:formatCode>0%</c:formatCode>
                <c:ptCount val="8"/>
                <c:pt idx="0">
                  <c:v>0.42</c:v>
                </c:pt>
                <c:pt idx="1">
                  <c:v>0.19</c:v>
                </c:pt>
                <c:pt idx="2">
                  <c:v>0.13</c:v>
                </c:pt>
                <c:pt idx="3">
                  <c:v>0.26</c:v>
                </c:pt>
                <c:pt idx="4">
                  <c:v>0.16</c:v>
                </c:pt>
                <c:pt idx="5">
                  <c:v>0.02</c:v>
                </c:pt>
                <c:pt idx="6">
                  <c:v>0.09</c:v>
                </c:pt>
                <c:pt idx="7">
                  <c:v>0.17</c:v>
                </c:pt>
              </c:numCache>
            </c:numRef>
          </c:val>
          <c:extLst>
            <c:ext xmlns:c16="http://schemas.microsoft.com/office/drawing/2014/chart" uri="{C3380CC4-5D6E-409C-BE32-E72D297353CC}">
              <c16:uniqueId val="{00000000-F38F-479F-BD9B-5A8E7EC4E7E7}"/>
            </c:ext>
          </c:extLst>
        </c:ser>
        <c:ser>
          <c:idx val="1"/>
          <c:order val="1"/>
          <c:tx>
            <c:strRef>
              <c:f>Sheet1!$C$1</c:f>
              <c:strCache>
                <c:ptCount val="1"/>
                <c:pt idx="0">
                  <c:v>RIF</c:v>
                </c:pt>
              </c:strCache>
            </c:strRef>
          </c:tx>
          <c:spPr>
            <a:gradFill rotWithShape="1">
              <a:gsLst>
                <a:gs pos="0">
                  <a:schemeClr val="accent1">
                    <a:shade val="76000"/>
                    <a:satMod val="103000"/>
                    <a:lumMod val="102000"/>
                    <a:tint val="94000"/>
                  </a:schemeClr>
                </a:gs>
                <a:gs pos="50000">
                  <a:schemeClr val="accent1">
                    <a:shade val="76000"/>
                    <a:satMod val="110000"/>
                    <a:lumMod val="100000"/>
                    <a:shade val="100000"/>
                  </a:schemeClr>
                </a:gs>
                <a:gs pos="100000">
                  <a:schemeClr val="accent1">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anchor="ctr" anchorCtr="1"/>
              <a:lstStyle/>
              <a:p>
                <a:pPr>
                  <a:defRPr sz="1197" b="1"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CD56</c:v>
                </c:pt>
                <c:pt idx="1">
                  <c:v>Foxp3</c:v>
                </c:pt>
                <c:pt idx="2">
                  <c:v>CD68</c:v>
                </c:pt>
                <c:pt idx="3">
                  <c:v>CD163</c:v>
                </c:pt>
                <c:pt idx="4">
                  <c:v>CD8</c:v>
                </c:pt>
                <c:pt idx="5">
                  <c:v>CD1a</c:v>
                </c:pt>
                <c:pt idx="6">
                  <c:v>CD83</c:v>
                </c:pt>
                <c:pt idx="7">
                  <c:v>CD57</c:v>
                </c:pt>
              </c:strCache>
            </c:strRef>
          </c:cat>
          <c:val>
            <c:numRef>
              <c:f>Sheet1!$C$2:$C$9</c:f>
              <c:numCache>
                <c:formatCode>0%</c:formatCode>
                <c:ptCount val="8"/>
                <c:pt idx="0">
                  <c:v>0.46</c:v>
                </c:pt>
                <c:pt idx="1">
                  <c:v>0.2</c:v>
                </c:pt>
                <c:pt idx="2">
                  <c:v>0.16</c:v>
                </c:pt>
                <c:pt idx="3">
                  <c:v>0.31</c:v>
                </c:pt>
                <c:pt idx="4">
                  <c:v>0.12</c:v>
                </c:pt>
                <c:pt idx="5">
                  <c:v>0.18</c:v>
                </c:pt>
                <c:pt idx="6">
                  <c:v>0.11</c:v>
                </c:pt>
                <c:pt idx="7">
                  <c:v>0.22</c:v>
                </c:pt>
              </c:numCache>
            </c:numRef>
          </c:val>
          <c:extLst>
            <c:ext xmlns:c16="http://schemas.microsoft.com/office/drawing/2014/chart" uri="{C3380CC4-5D6E-409C-BE32-E72D297353CC}">
              <c16:uniqueId val="{00000001-F38F-479F-BD9B-5A8E7EC4E7E7}"/>
            </c:ext>
          </c:extLst>
        </c:ser>
        <c:dLbls>
          <c:showLegendKey val="0"/>
          <c:showVal val="1"/>
          <c:showCatName val="0"/>
          <c:showSerName val="0"/>
          <c:showPercent val="0"/>
          <c:showBubbleSize val="0"/>
        </c:dLbls>
        <c:gapWidth val="100"/>
        <c:overlap val="-24"/>
        <c:axId val="694118920"/>
        <c:axId val="694122200"/>
      </c:barChart>
      <c:catAx>
        <c:axId val="69411892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zh-CN"/>
          </a:p>
        </c:txPr>
        <c:crossAx val="694122200"/>
        <c:crosses val="autoZero"/>
        <c:auto val="1"/>
        <c:lblAlgn val="ctr"/>
        <c:lblOffset val="100"/>
        <c:noMultiLvlLbl val="0"/>
      </c:catAx>
      <c:valAx>
        <c:axId val="69412220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zh-CN"/>
          </a:p>
        </c:txPr>
        <c:crossAx val="6941189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zh-CN"/>
        </a:p>
      </c:txPr>
    </c:legend>
    <c:plotVisOnly val="1"/>
    <c:dispBlanksAs val="gap"/>
    <c:showDLblsOverMax val="0"/>
  </c:chart>
  <c:spPr>
    <a:noFill/>
    <a:ln>
      <a:noFill/>
    </a:ln>
    <a:effectLst/>
  </c:spPr>
  <c:txPr>
    <a:bodyPr/>
    <a:lstStyle/>
    <a:p>
      <a:pPr>
        <a:defRPr b="1">
          <a:latin typeface="Times New Roman" panose="02020603050405020304" pitchFamily="18" charset="0"/>
          <a:cs typeface="Times New Roman" panose="02020603050405020304" pitchFamily="18"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1">
  <a:schemeClr val="accent1"/>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97824A-A7D8-4428-ADB9-D986F2D7F115}" type="datetimeFigureOut">
              <a:rPr lang="zh-CN" altLang="en-US" smtClean="0"/>
              <a:t>2019/11/8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DCA9B8-5C16-40A0-BC4E-2C5AFE8EB9DC}" type="slidenum">
              <a:rPr lang="zh-CN" altLang="en-US" smtClean="0"/>
              <a:t>‹#›</a:t>
            </a:fld>
            <a:endParaRPr lang="zh-CN" altLang="en-US"/>
          </a:p>
        </p:txBody>
      </p:sp>
    </p:spTree>
    <p:extLst>
      <p:ext uri="{BB962C8B-B14F-4D97-AF65-F5344CB8AC3E}">
        <p14:creationId xmlns:p14="http://schemas.microsoft.com/office/powerpoint/2010/main" val="3124933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谢谢主持人的介绍，今天我和大家分享的题目是运用免疫组化定量分析子宫内膜免疫细胞谱临床应用的研究，提到免疫组化，我们大家都知道是病理科常规开展的项目，和检验科的关系不大，但其实我们这个项目的应用和研究都是借鉴了检验科项目管理的思路和质控分析。接下来我们再来熟悉一下免疫组化</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1</a:t>
            </a:fld>
            <a:endParaRPr lang="zh-CN" altLang="en-US"/>
          </a:p>
        </p:txBody>
      </p:sp>
    </p:spTree>
    <p:extLst>
      <p:ext uri="{BB962C8B-B14F-4D97-AF65-F5344CB8AC3E}">
        <p14:creationId xmlns:p14="http://schemas.microsoft.com/office/powerpoint/2010/main" val="1325640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在孕早期，子宫内膜免疫细胞主要是</a:t>
            </a:r>
            <a:r>
              <a:rPr lang="en-US" altLang="zh-CN" dirty="0"/>
              <a:t>4</a:t>
            </a:r>
            <a:r>
              <a:rPr lang="zh-CN" altLang="en-US" dirty="0"/>
              <a:t>大类，分为</a:t>
            </a:r>
            <a:r>
              <a:rPr lang="en-US" altLang="zh-CN" dirty="0"/>
              <a:t>NK</a:t>
            </a:r>
            <a:r>
              <a:rPr lang="zh-CN" altLang="en-US" dirty="0"/>
              <a:t>细胞，数量是最多的，占整个免疫细胞的</a:t>
            </a:r>
            <a:r>
              <a:rPr lang="en-US" altLang="zh-CN" dirty="0"/>
              <a:t>50-70%</a:t>
            </a:r>
            <a:r>
              <a:rPr lang="zh-CN" altLang="en-US" dirty="0"/>
              <a:t>，其次是巨噬细胞，</a:t>
            </a:r>
            <a:r>
              <a:rPr lang="en-US" altLang="zh-CN" dirty="0"/>
              <a:t>T</a:t>
            </a:r>
            <a:r>
              <a:rPr lang="zh-CN" altLang="en-US" dirty="0"/>
              <a:t>细胞和树突状细胞。</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10</a:t>
            </a:fld>
            <a:endParaRPr lang="zh-CN" altLang="en-US"/>
          </a:p>
        </p:txBody>
      </p:sp>
    </p:spTree>
    <p:extLst>
      <p:ext uri="{BB962C8B-B14F-4D97-AF65-F5344CB8AC3E}">
        <p14:creationId xmlns:p14="http://schemas.microsoft.com/office/powerpoint/2010/main" val="39370205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研究发现这</a:t>
            </a:r>
            <a:r>
              <a:rPr lang="en-US" altLang="zh-CN" dirty="0"/>
              <a:t>4</a:t>
            </a:r>
            <a:r>
              <a:rPr lang="zh-CN" altLang="en-US" dirty="0"/>
              <a:t>大类免疫细胞在孕早期滋养层侵袭，血管生长发挥重要作用。</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11</a:t>
            </a:fld>
            <a:endParaRPr lang="zh-CN" altLang="en-US"/>
          </a:p>
        </p:txBody>
      </p:sp>
    </p:spTree>
    <p:extLst>
      <p:ext uri="{BB962C8B-B14F-4D97-AF65-F5344CB8AC3E}">
        <p14:creationId xmlns:p14="http://schemas.microsoft.com/office/powerpoint/2010/main" val="1421979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我们首先了解一下孕早期</a:t>
            </a:r>
            <a:r>
              <a:rPr lang="en-US" altLang="zh-CN" dirty="0"/>
              <a:t>NK</a:t>
            </a:r>
            <a:r>
              <a:rPr lang="zh-CN" altLang="en-US" dirty="0"/>
              <a:t>细胞的作用，</a:t>
            </a:r>
            <a:r>
              <a:rPr lang="en-US" altLang="zh-CN" dirty="0"/>
              <a:t>NK</a:t>
            </a:r>
            <a:r>
              <a:rPr lang="zh-CN" altLang="en-US" dirty="0"/>
              <a:t>细胞作为数量最多的免疫细胞，发挥很多重要的作用，</a:t>
            </a:r>
            <a:r>
              <a:rPr lang="en-US" altLang="zh-CN" dirty="0"/>
              <a:t>NK</a:t>
            </a:r>
            <a:r>
              <a:rPr lang="zh-CN" altLang="en-US" dirty="0"/>
              <a:t>细胞促进</a:t>
            </a:r>
          </a:p>
        </p:txBody>
      </p:sp>
    </p:spTree>
    <p:extLst>
      <p:ext uri="{BB962C8B-B14F-4D97-AF65-F5344CB8AC3E}">
        <p14:creationId xmlns:p14="http://schemas.microsoft.com/office/powerpoint/2010/main" val="1343466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在早期，</a:t>
            </a:r>
            <a:r>
              <a:rPr lang="en-US" altLang="zh-CN" dirty="0"/>
              <a:t>NK</a:t>
            </a:r>
            <a:r>
              <a:rPr lang="zh-CN" altLang="en-US" dirty="0"/>
              <a:t>缺乏会导致血管退化，胎儿营养缺乏的，导致流产，胎儿停育。</a:t>
            </a:r>
            <a:r>
              <a:rPr lang="en-US" altLang="zh-CN" dirty="0"/>
              <a:t>NK</a:t>
            </a:r>
            <a:r>
              <a:rPr lang="zh-CN" altLang="en-US" dirty="0"/>
              <a:t>过多，则会将胎儿当成外来物质进行杀伤攻击，导致流产及种植失败。</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13</a:t>
            </a:fld>
            <a:endParaRPr lang="zh-CN" altLang="en-US"/>
          </a:p>
        </p:txBody>
      </p:sp>
    </p:spTree>
    <p:extLst>
      <p:ext uri="{BB962C8B-B14F-4D97-AF65-F5344CB8AC3E}">
        <p14:creationId xmlns:p14="http://schemas.microsoft.com/office/powerpoint/2010/main" val="564440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子宫内膜第二大类免疫细胞是巨噬细胞，分为两种亚型，发挥促炎作用的</a:t>
            </a:r>
            <a:r>
              <a:rPr lang="en-US" altLang="zh-CN" dirty="0"/>
              <a:t>M1</a:t>
            </a:r>
            <a:r>
              <a:rPr lang="zh-CN" altLang="en-US" dirty="0"/>
              <a:t>型，抑炎作用的</a:t>
            </a:r>
            <a:r>
              <a:rPr lang="en-US" altLang="zh-CN" dirty="0"/>
              <a:t>M2</a:t>
            </a:r>
            <a:r>
              <a:rPr lang="zh-CN" altLang="en-US" dirty="0"/>
              <a:t>型。主要的功能也是抵抗感染，调节滋养细胞侵袭及血管生成</a:t>
            </a:r>
          </a:p>
        </p:txBody>
      </p:sp>
      <p:sp>
        <p:nvSpPr>
          <p:cNvPr id="4" name="灯片编号占位符 3"/>
          <p:cNvSpPr>
            <a:spLocks noGrp="1"/>
          </p:cNvSpPr>
          <p:nvPr>
            <p:ph type="sldNum" sz="quarter" idx="5"/>
          </p:nvPr>
        </p:nvSpPr>
        <p:spPr/>
        <p:txBody>
          <a:bodyPr/>
          <a:lstStyle/>
          <a:p>
            <a:fld id="{5CAED992-3711-4D97-9AAF-E67AECF48D3B}"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那么我们的研究提示，妊娠失败组，巨噬细胞和</a:t>
            </a:r>
            <a:r>
              <a:rPr lang="en-US" altLang="zh-CN" dirty="0"/>
              <a:t>M2</a:t>
            </a:r>
            <a:r>
              <a:rPr lang="zh-CN" altLang="en-US" dirty="0"/>
              <a:t>型巨噬细胞显著增多，说明巨噬细胞过多不利于妊娠。</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15</a:t>
            </a:fld>
            <a:endParaRPr lang="zh-CN" altLang="en-US"/>
          </a:p>
        </p:txBody>
      </p:sp>
    </p:spTree>
    <p:extLst>
      <p:ext uri="{BB962C8B-B14F-4D97-AF65-F5344CB8AC3E}">
        <p14:creationId xmlns:p14="http://schemas.microsoft.com/office/powerpoint/2010/main" val="240934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第</a:t>
            </a:r>
            <a:r>
              <a:rPr lang="en-US" altLang="zh-CN" dirty="0"/>
              <a:t>3</a:t>
            </a:r>
            <a:r>
              <a:rPr lang="zh-CN" altLang="en-US" dirty="0"/>
              <a:t>大类是以</a:t>
            </a:r>
            <a:r>
              <a:rPr lang="en-US" altLang="zh-CN" dirty="0" err="1"/>
              <a:t>Treg</a:t>
            </a:r>
            <a:r>
              <a:rPr lang="zh-CN" altLang="en-US" dirty="0"/>
              <a:t>为代表的</a:t>
            </a:r>
            <a:r>
              <a:rPr lang="en-US" altLang="zh-CN" dirty="0"/>
              <a:t>T</a:t>
            </a:r>
            <a:r>
              <a:rPr lang="zh-CN" altLang="en-US" dirty="0"/>
              <a:t>细胞，</a:t>
            </a:r>
            <a:r>
              <a:rPr lang="en-US" altLang="zh-CN" dirty="0" err="1"/>
              <a:t>Treg</a:t>
            </a:r>
            <a:r>
              <a:rPr lang="zh-CN" altLang="en-US" dirty="0"/>
              <a:t>可能促进胚胎的黏附，进而帮助胚胎种植。</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16</a:t>
            </a:fld>
            <a:endParaRPr lang="zh-CN" altLang="en-US"/>
          </a:p>
        </p:txBody>
      </p:sp>
    </p:spTree>
    <p:extLst>
      <p:ext uri="{BB962C8B-B14F-4D97-AF65-F5344CB8AC3E}">
        <p14:creationId xmlns:p14="http://schemas.microsoft.com/office/powerpoint/2010/main" val="23780942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在</a:t>
            </a:r>
            <a:r>
              <a:rPr lang="en-US" altLang="zh-CN" dirty="0"/>
              <a:t>2010</a:t>
            </a:r>
            <a:r>
              <a:rPr lang="zh-CN" altLang="en-US" dirty="0"/>
              <a:t>年，妊娠小鼠模型中，日本的</a:t>
            </a:r>
            <a:r>
              <a:rPr lang="en-US" altLang="zh-CN" dirty="0"/>
              <a:t>Saito</a:t>
            </a:r>
            <a:r>
              <a:rPr lang="zh-CN" altLang="en-US" dirty="0"/>
              <a:t>团队在不同时间点，利用抗</a:t>
            </a:r>
            <a:r>
              <a:rPr lang="en-US" altLang="zh-CN" dirty="0"/>
              <a:t>CD25</a:t>
            </a:r>
            <a:r>
              <a:rPr lang="zh-CN" altLang="en-US" dirty="0"/>
              <a:t>的抗体去除</a:t>
            </a:r>
            <a:r>
              <a:rPr lang="en-US" altLang="zh-CN" dirty="0"/>
              <a:t>CD25+T</a:t>
            </a:r>
            <a:r>
              <a:rPr lang="zh-CN" altLang="en-US" dirty="0"/>
              <a:t>细胞，发现在孕期种植窗期和孕早期去除</a:t>
            </a:r>
            <a:r>
              <a:rPr lang="en-US" altLang="zh-CN" dirty="0"/>
              <a:t>CD25+T</a:t>
            </a:r>
            <a:r>
              <a:rPr lang="zh-CN" altLang="en-US" dirty="0"/>
              <a:t>细胞都会导致妊娠丢失，而孕晚期去除</a:t>
            </a:r>
            <a:r>
              <a:rPr lang="en-US" altLang="zh-CN" dirty="0"/>
              <a:t>CD25</a:t>
            </a:r>
            <a:r>
              <a:rPr lang="zh-CN" altLang="en-US" dirty="0"/>
              <a:t>则不受影响。显示</a:t>
            </a:r>
            <a:r>
              <a:rPr lang="en-US" altLang="zh-CN" dirty="0" err="1"/>
              <a:t>Treg</a:t>
            </a:r>
            <a:r>
              <a:rPr lang="zh-CN" altLang="en-US" dirty="0"/>
              <a:t>对胚胎的种植和维持具有重要作用。</a:t>
            </a:r>
          </a:p>
          <a:p>
            <a:endParaRPr lang="zh-CN" altLang="en-US" dirty="0"/>
          </a:p>
        </p:txBody>
      </p:sp>
      <p:sp>
        <p:nvSpPr>
          <p:cNvPr id="4" name="灯片编号占位符 3"/>
          <p:cNvSpPr>
            <a:spLocks noGrp="1"/>
          </p:cNvSpPr>
          <p:nvPr>
            <p:ph type="sldNum" sz="quarter" idx="10"/>
          </p:nvPr>
        </p:nvSpPr>
        <p:spPr/>
        <p:txBody>
          <a:bodyPr/>
          <a:lstStyle/>
          <a:p>
            <a:fld id="{37611177-4581-49CC-8B3F-50BD4C4D04EF}"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dirty="0">
                <a:sym typeface="+mn-ea"/>
              </a:rPr>
              <a:t>DC</a:t>
            </a:r>
            <a:r>
              <a:rPr lang="zh-CN" altLang="en-US" dirty="0">
                <a:sym typeface="+mn-ea"/>
              </a:rPr>
              <a:t>虽然数量不多，但是发挥了关键作用。</a:t>
            </a:r>
            <a:endParaRPr lang="zh-CN" altLang="en-US" dirty="0"/>
          </a:p>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CD1</a:t>
            </a:r>
            <a:r>
              <a:rPr lang="zh-CN" altLang="en-US" dirty="0"/>
              <a:t>标记未成熟</a:t>
            </a:r>
            <a:r>
              <a:rPr lang="en-US" altLang="zh-CN" dirty="0"/>
              <a:t>DC</a:t>
            </a:r>
            <a:r>
              <a:rPr lang="zh-CN" altLang="en-US" dirty="0"/>
              <a:t>，</a:t>
            </a:r>
            <a:r>
              <a:rPr lang="en-US" altLang="zh-CN" dirty="0"/>
              <a:t>CD83</a:t>
            </a:r>
            <a:r>
              <a:rPr lang="zh-CN" altLang="en-US" dirty="0"/>
              <a:t>标记成熟</a:t>
            </a:r>
            <a:r>
              <a:rPr lang="en-US" altLang="zh-CN" dirty="0"/>
              <a:t>DC</a:t>
            </a:r>
            <a:r>
              <a:rPr lang="zh-CN" altLang="en-US" dirty="0"/>
              <a:t>，数据提示子宫内膜成熟</a:t>
            </a:r>
            <a:r>
              <a:rPr lang="en-US" altLang="zh-CN" dirty="0"/>
              <a:t>DC</a:t>
            </a:r>
            <a:r>
              <a:rPr lang="zh-CN" altLang="en-US" dirty="0"/>
              <a:t>的增加可能与反复流产和种植失败的发病机制有关。</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19</a:t>
            </a:fld>
            <a:endParaRPr lang="zh-CN" altLang="en-US"/>
          </a:p>
        </p:txBody>
      </p:sp>
    </p:spTree>
    <p:extLst>
      <p:ext uri="{BB962C8B-B14F-4D97-AF65-F5344CB8AC3E}">
        <p14:creationId xmlns:p14="http://schemas.microsoft.com/office/powerpoint/2010/main" val="2125363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像血常规是检验科的常规检验技术，免疫组化是病理科的常规技术，如同</a:t>
            </a:r>
            <a:r>
              <a:rPr lang="en-US" altLang="zh-CN" dirty="0"/>
              <a:t>B</a:t>
            </a:r>
            <a:r>
              <a:rPr lang="zh-CN" altLang="en-US" dirty="0"/>
              <a:t>超，</a:t>
            </a:r>
            <a:r>
              <a:rPr lang="en-US" altLang="zh-CN" dirty="0"/>
              <a:t>CT,MR</a:t>
            </a:r>
            <a:r>
              <a:rPr lang="zh-CN" altLang="en-US" dirty="0"/>
              <a:t>一样，能够帮助临床医生对各类疾病进行病理诊断，也可以追踪疾病的治疗效果以及预后的恢复情况等。目前免疫组化主要应用在肿瘤诊断中，帮助医生判断是否发生了肿瘤，恶性程度，治疗情况等。另外在感染性疾病的应用中，比如乙肝感染的检测，免疫组化可以直接在感染赵忠检测到病原体，进而帮助临床医生做出诊断。</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2</a:t>
            </a:fld>
            <a:endParaRPr lang="zh-CN" altLang="en-US"/>
          </a:p>
        </p:txBody>
      </p:sp>
    </p:spTree>
    <p:extLst>
      <p:ext uri="{BB962C8B-B14F-4D97-AF65-F5344CB8AC3E}">
        <p14:creationId xmlns:p14="http://schemas.microsoft.com/office/powerpoint/2010/main" val="30553384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因此在妊娠早期，子宫内膜免疫细胞维持子宫内膜免疫微环境的平衡，保障胎儿的成功种植与生长。结合文献及我们的数据提示，如果在孕前黄体中期或孕早期，</a:t>
            </a:r>
            <a:r>
              <a:rPr lang="en-US" altLang="zh-CN" dirty="0"/>
              <a:t>NK</a:t>
            </a:r>
            <a:r>
              <a:rPr lang="zh-CN" altLang="en-US" dirty="0"/>
              <a:t>细胞，</a:t>
            </a:r>
            <a:r>
              <a:rPr lang="en-US" altLang="zh-CN" dirty="0"/>
              <a:t>M1</a:t>
            </a:r>
            <a:r>
              <a:rPr lang="zh-CN" altLang="en-US" dirty="0"/>
              <a:t>型巨噬细胞，</a:t>
            </a:r>
            <a:r>
              <a:rPr lang="en-US" altLang="zh-CN" dirty="0"/>
              <a:t>CD8+T</a:t>
            </a:r>
            <a:r>
              <a:rPr lang="zh-CN" altLang="en-US" dirty="0"/>
              <a:t>细胞，</a:t>
            </a:r>
            <a:r>
              <a:rPr lang="en-US" altLang="zh-CN" dirty="0"/>
              <a:t>DC</a:t>
            </a:r>
            <a:r>
              <a:rPr lang="zh-CN" altLang="en-US" dirty="0"/>
              <a:t>细胞缺乏，则会导致孕早期免疫反应偏向于抑炎，影响胚胎黏附，侵袭及血管生成， 最终导致妊娠失败。如果</a:t>
            </a:r>
            <a:r>
              <a:rPr lang="en-US" altLang="zh-CN" dirty="0"/>
              <a:t>NK</a:t>
            </a:r>
            <a:r>
              <a:rPr lang="zh-CN" altLang="en-US" dirty="0"/>
              <a:t>细胞，</a:t>
            </a:r>
            <a:r>
              <a:rPr lang="en-US" altLang="zh-CN" dirty="0"/>
              <a:t>M1</a:t>
            </a:r>
            <a:r>
              <a:rPr lang="zh-CN" altLang="en-US" dirty="0"/>
              <a:t>巨噬细胞，</a:t>
            </a:r>
            <a:r>
              <a:rPr lang="en-US" altLang="zh-CN" dirty="0"/>
              <a:t>CD8+T</a:t>
            </a:r>
            <a:r>
              <a:rPr lang="zh-CN" altLang="en-US" dirty="0"/>
              <a:t>细胞，</a:t>
            </a:r>
            <a:r>
              <a:rPr lang="en-US" altLang="zh-CN" dirty="0" err="1"/>
              <a:t>Treg</a:t>
            </a:r>
            <a:r>
              <a:rPr lang="zh-CN" altLang="en-US" dirty="0"/>
              <a:t>细胞增加，则提示促炎反应过度，导致妊娠失败。因此在孕早期子宫内膜免疫细胞的数量至关重要。</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20</a:t>
            </a:fld>
            <a:endParaRPr lang="zh-CN" altLang="en-US"/>
          </a:p>
        </p:txBody>
      </p:sp>
    </p:spTree>
    <p:extLst>
      <p:ext uri="{BB962C8B-B14F-4D97-AF65-F5344CB8AC3E}">
        <p14:creationId xmlns:p14="http://schemas.microsoft.com/office/powerpoint/2010/main" val="39607510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对第一部分进行小结，在妊娠早期，子宫内膜免疫细胞发挥非常关键的作用，除了发挥免疫耐受，避免感染外，还要保障胚胎的种植，血管生长等，数量发生异常，增多或减少时则导致早期流产及胚胎种植失败。因此评估子宫内膜免疫谱可以充分了解种植窗子宫内膜免疫微环境的平衡及稳定状态。那么我们如何进行评估呢？</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21</a:t>
            </a:fld>
            <a:endParaRPr lang="zh-CN" altLang="en-US"/>
          </a:p>
        </p:txBody>
      </p:sp>
    </p:spTree>
    <p:extLst>
      <p:ext uri="{BB962C8B-B14F-4D97-AF65-F5344CB8AC3E}">
        <p14:creationId xmlns:p14="http://schemas.microsoft.com/office/powerpoint/2010/main" val="11834796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进入第二部分的主题：运用免疫组化定量分析子宫内膜免疫谱</a:t>
            </a:r>
          </a:p>
        </p:txBody>
      </p:sp>
      <p:sp>
        <p:nvSpPr>
          <p:cNvPr id="4" name="灯片编号占位符 3"/>
          <p:cNvSpPr>
            <a:spLocks noGrp="1"/>
          </p:cNvSpPr>
          <p:nvPr>
            <p:ph type="sldNum" sz="quarter" idx="10"/>
          </p:nvPr>
        </p:nvSpPr>
        <p:spPr/>
        <p:txBody>
          <a:bodyPr/>
          <a:lstStyle/>
          <a:p>
            <a:fld id="{2AA9E219-1A71-45DE-8400-265B188BBBB4}" type="slidenum">
              <a:rPr lang="zh-CN" altLang="en-US" smtClean="0"/>
              <a:t>22</a:t>
            </a:fld>
            <a:endParaRPr lang="zh-CN" altLang="en-US"/>
          </a:p>
        </p:txBody>
      </p:sp>
    </p:spTree>
    <p:extLst>
      <p:ext uri="{BB962C8B-B14F-4D97-AF65-F5344CB8AC3E}">
        <p14:creationId xmlns:p14="http://schemas.microsoft.com/office/powerpoint/2010/main" val="34902964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主要围绕这</a:t>
            </a:r>
            <a:r>
              <a:rPr lang="en-US" altLang="zh-CN" dirty="0"/>
              <a:t>3</a:t>
            </a:r>
            <a:r>
              <a:rPr lang="zh-CN" altLang="en-US" dirty="0"/>
              <a:t>个问题进行分析。第一个问题是为什么做子宫内膜免疫谱的定量分析？第二如何通过免疫组化实现子宫内膜免疫细胞谱的定量分析？第三如何进行免疫组化定量分析的质量控制？</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23</a:t>
            </a:fld>
            <a:endParaRPr lang="zh-CN" altLang="en-US"/>
          </a:p>
        </p:txBody>
      </p:sp>
    </p:spTree>
    <p:extLst>
      <p:ext uri="{BB962C8B-B14F-4D97-AF65-F5344CB8AC3E}">
        <p14:creationId xmlns:p14="http://schemas.microsoft.com/office/powerpoint/2010/main" val="18838537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为什么做定量分析？在肿瘤组织的病理检测中，很多标志物是得了肿瘤才出现的，因此我们做检测只要看到有信号或强阳性信号，通过这种定性的分析就可以诊断肿瘤。同样像慢性子宫内膜炎的诊断，在健康女性，几乎没有</a:t>
            </a:r>
            <a:r>
              <a:rPr lang="en-US" altLang="zh-CN" dirty="0"/>
              <a:t>CD138+</a:t>
            </a:r>
            <a:r>
              <a:rPr lang="zh-CN" altLang="en-US" dirty="0"/>
              <a:t>细胞，只有慢性子宫内膜炎的患者才可以检测出</a:t>
            </a:r>
            <a:r>
              <a:rPr lang="en-US" altLang="zh-CN" dirty="0"/>
              <a:t>CD138+</a:t>
            </a:r>
            <a:r>
              <a:rPr lang="zh-CN" altLang="en-US" dirty="0"/>
              <a:t>细胞。而对于子宫内膜</a:t>
            </a:r>
            <a:r>
              <a:rPr lang="en-US" altLang="zh-CN" dirty="0"/>
              <a:t>CD56+NK</a:t>
            </a:r>
            <a:r>
              <a:rPr lang="zh-CN" altLang="en-US" dirty="0"/>
              <a:t>细胞，正常健康可孕女性也含有很多，对于妊娠失败患者</a:t>
            </a:r>
            <a:r>
              <a:rPr lang="en-US" altLang="zh-CN" dirty="0"/>
              <a:t>NK</a:t>
            </a:r>
            <a:r>
              <a:rPr lang="zh-CN" altLang="en-US" dirty="0"/>
              <a:t>细胞数量增加明显，很难以用定性去评估数量增加的情况。</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24</a:t>
            </a:fld>
            <a:endParaRPr lang="zh-CN" altLang="en-US"/>
          </a:p>
        </p:txBody>
      </p:sp>
    </p:spTree>
    <p:extLst>
      <p:ext uri="{BB962C8B-B14F-4D97-AF65-F5344CB8AC3E}">
        <p14:creationId xmlns:p14="http://schemas.microsoft.com/office/powerpoint/2010/main" val="17951896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所以正如我们第一部分提到在健康患者子宫内膜中含有大量的免疫细胞帮助胚胎种植与生长。妊娠失败患者出现各种免疫细胞数量增加或减少，并不是有或无的关系，很难定性评估子宫内膜免疫细胞异常情况，因此这就是我们为什么去做子宫内膜免疫细胞谱的定量分析。定量分析可以为临床医生提供更加准确的诊断。</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25</a:t>
            </a:fld>
            <a:endParaRPr lang="zh-CN" altLang="en-US"/>
          </a:p>
        </p:txBody>
      </p:sp>
    </p:spTree>
    <p:extLst>
      <p:ext uri="{BB962C8B-B14F-4D97-AF65-F5344CB8AC3E}">
        <p14:creationId xmlns:p14="http://schemas.microsoft.com/office/powerpoint/2010/main" val="2336553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那么我们如何通过免疫组化实现子宫内膜免疫细胞谱的定量分析呢？在条件摸索的前期我们先对定量分析方法进行了比较，选择流式细胞术还是免疫组化呢？因为流式细胞定量分析各种免疫细胞是很经典的方法，可以比较客观的计算出阳性细胞的占比，但是流式细胞仪需要液体的细胞悬液，需要我们将内膜组织研磨分离细胞，这样就会丢失部分细胞，同时在消化处理时可能会影响细胞状态与分子的表达情况。更重要的是流式细胞仪不能够保留样本，需要的组织量比较多。和流式比较，免疫组化的优点就比较突出，既可以保留原始组织，也可以阳性信号的分布情况。易于临床应用。但是免疫组化目前的结果分析主要是靠主观，经验判断高低，即使定量分析，计算的方式也不统一。不过综合两种方法，我们选择了可以保留原始组织的免疫组化。</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26</a:t>
            </a:fld>
            <a:endParaRPr lang="zh-CN" altLang="en-US"/>
          </a:p>
        </p:txBody>
      </p:sp>
    </p:spTree>
    <p:extLst>
      <p:ext uri="{BB962C8B-B14F-4D97-AF65-F5344CB8AC3E}">
        <p14:creationId xmlns:p14="http://schemas.microsoft.com/office/powerpoint/2010/main" val="25826690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但是免疫组化要想实现定量分析仍然存在很多问题，比如每次或者每例患者的染色背景深浅不一，又或者存在大量阳性细胞，如果我们通过肉眼计算细胞数量会很难实现的。为了解决这个问题，</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27</a:t>
            </a:fld>
            <a:endParaRPr lang="zh-CN" altLang="en-US"/>
          </a:p>
        </p:txBody>
      </p:sp>
    </p:spTree>
    <p:extLst>
      <p:ext uri="{BB962C8B-B14F-4D97-AF65-F5344CB8AC3E}">
        <p14:creationId xmlns:p14="http://schemas.microsoft.com/office/powerpoint/2010/main" val="26042688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我们引进自动免疫组化仪已经多光谱数字化病理分析系统，实现从实验到分析的全流程自动化分析。</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28</a:t>
            </a:fld>
            <a:endParaRPr lang="zh-CN" altLang="en-US"/>
          </a:p>
        </p:txBody>
      </p:sp>
    </p:spTree>
    <p:extLst>
      <p:ext uri="{BB962C8B-B14F-4D97-AF65-F5344CB8AC3E}">
        <p14:creationId xmlns:p14="http://schemas.microsoft.com/office/powerpoint/2010/main" val="3363992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幻灯片图像占位符 1"/>
          <p:cNvSpPr>
            <a:spLocks noGrp="1" noRot="1" noChangeAspect="1" noTextEdit="1"/>
          </p:cNvSpPr>
          <p:nvPr>
            <p:ph type="sldImg"/>
          </p:nvPr>
        </p:nvSpPr>
        <p:spPr bwMode="auto">
          <a:xfrm>
            <a:off x="114300" y="746125"/>
            <a:ext cx="6629400" cy="3730625"/>
          </a:xfrm>
          <a:noFill/>
          <a:ln>
            <a:solidFill>
              <a:srgbClr val="000000"/>
            </a:solidFill>
            <a:miter lim="800000"/>
            <a:headEnd/>
            <a:tailEnd/>
          </a:ln>
        </p:spPr>
      </p:sp>
      <p:sp>
        <p:nvSpPr>
          <p:cNvPr id="1003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dirty="0"/>
              <a:t>本系统的工作流程包括通过</a:t>
            </a:r>
            <a:r>
              <a:rPr lang="en-US" altLang="zh-CN" dirty="0" err="1"/>
              <a:t>vecter</a:t>
            </a:r>
            <a:r>
              <a:rPr lang="zh-CN" altLang="en-US" dirty="0"/>
              <a:t>成像系统获得低倍镜</a:t>
            </a:r>
            <a:r>
              <a:rPr lang="en-US" altLang="zh-CN" dirty="0"/>
              <a:t>4*</a:t>
            </a:r>
            <a:r>
              <a:rPr lang="zh-CN" altLang="en-US" dirty="0"/>
              <a:t>的整个组织切片的扫描图片，然后按照随机原则选取多个视野进行</a:t>
            </a:r>
            <a:r>
              <a:rPr lang="en-US" altLang="zh-CN" dirty="0"/>
              <a:t>20</a:t>
            </a:r>
            <a:r>
              <a:rPr lang="zh-CN" altLang="en-US" dirty="0"/>
              <a:t>倍镜的拍照。然后将图片放入</a:t>
            </a:r>
            <a:r>
              <a:rPr lang="en-US" altLang="zh-CN" dirty="0" err="1"/>
              <a:t>Nauance</a:t>
            </a:r>
            <a:r>
              <a:rPr lang="zh-CN" altLang="en-US" dirty="0"/>
              <a:t>软件中，根据苏木素染色、</a:t>
            </a:r>
            <a:r>
              <a:rPr lang="en-US" altLang="zh-CN" dirty="0"/>
              <a:t>DAB</a:t>
            </a:r>
            <a:r>
              <a:rPr lang="zh-CN" altLang="en-US" dirty="0"/>
              <a:t>的染色等进行拆分，可以将图片拆成多个只含有单一染色的图片。根据拆分的光谱对组织进行组织的分割。在分割过程中我们可以圈定部分组织，以及部分空白，然后软件会根据我们所划定的区域写出一个算法，然后软件便可以根据这个算法分析所有视野以及所有图片的组织区域和空白区域。然后我们又可以对组织区域进行细胞分割。我们在软件中可以定义细胞核的大小，以及苏木素染色的</a:t>
            </a:r>
            <a:r>
              <a:rPr lang="en-US" altLang="zh-CN" dirty="0"/>
              <a:t>OD</a:t>
            </a:r>
            <a:r>
              <a:rPr lang="zh-CN" altLang="en-US" dirty="0"/>
              <a:t>值，然后软件根据我们的定义识别每个细胞。细胞识别后，我们可以对阳性细胞进行定义。我们可以定义细胞核中</a:t>
            </a:r>
            <a:r>
              <a:rPr lang="en-US" altLang="zh-CN" dirty="0"/>
              <a:t>DAB</a:t>
            </a:r>
            <a:r>
              <a:rPr lang="zh-CN" altLang="en-US" dirty="0"/>
              <a:t>的染色强度即</a:t>
            </a:r>
            <a:r>
              <a:rPr lang="en-US" altLang="zh-CN" dirty="0"/>
              <a:t>OD</a:t>
            </a:r>
            <a:r>
              <a:rPr lang="zh-CN" altLang="en-US" dirty="0"/>
              <a:t>值的阈值，当等于或大于此阈值时则为阳性细胞，并给与其棕色的伪色。此分析系统通过光谱拆分降低了每次染色背景的干扰，每次根据</a:t>
            </a:r>
            <a:r>
              <a:rPr lang="en-US" altLang="zh-CN" dirty="0"/>
              <a:t>OD</a:t>
            </a:r>
            <a:r>
              <a:rPr lang="zh-CN" altLang="en-US" dirty="0"/>
              <a:t>值进行阳性细胞的识别，达到了每次分析的一致性，便避免了人工计数的主观性。此外，软件可以计算出整个视野总的细胞数，这是人工计数很难解决的一个难题。因此，我们来看一下数字化分析系统输出的结果。</a:t>
            </a:r>
          </a:p>
          <a:p>
            <a:pPr eaLnBrk="1" hangingPunct="1">
              <a:spcBef>
                <a:spcPct val="0"/>
              </a:spcBef>
            </a:pPr>
            <a:endParaRPr lang="zh-CN" altLang="en-US" dirty="0"/>
          </a:p>
        </p:txBody>
      </p:sp>
      <p:sp>
        <p:nvSpPr>
          <p:cNvPr id="10035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93CBE4A-4B68-4AEC-8E4D-5AE2125690C0}" type="slidenum">
              <a:rPr lang="zh-CN" altLang="en-US" smtClean="0"/>
              <a:pPr/>
              <a:t>29</a:t>
            </a:fld>
            <a:endParaRPr lang="zh-CN" altLang="en-US"/>
          </a:p>
        </p:txBody>
      </p:sp>
    </p:spTree>
    <p:extLst>
      <p:ext uri="{BB962C8B-B14F-4D97-AF65-F5344CB8AC3E}">
        <p14:creationId xmlns:p14="http://schemas.microsoft.com/office/powerpoint/2010/main" val="1996532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那么我们应用免疫组化检测子宫内膜免疫细胞谱是用于诊断子宫内膜癌的吗？不是的， 我们是用于评估可孕女性的子宫内膜免疫微环境。为什么评估？如果评估呢？</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3</a:t>
            </a:fld>
            <a:endParaRPr lang="zh-CN" altLang="en-US"/>
          </a:p>
        </p:txBody>
      </p:sp>
    </p:spTree>
    <p:extLst>
      <p:ext uri="{BB962C8B-B14F-4D97-AF65-F5344CB8AC3E}">
        <p14:creationId xmlns:p14="http://schemas.microsoft.com/office/powerpoint/2010/main" val="6176382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幻灯片图像占位符 1"/>
          <p:cNvSpPr>
            <a:spLocks noGrp="1" noRot="1" noChangeAspect="1" noTextEdit="1"/>
          </p:cNvSpPr>
          <p:nvPr>
            <p:ph type="sldImg"/>
          </p:nvPr>
        </p:nvSpPr>
        <p:spPr bwMode="auto">
          <a:xfrm>
            <a:off x="114300" y="746125"/>
            <a:ext cx="6629400" cy="3730625"/>
          </a:xfrm>
          <a:noFill/>
          <a:ln>
            <a:solidFill>
              <a:srgbClr val="000000"/>
            </a:solidFill>
            <a:miter lim="800000"/>
            <a:headEnd/>
            <a:tailEnd/>
          </a:ln>
        </p:spPr>
      </p:sp>
      <p:sp>
        <p:nvSpPr>
          <p:cNvPr id="101379" name="备注占位符 2"/>
          <p:cNvSpPr>
            <a:spLocks noGrp="1"/>
          </p:cNvSpPr>
          <p:nvPr>
            <p:ph type="body" idx="1"/>
          </p:nvPr>
        </p:nvSpPr>
        <p:spPr bwMode="auto">
          <a:noFill/>
        </p:spPr>
        <p:txBody>
          <a:bodyPr wrap="square" numCol="1" anchor="t" anchorCtr="0" compatLnSpc="1">
            <a:prstTxWarp prst="textNoShape">
              <a:avLst/>
            </a:prstTxWarp>
          </a:bodyPr>
          <a:lstStyle/>
          <a:p>
            <a:r>
              <a:rPr lang="zh-CN" altLang="en-US" dirty="0"/>
              <a:t>我们可以对比分析前的图片和分析后图片，我们可以看到软件识别出该切片的组织区域和空白区域，并对组织中的每个细胞进行了识别和分割。根据</a:t>
            </a:r>
            <a:r>
              <a:rPr lang="en-US" altLang="zh-CN" dirty="0"/>
              <a:t>DAB</a:t>
            </a:r>
            <a:r>
              <a:rPr lang="zh-CN" altLang="en-US" dirty="0"/>
              <a:t>的</a:t>
            </a:r>
            <a:r>
              <a:rPr lang="en-US" altLang="zh-CN" dirty="0"/>
              <a:t>OD</a:t>
            </a:r>
            <a:r>
              <a:rPr lang="zh-CN" altLang="en-US" dirty="0"/>
              <a:t>阈值也识别出了阳性细胞。而软件可以给出以下结果，阳性细胞数：</a:t>
            </a:r>
            <a:r>
              <a:rPr lang="en-US" altLang="zh-CN" dirty="0"/>
              <a:t>45</a:t>
            </a:r>
            <a:r>
              <a:rPr lang="zh-CN" altLang="en-US" dirty="0"/>
              <a:t>个，总细胞数：</a:t>
            </a:r>
            <a:r>
              <a:rPr lang="en-US" altLang="zh-CN" dirty="0"/>
              <a:t>2344</a:t>
            </a:r>
            <a:r>
              <a:rPr lang="zh-CN" altLang="en-US" dirty="0"/>
              <a:t>，阳性细胞率：</a:t>
            </a:r>
            <a:r>
              <a:rPr lang="en-US" altLang="zh-CN" dirty="0"/>
              <a:t>1.92%</a:t>
            </a:r>
            <a:r>
              <a:rPr lang="zh-CN" altLang="en-US" dirty="0"/>
              <a:t>。</a:t>
            </a:r>
            <a:endParaRPr lang="en-US" altLang="zh-CN" dirty="0"/>
          </a:p>
        </p:txBody>
      </p:sp>
      <p:sp>
        <p:nvSpPr>
          <p:cNvPr id="101380"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6A363FB-064B-44C3-8231-70F0B4A70120}" type="slidenum">
              <a:rPr lang="zh-CN" altLang="en-US" smtClean="0"/>
              <a:pPr/>
              <a:t>30</a:t>
            </a:fld>
            <a:endParaRPr lang="zh-CN" altLang="en-US"/>
          </a:p>
        </p:txBody>
      </p:sp>
    </p:spTree>
    <p:extLst>
      <p:ext uri="{BB962C8B-B14F-4D97-AF65-F5344CB8AC3E}">
        <p14:creationId xmlns:p14="http://schemas.microsoft.com/office/powerpoint/2010/main" val="34528527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那么我们也检测了这个检测平台的稳定性。</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31</a:t>
            </a:fld>
            <a:endParaRPr lang="zh-CN" altLang="en-US"/>
          </a:p>
        </p:txBody>
      </p:sp>
    </p:spTree>
    <p:extLst>
      <p:ext uri="{BB962C8B-B14F-4D97-AF65-F5344CB8AC3E}">
        <p14:creationId xmlns:p14="http://schemas.microsoft.com/office/powerpoint/2010/main" val="10118270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保证了整个分析系统的稳定性，我们如何进行定量分析的质量控制？首先我们要保证分析前样本的取样时间，前面我们提到子宫内膜免疫细胞随着月经周期的变化而随之改变，因此不同取样时间，结果也不一致，我们要求患者黄体中期进行取样，为保证结果准确性，我们要求取样不能太小。在分析中，我们搭建了自动化检测与分析平台，同时我们建立</a:t>
            </a:r>
            <a:r>
              <a:rPr lang="en-US" altLang="zh-CN" dirty="0"/>
              <a:t>SOP</a:t>
            </a:r>
            <a:r>
              <a:rPr lang="zh-CN" altLang="en-US" dirty="0"/>
              <a:t>，每次实验质控片的选择，人员质控的标准设定以及试剂批次间的对比验证都需要我们严格要求，分析后，我们会利于科研的优势，定时分析患者疾病状态与数据的相关性，比如</a:t>
            </a:r>
            <a:r>
              <a:rPr lang="en-US" altLang="zh-CN" dirty="0"/>
              <a:t>BMI,</a:t>
            </a:r>
            <a:r>
              <a:rPr lang="zh-CN" altLang="en-US" dirty="0"/>
              <a:t>内异症等，随时和临床医生讨论患者病情等。</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32</a:t>
            </a:fld>
            <a:endParaRPr lang="zh-CN" altLang="en-US"/>
          </a:p>
        </p:txBody>
      </p:sp>
    </p:spTree>
    <p:extLst>
      <p:ext uri="{BB962C8B-B14F-4D97-AF65-F5344CB8AC3E}">
        <p14:creationId xmlns:p14="http://schemas.microsoft.com/office/powerpoint/2010/main" val="38514917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333C2EB8-74AA-446B-A9B1-5EF758FA4DB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EBB8119F-1CB3-49B5-984F-4EF4CAAC459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a:t>同时我们也建立免疫组化定量分析的质控分析路径。设立了每批次质控指标，每月以及每年的质控指标，除了看质控片的结果，我们还加入了初诊患者均值的</a:t>
            </a:r>
            <a:r>
              <a:rPr lang="en-US" altLang="zh-CN" dirty="0"/>
              <a:t>L-J</a:t>
            </a:r>
            <a:r>
              <a:rPr lang="zh-CN" altLang="en-US" dirty="0"/>
              <a:t>质控图，患者异常率的折线图等</a:t>
            </a:r>
          </a:p>
        </p:txBody>
      </p:sp>
      <p:sp>
        <p:nvSpPr>
          <p:cNvPr id="4100" name="灯片编号占位符 3">
            <a:extLst>
              <a:ext uri="{FF2B5EF4-FFF2-40B4-BE49-F238E27FC236}">
                <a16:creationId xmlns:a16="http://schemas.microsoft.com/office/drawing/2014/main" id="{4B24EFF2-002E-4AB0-8B98-9F01D9BDB7B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69B5B32-BDF5-4B08-92B1-B83DC785A88E}" type="slidenum">
              <a:rPr lang="zh-CN" altLang="en-US" smtClean="0">
                <a:latin typeface="Calibri" panose="020F0502020204030204" pitchFamily="34" charset="0"/>
              </a:rPr>
              <a:pPr/>
              <a:t>33</a:t>
            </a:fld>
            <a:endParaRPr lang="zh-CN" altLang="en-US">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最后总结一下这部分的内容，免疫组化定量分析可以应用临床检测中，其中质量控制非常重要的。搭建了平台帮我们解决了技术问题，但是目前国内外研究尚没有子宫内膜免疫细胞的参考范围，没有参考范围我们如何判断患者是否异常呢？</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34</a:t>
            </a:fld>
            <a:endParaRPr lang="zh-CN" altLang="en-US"/>
          </a:p>
        </p:txBody>
      </p:sp>
    </p:spTree>
    <p:extLst>
      <p:ext uri="{BB962C8B-B14F-4D97-AF65-F5344CB8AC3E}">
        <p14:creationId xmlns:p14="http://schemas.microsoft.com/office/powerpoint/2010/main" val="21129036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因此第</a:t>
            </a:r>
            <a:r>
              <a:rPr lang="en-US" altLang="zh-CN" dirty="0"/>
              <a:t>3</a:t>
            </a:r>
            <a:r>
              <a:rPr lang="zh-CN" altLang="en-US" dirty="0"/>
              <a:t>部分我们讲一下正常可孕女性子宫内膜免疫细胞谱的参考范围的建立。</a:t>
            </a:r>
          </a:p>
        </p:txBody>
      </p:sp>
      <p:sp>
        <p:nvSpPr>
          <p:cNvPr id="4" name="灯片编号占位符 3"/>
          <p:cNvSpPr>
            <a:spLocks noGrp="1"/>
          </p:cNvSpPr>
          <p:nvPr>
            <p:ph type="sldNum" sz="quarter" idx="10"/>
          </p:nvPr>
        </p:nvSpPr>
        <p:spPr/>
        <p:txBody>
          <a:bodyPr/>
          <a:lstStyle/>
          <a:p>
            <a:fld id="{2AA9E219-1A71-45DE-8400-265B188BBBB4}" type="slidenum">
              <a:rPr lang="zh-CN" altLang="en-US" smtClean="0"/>
              <a:t>35</a:t>
            </a:fld>
            <a:endParaRPr lang="zh-CN" altLang="en-US"/>
          </a:p>
        </p:txBody>
      </p:sp>
    </p:spTree>
    <p:extLst>
      <p:ext uri="{BB962C8B-B14F-4D97-AF65-F5344CB8AC3E}">
        <p14:creationId xmlns:p14="http://schemas.microsoft.com/office/powerpoint/2010/main" val="38878245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怎么建立呢？我们是根据美国临床实验室标准化委员会的</a:t>
            </a:r>
            <a:r>
              <a:rPr lang="en-US" altLang="zh-CN" dirty="0"/>
              <a:t>C28-A3</a:t>
            </a:r>
            <a:r>
              <a:rPr lang="zh-CN" altLang="en-US" dirty="0"/>
              <a:t>指南。首先制定选择参考人群，设定入选和排除标准</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36</a:t>
            </a:fld>
            <a:endParaRPr lang="zh-CN" altLang="en-US"/>
          </a:p>
        </p:txBody>
      </p:sp>
    </p:spTree>
    <p:extLst>
      <p:ext uri="{BB962C8B-B14F-4D97-AF65-F5344CB8AC3E}">
        <p14:creationId xmlns:p14="http://schemas.microsoft.com/office/powerpoint/2010/main" val="22027204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这是我们的入排标准，另外指南上写不少于</a:t>
            </a:r>
            <a:r>
              <a:rPr lang="en-US" altLang="zh-CN" dirty="0"/>
              <a:t>100</a:t>
            </a:r>
            <a:r>
              <a:rPr lang="zh-CN" altLang="en-US" dirty="0"/>
              <a:t>例，我们是入选了近</a:t>
            </a:r>
            <a:r>
              <a:rPr lang="en-US" altLang="zh-CN" dirty="0"/>
              <a:t>120</a:t>
            </a:r>
            <a:r>
              <a:rPr lang="zh-CN" altLang="en-US" dirty="0"/>
              <a:t>例，</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37</a:t>
            </a:fld>
            <a:endParaRPr lang="zh-CN" altLang="en-US"/>
          </a:p>
        </p:txBody>
      </p:sp>
    </p:spTree>
    <p:extLst>
      <p:ext uri="{BB962C8B-B14F-4D97-AF65-F5344CB8AC3E}">
        <p14:creationId xmlns:p14="http://schemas.microsoft.com/office/powerpoint/2010/main" val="30640496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这是可孕女性患者的免疫组化检测结果，根据</a:t>
            </a:r>
            <a:r>
              <a:rPr lang="en-US" altLang="zh-CN" dirty="0"/>
              <a:t>120</a:t>
            </a:r>
            <a:r>
              <a:rPr lang="zh-CN" altLang="en-US" dirty="0"/>
              <a:t>例的检测结果，通过排除离群值，正态分布，我们终于按照</a:t>
            </a:r>
            <a:r>
              <a:rPr lang="en-US" altLang="zh-CN" dirty="0"/>
              <a:t>p5-p95</a:t>
            </a:r>
            <a:r>
              <a:rPr lang="zh-CN" altLang="en-US" dirty="0"/>
              <a:t>区间，设定了各个子宫内膜免疫细胞的参考范围。</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38</a:t>
            </a:fld>
            <a:endParaRPr lang="zh-CN" altLang="en-US"/>
          </a:p>
        </p:txBody>
      </p:sp>
    </p:spTree>
    <p:extLst>
      <p:ext uri="{BB962C8B-B14F-4D97-AF65-F5344CB8AC3E}">
        <p14:creationId xmlns:p14="http://schemas.microsoft.com/office/powerpoint/2010/main" val="40009582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这是我们实验室最终设定的参考范围。</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39</a:t>
            </a:fld>
            <a:endParaRPr lang="zh-CN" altLang="en-US"/>
          </a:p>
        </p:txBody>
      </p:sp>
    </p:spTree>
    <p:extLst>
      <p:ext uri="{BB962C8B-B14F-4D97-AF65-F5344CB8AC3E}">
        <p14:creationId xmlns:p14="http://schemas.microsoft.com/office/powerpoint/2010/main" val="313417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今天主要分以下</a:t>
            </a:r>
            <a:r>
              <a:rPr lang="en-US" altLang="zh-CN" dirty="0"/>
              <a:t>4</a:t>
            </a:r>
            <a:r>
              <a:rPr lang="zh-CN" altLang="en-US" dirty="0"/>
              <a:t>个部分给大家进行分享。第一部分讲一下子宫内膜免疫细胞在妊娠过程中的调节作用，也就是临床意义，第二部分讲我们如何应用免疫组化定量分析免疫细胞，那么分析平台建立起来，我们如何去诊断哪些人异常，哪些人正常呢，所以第三部分我们将正常可孕女性子宫内膜免疫细胞参考范围的建立，有了参考范围我们就可以实现一些临床应用的研究，所以最后一部分我们分享的是对于反复妊娠失败患者子宫内膜免疫细胞异常患者的治疗及研究</a:t>
            </a:r>
          </a:p>
        </p:txBody>
      </p:sp>
      <p:sp>
        <p:nvSpPr>
          <p:cNvPr id="4" name="灯片编号占位符 3"/>
          <p:cNvSpPr>
            <a:spLocks noGrp="1"/>
          </p:cNvSpPr>
          <p:nvPr>
            <p:ph type="sldNum" sz="quarter" idx="10"/>
          </p:nvPr>
        </p:nvSpPr>
        <p:spPr/>
        <p:txBody>
          <a:bodyPr/>
          <a:lstStyle/>
          <a:p>
            <a:fld id="{2AA9E219-1A71-45DE-8400-265B188BBBB4}" type="slidenum">
              <a:rPr lang="zh-CN" altLang="en-US" smtClean="0"/>
              <a:t>4</a:t>
            </a:fld>
            <a:endParaRPr lang="zh-CN" altLang="en-US"/>
          </a:p>
        </p:txBody>
      </p:sp>
    </p:spTree>
    <p:extLst>
      <p:ext uri="{BB962C8B-B14F-4D97-AF65-F5344CB8AC3E}">
        <p14:creationId xmlns:p14="http://schemas.microsoft.com/office/powerpoint/2010/main" val="17189758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根据参考范围，我们可以看到对于反复流产患者，异常的免疫细胞类别是各不相同的，反复种植失败患者也是这样。</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40</a:t>
            </a:fld>
            <a:endParaRPr lang="zh-CN" altLang="en-US"/>
          </a:p>
        </p:txBody>
      </p:sp>
    </p:spTree>
    <p:extLst>
      <p:ext uri="{BB962C8B-B14F-4D97-AF65-F5344CB8AC3E}">
        <p14:creationId xmlns:p14="http://schemas.microsoft.com/office/powerpoint/2010/main" val="10159877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这就提示我们不同患者异常的免疫细胞不同，才能实现个性化的精准诊断。</a:t>
            </a:r>
          </a:p>
        </p:txBody>
      </p:sp>
      <p:sp>
        <p:nvSpPr>
          <p:cNvPr id="4" name="灯片编号占位符 3"/>
          <p:cNvSpPr>
            <a:spLocks noGrp="1"/>
          </p:cNvSpPr>
          <p:nvPr>
            <p:ph type="sldNum" sz="quarter" idx="10"/>
          </p:nvPr>
        </p:nvSpPr>
        <p:spPr/>
        <p:txBody>
          <a:bodyPr/>
          <a:lstStyle/>
          <a:p>
            <a:fld id="{338E6E24-C69B-42D5-AA6D-396BBA2ABDC3}" type="slidenum">
              <a:rPr lang="zh-CN" altLang="en-US" smtClean="0"/>
              <a:pPr/>
              <a:t>41</a:t>
            </a:fld>
            <a:endParaRPr lang="zh-CN" altLang="en-US"/>
          </a:p>
        </p:txBody>
      </p:sp>
    </p:spTree>
    <p:extLst>
      <p:ext uri="{BB962C8B-B14F-4D97-AF65-F5344CB8AC3E}">
        <p14:creationId xmlns:p14="http://schemas.microsoft.com/office/powerpoint/2010/main" val="29602567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在不同患者中各个指标的异常率情况，我们可以看到，</a:t>
            </a:r>
            <a:r>
              <a:rPr lang="en-US" altLang="zh-CN" dirty="0"/>
              <a:t>CD56</a:t>
            </a:r>
            <a:r>
              <a:rPr lang="zh-CN" altLang="en-US" dirty="0"/>
              <a:t>异常率最高。</a:t>
            </a:r>
          </a:p>
        </p:txBody>
      </p:sp>
      <p:sp>
        <p:nvSpPr>
          <p:cNvPr id="4" name="灯片编号占位符 3"/>
          <p:cNvSpPr>
            <a:spLocks noGrp="1"/>
          </p:cNvSpPr>
          <p:nvPr>
            <p:ph type="sldNum" sz="quarter" idx="5"/>
          </p:nvPr>
        </p:nvSpPr>
        <p:spPr/>
        <p:txBody>
          <a:bodyPr/>
          <a:lstStyle/>
          <a:p>
            <a:fld id="{5CAED992-3711-4D97-9AAF-E67AECF48D3B}"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我们开展免疫组化定量分析平台的目的是检测出这些患者到底是哪些免疫细胞出了问题，那么我们就可以根据检测结果，给予相应的免疫药物治疗，使得这些患者的免疫细胞回归稳态。</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43</a:t>
            </a:fld>
            <a:endParaRPr lang="zh-CN" altLang="en-US"/>
          </a:p>
        </p:txBody>
      </p:sp>
    </p:spTree>
    <p:extLst>
      <p:ext uri="{BB962C8B-B14F-4D97-AF65-F5344CB8AC3E}">
        <p14:creationId xmlns:p14="http://schemas.microsoft.com/office/powerpoint/2010/main" val="35871579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以</a:t>
            </a:r>
            <a:r>
              <a:rPr lang="en-US" altLang="zh-CN" dirty="0"/>
              <a:t>CD56</a:t>
            </a:r>
            <a:r>
              <a:rPr lang="zh-CN" altLang="en-US" dirty="0"/>
              <a:t>为例，我们的数据提示</a:t>
            </a:r>
            <a:r>
              <a:rPr lang="en-US" altLang="zh-CN" dirty="0"/>
              <a:t>CD56</a:t>
            </a:r>
            <a:r>
              <a:rPr lang="zh-CN" altLang="en-US" dirty="0"/>
              <a:t>过高或过低患者的临床妊娠率显著下降。这和文献报道是一致的，</a:t>
            </a:r>
            <a:r>
              <a:rPr lang="en-US" altLang="zh-CN" dirty="0"/>
              <a:t>CD56</a:t>
            </a:r>
            <a:r>
              <a:rPr lang="zh-CN" altLang="en-US" dirty="0"/>
              <a:t>过高，患者过度促炎，对胚胎排除。过低则导致胚胎植入失败，血管生成不足，营养缺乏。</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44</a:t>
            </a:fld>
            <a:endParaRPr lang="zh-CN" altLang="en-US"/>
          </a:p>
        </p:txBody>
      </p:sp>
    </p:spTree>
    <p:extLst>
      <p:ext uri="{BB962C8B-B14F-4D97-AF65-F5344CB8AC3E}">
        <p14:creationId xmlns:p14="http://schemas.microsoft.com/office/powerpoint/2010/main" val="39089917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对于</a:t>
            </a:r>
            <a:r>
              <a:rPr lang="en-US" altLang="zh-CN" dirty="0"/>
              <a:t>CD56</a:t>
            </a:r>
            <a:r>
              <a:rPr lang="zh-CN" altLang="en-US" dirty="0"/>
              <a:t>过高的患者，用糖皮质激素治疗后，有</a:t>
            </a:r>
            <a:r>
              <a:rPr lang="en-US" altLang="zh-CN" dirty="0"/>
              <a:t>51.9%</a:t>
            </a:r>
            <a:r>
              <a:rPr lang="zh-CN" altLang="en-US" dirty="0"/>
              <a:t>的患者</a:t>
            </a:r>
            <a:r>
              <a:rPr lang="en-US" altLang="zh-CN" dirty="0"/>
              <a:t>CD56 NK</a:t>
            </a:r>
            <a:r>
              <a:rPr lang="zh-CN" altLang="en-US" dirty="0"/>
              <a:t>数量显著下降，</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45</a:t>
            </a:fld>
            <a:endParaRPr lang="zh-CN" altLang="en-US"/>
          </a:p>
        </p:txBody>
      </p:sp>
    </p:spTree>
    <p:extLst>
      <p:ext uri="{BB962C8B-B14F-4D97-AF65-F5344CB8AC3E}">
        <p14:creationId xmlns:p14="http://schemas.microsoft.com/office/powerpoint/2010/main" val="25265064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同时我们还开展了前瞻性临床研究，观察过高患者治疗有效及无效的妊娠结局，结果提示我们治疗有效也就是说治疗后</a:t>
            </a:r>
            <a:r>
              <a:rPr lang="en-US" altLang="zh-CN" dirty="0"/>
              <a:t>CD56</a:t>
            </a:r>
            <a:r>
              <a:rPr lang="zh-CN" altLang="en-US" dirty="0"/>
              <a:t>细胞恢复正常的患者，能够患者较好的临床妊娠结局。</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46</a:t>
            </a:fld>
            <a:endParaRPr lang="zh-CN" altLang="en-US"/>
          </a:p>
        </p:txBody>
      </p:sp>
    </p:spTree>
    <p:extLst>
      <p:ext uri="{BB962C8B-B14F-4D97-AF65-F5344CB8AC3E}">
        <p14:creationId xmlns:p14="http://schemas.microsoft.com/office/powerpoint/2010/main" val="5442829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对于</a:t>
            </a:r>
            <a:r>
              <a:rPr lang="en-US" altLang="zh-CN" dirty="0"/>
              <a:t>CD56</a:t>
            </a:r>
            <a:r>
              <a:rPr lang="zh-CN" altLang="en-US" dirty="0"/>
              <a:t>过低的患者，给予</a:t>
            </a:r>
            <a:r>
              <a:rPr lang="en-US" altLang="zh-CN" dirty="0"/>
              <a:t>G-CSF</a:t>
            </a:r>
            <a:r>
              <a:rPr lang="zh-CN" altLang="en-US" dirty="0"/>
              <a:t>宫腔治疗，患者的妊娠结局也得到明显改善。</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47</a:t>
            </a:fld>
            <a:endParaRPr lang="zh-CN" altLang="en-US"/>
          </a:p>
        </p:txBody>
      </p:sp>
    </p:spTree>
    <p:extLst>
      <p:ext uri="{BB962C8B-B14F-4D97-AF65-F5344CB8AC3E}">
        <p14:creationId xmlns:p14="http://schemas.microsoft.com/office/powerpoint/2010/main" val="8095836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由此我们可以看出，免疫组化定量分析子宫内膜免疫细胞谱可以</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48</a:t>
            </a:fld>
            <a:endParaRPr lang="zh-CN" altLang="en-US"/>
          </a:p>
        </p:txBody>
      </p:sp>
    </p:spTree>
    <p:extLst>
      <p:ext uri="{BB962C8B-B14F-4D97-AF65-F5344CB8AC3E}">
        <p14:creationId xmlns:p14="http://schemas.microsoft.com/office/powerpoint/2010/main" val="54984742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那么这一套评估体系的建立及临床应用也获得了很多认可，</a:t>
            </a:r>
            <a:r>
              <a:rPr lang="en-US" altLang="zh-CN" dirty="0"/>
              <a:t>2015</a:t>
            </a:r>
            <a:r>
              <a:rPr lang="zh-CN" altLang="en-US" dirty="0"/>
              <a:t>年获得国家发明专利，也获得了多个科技进步奖，我想这是对我们的一种鼓励，未来我们还会继续探索</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49</a:t>
            </a:fld>
            <a:endParaRPr lang="zh-CN" altLang="en-US"/>
          </a:p>
        </p:txBody>
      </p:sp>
    </p:spTree>
    <p:extLst>
      <p:ext uri="{BB962C8B-B14F-4D97-AF65-F5344CB8AC3E}">
        <p14:creationId xmlns:p14="http://schemas.microsoft.com/office/powerpoint/2010/main" val="2522853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我们先来了解一下子宫内膜免疫细胞在妊娠过程中的调节作用</a:t>
            </a:r>
          </a:p>
        </p:txBody>
      </p:sp>
      <p:sp>
        <p:nvSpPr>
          <p:cNvPr id="4" name="灯片编号占位符 3"/>
          <p:cNvSpPr>
            <a:spLocks noGrp="1"/>
          </p:cNvSpPr>
          <p:nvPr>
            <p:ph type="sldNum" sz="quarter" idx="10"/>
          </p:nvPr>
        </p:nvSpPr>
        <p:spPr/>
        <p:txBody>
          <a:bodyPr/>
          <a:lstStyle/>
          <a:p>
            <a:fld id="{2AA9E219-1A71-45DE-8400-265B188BBBB4}" type="slidenum">
              <a:rPr lang="zh-CN" altLang="en-US" smtClean="0"/>
              <a:t>5</a:t>
            </a:fld>
            <a:endParaRPr lang="zh-CN" altLang="en-US"/>
          </a:p>
        </p:txBody>
      </p:sp>
    </p:spTree>
    <p:extLst>
      <p:ext uri="{BB962C8B-B14F-4D97-AF65-F5344CB8AC3E}">
        <p14:creationId xmlns:p14="http://schemas.microsoft.com/office/powerpoint/2010/main" val="24069239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最后的总结与展望。 </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50</a:t>
            </a:fld>
            <a:endParaRPr lang="zh-CN" altLang="en-US"/>
          </a:p>
        </p:txBody>
      </p:sp>
    </p:spTree>
    <p:extLst>
      <p:ext uri="{BB962C8B-B14F-4D97-AF65-F5344CB8AC3E}">
        <p14:creationId xmlns:p14="http://schemas.microsoft.com/office/powerpoint/2010/main" val="1796244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讲子宫内膜免疫细胞之前，我们先来回顾一下免疫的概念，什么是免疫呢？免疫就免除疾病，是我们机体免疫系统识别自身与异己物质，并通过机体的免疫细胞反应排除清除异己物质，以保障我们机体的健康。什么是异己的物质呢？细菌，病毒，肿瘤细胞等等，比如流感病毒感染后，我们机体的免疫细胞都会发动起来，比如</a:t>
            </a:r>
            <a:r>
              <a:rPr lang="en-US" altLang="zh-CN" dirty="0"/>
              <a:t>NK</a:t>
            </a:r>
            <a:r>
              <a:rPr lang="zh-CN" altLang="en-US" dirty="0"/>
              <a:t>细胞</a:t>
            </a:r>
            <a:r>
              <a:rPr lang="en-US" altLang="zh-CN" dirty="0"/>
              <a:t>-</a:t>
            </a:r>
            <a:r>
              <a:rPr lang="zh-CN" altLang="en-US" dirty="0"/>
              <a:t>自然杀伤细胞可以快速的识别到别病毒感染的细胞，进而发挥它的杀伤本领，快速清除掉。如果</a:t>
            </a:r>
            <a:r>
              <a:rPr lang="en-US" altLang="zh-CN" dirty="0"/>
              <a:t>NK</a:t>
            </a:r>
            <a:r>
              <a:rPr lang="zh-CN" altLang="en-US" dirty="0"/>
              <a:t>细胞无法应付的话，像</a:t>
            </a:r>
            <a:r>
              <a:rPr lang="en-US" altLang="zh-CN" dirty="0"/>
              <a:t>DC,</a:t>
            </a:r>
            <a:r>
              <a:rPr lang="zh-CN" altLang="en-US" dirty="0"/>
              <a:t>巨噬细胞等抗原提呈细胞就可以把病毒提呈给</a:t>
            </a:r>
            <a:r>
              <a:rPr lang="en-US" altLang="zh-CN" dirty="0"/>
              <a:t>T</a:t>
            </a:r>
            <a:r>
              <a:rPr lang="zh-CN" altLang="en-US" dirty="0"/>
              <a:t>细胞，</a:t>
            </a:r>
            <a:r>
              <a:rPr lang="en-US" altLang="zh-CN" dirty="0"/>
              <a:t>T</a:t>
            </a:r>
            <a:r>
              <a:rPr lang="zh-CN" altLang="en-US" dirty="0"/>
              <a:t>细胞进一步消灭杀伤掉。另外还有</a:t>
            </a:r>
            <a:r>
              <a:rPr lang="en-US" altLang="zh-CN" dirty="0"/>
              <a:t>B</a:t>
            </a:r>
            <a:r>
              <a:rPr lang="zh-CN" altLang="en-US" dirty="0"/>
              <a:t>细胞，</a:t>
            </a:r>
            <a:r>
              <a:rPr lang="en-US" altLang="zh-CN" dirty="0"/>
              <a:t>B</a:t>
            </a:r>
            <a:r>
              <a:rPr lang="zh-CN" altLang="en-US" dirty="0"/>
              <a:t>细胞还可以通过产生抗体，消灭病毒。整个过程环环相扣，机体的免疫系统共同清除掉病毒。那么免疫对妊娠过程中发挥什么作用？</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6</a:t>
            </a:fld>
            <a:endParaRPr lang="zh-CN" altLang="en-US"/>
          </a:p>
        </p:txBody>
      </p:sp>
    </p:spTree>
    <p:extLst>
      <p:ext uri="{BB962C8B-B14F-4D97-AF65-F5344CB8AC3E}">
        <p14:creationId xmlns:p14="http://schemas.microsoft.com/office/powerpoint/2010/main" val="2711771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i="0" kern="1200" dirty="0">
                <a:solidFill>
                  <a:schemeClr val="tx1"/>
                </a:solidFill>
                <a:effectLst/>
                <a:latin typeface="+mn-lt"/>
                <a:ea typeface="+mn-ea"/>
                <a:cs typeface="+mn-cs"/>
              </a:rPr>
              <a:t>怀孕期间，准妈妈的免疫系统会发生多种变化。一方面不能够把胎儿当成异己物质排斥掉，需要免疫耐受，但又保护胎儿免受感染。所以怀孕会让母亲机体进入一个独特的免疫状态。我们可以看到，怀孕以后，自然杀伤细胞会识别到胎儿细胞，但是不会杀伤攻击胎儿细胞。抗原提呈细胞也不会提呈胎儿细胞给</a:t>
            </a:r>
            <a:r>
              <a:rPr lang="en-US" altLang="zh-CN" sz="1200" b="0" i="0" kern="1200" dirty="0">
                <a:solidFill>
                  <a:schemeClr val="tx1"/>
                </a:solidFill>
                <a:effectLst/>
                <a:latin typeface="+mn-lt"/>
                <a:ea typeface="+mn-ea"/>
                <a:cs typeface="+mn-cs"/>
              </a:rPr>
              <a:t>T</a:t>
            </a:r>
            <a:r>
              <a:rPr lang="zh-CN" altLang="en-US" sz="1200" b="0" i="0" kern="1200" dirty="0">
                <a:solidFill>
                  <a:schemeClr val="tx1"/>
                </a:solidFill>
                <a:effectLst/>
                <a:latin typeface="+mn-lt"/>
                <a:ea typeface="+mn-ea"/>
                <a:cs typeface="+mn-cs"/>
              </a:rPr>
              <a:t>细胞，</a:t>
            </a:r>
            <a:r>
              <a:rPr lang="en-US" altLang="zh-CN" sz="1200" b="0" i="0" kern="1200" dirty="0">
                <a:solidFill>
                  <a:schemeClr val="tx1"/>
                </a:solidFill>
                <a:effectLst/>
                <a:latin typeface="+mn-lt"/>
                <a:ea typeface="+mn-ea"/>
                <a:cs typeface="+mn-cs"/>
              </a:rPr>
              <a:t>B</a:t>
            </a:r>
            <a:r>
              <a:rPr lang="zh-CN" altLang="en-US" sz="1200" b="0" i="0" kern="1200" dirty="0">
                <a:solidFill>
                  <a:schemeClr val="tx1"/>
                </a:solidFill>
                <a:effectLst/>
                <a:latin typeface="+mn-lt"/>
                <a:ea typeface="+mn-ea"/>
                <a:cs typeface="+mn-cs"/>
              </a:rPr>
              <a:t>细胞也不会产生抗体，因此怀孕过程中免疫耐受的维持有利于胎儿的生长，同时也要时刻抵抗感染的发生。实际上免疫在妊娠过程中的调节作用要更加复杂。</a:t>
            </a:r>
            <a:endParaRPr lang="zh-CN" altLang="en-US" dirty="0"/>
          </a:p>
          <a:p>
            <a:endParaRPr lang="zh-CN" altLang="en-US" dirty="0"/>
          </a:p>
        </p:txBody>
      </p:sp>
      <p:sp>
        <p:nvSpPr>
          <p:cNvPr id="4" name="灯片编号占位符 3"/>
          <p:cNvSpPr>
            <a:spLocks noGrp="1"/>
          </p:cNvSpPr>
          <p:nvPr>
            <p:ph type="sldNum" sz="quarter" idx="5"/>
          </p:nvPr>
        </p:nvSpPr>
        <p:spPr/>
        <p:txBody>
          <a:bodyPr/>
          <a:lstStyle/>
          <a:p>
            <a:fld id="{36DCA9B8-5C16-40A0-BC4E-2C5AFE8EB9DC}" type="slidenum">
              <a:rPr lang="zh-CN" altLang="en-US" smtClean="0"/>
              <a:t>7</a:t>
            </a:fld>
            <a:endParaRPr lang="zh-CN" altLang="en-US"/>
          </a:p>
        </p:txBody>
      </p:sp>
    </p:spTree>
    <p:extLst>
      <p:ext uri="{BB962C8B-B14F-4D97-AF65-F5344CB8AC3E}">
        <p14:creationId xmlns:p14="http://schemas.microsoft.com/office/powerpoint/2010/main" val="2196842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研究发现，在怀孕的</a:t>
            </a:r>
            <a:r>
              <a:rPr lang="en-US" altLang="zh-CN" dirty="0"/>
              <a:t>3</a:t>
            </a:r>
            <a:r>
              <a:rPr lang="zh-CN" altLang="en-US" dirty="0"/>
              <a:t>个阶段，孕早期，中期，晚期，机体免疫呈现不同的反应。在孕早期，胚胎植入阶段，最关键的</a:t>
            </a:r>
            <a:r>
              <a:rPr lang="en-US" altLang="zh-CN" dirty="0"/>
              <a:t>2</a:t>
            </a:r>
            <a:r>
              <a:rPr lang="zh-CN" altLang="en-US" dirty="0"/>
              <a:t>个事件，</a:t>
            </a:r>
            <a:r>
              <a:rPr lang="en-US" altLang="zh-CN" dirty="0"/>
              <a:t>1. </a:t>
            </a:r>
            <a:r>
              <a:rPr lang="zh-CN" altLang="en-US" dirty="0"/>
              <a:t>胚胎的滋养层侵袭，</a:t>
            </a:r>
            <a:r>
              <a:rPr lang="en-US" altLang="zh-CN" dirty="0"/>
              <a:t>2. </a:t>
            </a:r>
            <a:r>
              <a:rPr lang="zh-CN" altLang="en-US" dirty="0"/>
              <a:t>血管的生成。这</a:t>
            </a:r>
            <a:r>
              <a:rPr lang="en-US" altLang="zh-CN" dirty="0"/>
              <a:t>2</a:t>
            </a:r>
            <a:r>
              <a:rPr lang="zh-CN" altLang="en-US" dirty="0"/>
              <a:t>个事件的发生需要子宫内膜免疫细胞的帮助，因此在孕早期阶段呈现适度的免疫活跃状态即：促炎状态。而到了孕中期，最关键的事件就是宝宝快速成长，这时候最主要的是母体的免疫耐受，避免免疫排斥，因此呈现以</a:t>
            </a:r>
            <a:r>
              <a:rPr lang="en-US" altLang="zh-CN" dirty="0"/>
              <a:t>Th2</a:t>
            </a:r>
            <a:r>
              <a:rPr lang="zh-CN" altLang="en-US" dirty="0"/>
              <a:t>为主的抑炎状态。孕后期，免疫则又进入促炎状态，为胎儿分娩提供动力，准好准备。</a:t>
            </a:r>
          </a:p>
        </p:txBody>
      </p:sp>
      <p:sp>
        <p:nvSpPr>
          <p:cNvPr id="4" name="灯片编号占位符 3"/>
          <p:cNvSpPr>
            <a:spLocks noGrp="1"/>
          </p:cNvSpPr>
          <p:nvPr>
            <p:ph type="sldNum" sz="quarter" idx="5"/>
          </p:nvPr>
        </p:nvSpPr>
        <p:spPr/>
        <p:txBody>
          <a:bodyPr/>
          <a:lstStyle/>
          <a:p>
            <a:fld id="{36DCA9B8-5C16-40A0-BC4E-2C5AFE8EB9DC}" type="slidenum">
              <a:rPr lang="zh-CN" altLang="en-US" smtClean="0"/>
              <a:t>8</a:t>
            </a:fld>
            <a:endParaRPr lang="zh-CN" altLang="en-US"/>
          </a:p>
        </p:txBody>
      </p:sp>
    </p:spTree>
    <p:extLst>
      <p:ext uri="{BB962C8B-B14F-4D97-AF65-F5344CB8AC3E}">
        <p14:creationId xmlns:p14="http://schemas.microsoft.com/office/powerpoint/2010/main" val="33537740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因此整个孕期，免疫呈现的不同特征。第一阶段促炎，第二阶段抑炎，第三阶段促炎，而在哪个阶段免疫状态没有及时调整都会影响整个孕期的顺利进行。对于早产，主要是还不到孕后期就提前分娩了，有可能是，在第二阶段抑炎状态还未结束，过早的进入了促炎的状态，提前发动生产。对于早期流产，主要是发生在孕早期，</a:t>
            </a:r>
            <a:r>
              <a:rPr lang="en-US" altLang="zh-CN" dirty="0"/>
              <a:t>8-12</a:t>
            </a:r>
            <a:r>
              <a:rPr lang="zh-CN" altLang="en-US" dirty="0"/>
              <a:t>周，更多的是孕早期炎症反应过于强烈，虽然可以怀孕，但是到了孕中期无法调整到抑炎状态，对胚胎实现免疫耐受，从而导致了免疫排斥。还有另外一种情况就是胚胎种植失败，对于这种患者有</a:t>
            </a:r>
            <a:r>
              <a:rPr lang="en-US" altLang="zh-CN" dirty="0"/>
              <a:t>2</a:t>
            </a:r>
            <a:r>
              <a:rPr lang="zh-CN" altLang="en-US" dirty="0"/>
              <a:t>种情况，一种是胚胎来到妈妈的子宫，子宫无法提供免疫信号，无法帮助实现种植。还有一种情况是身体炎症反应过于强烈，胚胎还没有种植就已经被消灭了。因此在妊娠的任何阶段都发挥关键作用。对于辅助生殖我们主要关注的患者是反复流产和胚胎种植失败的患者，因此我们需要评估孕前和孕早期的免疫状态是否正确。</a:t>
            </a:r>
          </a:p>
        </p:txBody>
      </p:sp>
    </p:spTree>
    <p:extLst>
      <p:ext uri="{BB962C8B-B14F-4D97-AF65-F5344CB8AC3E}">
        <p14:creationId xmlns:p14="http://schemas.microsoft.com/office/powerpoint/2010/main" val="2894143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A5AC27-3836-4807-9B9B-99690717BA1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39CCC16-7EC0-4292-979A-E89F4409F44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165EBD5-E104-4B2E-85D6-C8FC5ACEF350}"/>
              </a:ext>
            </a:extLst>
          </p:cNvPr>
          <p:cNvSpPr>
            <a:spLocks noGrp="1"/>
          </p:cNvSpPr>
          <p:nvPr>
            <p:ph type="dt" sz="half" idx="10"/>
          </p:nvPr>
        </p:nvSpPr>
        <p:spPr/>
        <p:txBody>
          <a:bodyPr/>
          <a:lstStyle/>
          <a:p>
            <a:fld id="{BC7ACBEF-ADE5-46C5-8EE8-7C08DAFBD0E2}" type="datetimeFigureOut">
              <a:rPr lang="zh-CN" altLang="en-US" smtClean="0"/>
              <a:t>2019/11/8</a:t>
            </a:fld>
            <a:endParaRPr lang="zh-CN" altLang="en-US"/>
          </a:p>
        </p:txBody>
      </p:sp>
      <p:sp>
        <p:nvSpPr>
          <p:cNvPr id="5" name="页脚占位符 4">
            <a:extLst>
              <a:ext uri="{FF2B5EF4-FFF2-40B4-BE49-F238E27FC236}">
                <a16:creationId xmlns:a16="http://schemas.microsoft.com/office/drawing/2014/main" id="{34469ABF-E782-4669-B7F3-3F76271CF6A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DD364AC-A5B0-43A9-BACA-2711EE786CCE}"/>
              </a:ext>
            </a:extLst>
          </p:cNvPr>
          <p:cNvSpPr>
            <a:spLocks noGrp="1"/>
          </p:cNvSpPr>
          <p:nvPr>
            <p:ph type="sldNum" sz="quarter" idx="12"/>
          </p:nvPr>
        </p:nvSpPr>
        <p:spPr/>
        <p:txBody>
          <a:bodyPr/>
          <a:lstStyle/>
          <a:p>
            <a:fld id="{30A1A539-71F7-4180-AA4B-736508ABC60D}" type="slidenum">
              <a:rPr lang="zh-CN" altLang="en-US" smtClean="0"/>
              <a:t>‹#›</a:t>
            </a:fld>
            <a:endParaRPr lang="zh-CN" altLang="en-US"/>
          </a:p>
        </p:txBody>
      </p:sp>
    </p:spTree>
    <p:extLst>
      <p:ext uri="{BB962C8B-B14F-4D97-AF65-F5344CB8AC3E}">
        <p14:creationId xmlns:p14="http://schemas.microsoft.com/office/powerpoint/2010/main" val="28535483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08BE17-C78A-4282-8884-6A56DF3F18D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62005ED-AB00-4FDB-9506-BE14BA67850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A1C00A1-AA38-41D0-8AB8-10C89043AD09}"/>
              </a:ext>
            </a:extLst>
          </p:cNvPr>
          <p:cNvSpPr>
            <a:spLocks noGrp="1"/>
          </p:cNvSpPr>
          <p:nvPr>
            <p:ph type="dt" sz="half" idx="10"/>
          </p:nvPr>
        </p:nvSpPr>
        <p:spPr/>
        <p:txBody>
          <a:bodyPr/>
          <a:lstStyle/>
          <a:p>
            <a:fld id="{BC7ACBEF-ADE5-46C5-8EE8-7C08DAFBD0E2}" type="datetimeFigureOut">
              <a:rPr lang="zh-CN" altLang="en-US" smtClean="0"/>
              <a:t>2019/11/8</a:t>
            </a:fld>
            <a:endParaRPr lang="zh-CN" altLang="en-US"/>
          </a:p>
        </p:txBody>
      </p:sp>
      <p:sp>
        <p:nvSpPr>
          <p:cNvPr id="5" name="页脚占位符 4">
            <a:extLst>
              <a:ext uri="{FF2B5EF4-FFF2-40B4-BE49-F238E27FC236}">
                <a16:creationId xmlns:a16="http://schemas.microsoft.com/office/drawing/2014/main" id="{FECC87E8-CB38-4A04-BDB0-58DE40F123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4D07BEA-F74B-4535-A035-9CDC82B43463}"/>
              </a:ext>
            </a:extLst>
          </p:cNvPr>
          <p:cNvSpPr>
            <a:spLocks noGrp="1"/>
          </p:cNvSpPr>
          <p:nvPr>
            <p:ph type="sldNum" sz="quarter" idx="12"/>
          </p:nvPr>
        </p:nvSpPr>
        <p:spPr/>
        <p:txBody>
          <a:bodyPr/>
          <a:lstStyle/>
          <a:p>
            <a:fld id="{30A1A539-71F7-4180-AA4B-736508ABC60D}" type="slidenum">
              <a:rPr lang="zh-CN" altLang="en-US" smtClean="0"/>
              <a:t>‹#›</a:t>
            </a:fld>
            <a:endParaRPr lang="zh-CN" altLang="en-US"/>
          </a:p>
        </p:txBody>
      </p:sp>
    </p:spTree>
    <p:extLst>
      <p:ext uri="{BB962C8B-B14F-4D97-AF65-F5344CB8AC3E}">
        <p14:creationId xmlns:p14="http://schemas.microsoft.com/office/powerpoint/2010/main" val="20857959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56FCF52-C81A-4E4C-B3FF-31794360E69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3930F53-83CC-4DD1-A47D-57B1BE36339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50A53AB-F6C3-457B-A022-ADD59603E4BA}"/>
              </a:ext>
            </a:extLst>
          </p:cNvPr>
          <p:cNvSpPr>
            <a:spLocks noGrp="1"/>
          </p:cNvSpPr>
          <p:nvPr>
            <p:ph type="dt" sz="half" idx="10"/>
          </p:nvPr>
        </p:nvSpPr>
        <p:spPr/>
        <p:txBody>
          <a:bodyPr/>
          <a:lstStyle/>
          <a:p>
            <a:fld id="{BC7ACBEF-ADE5-46C5-8EE8-7C08DAFBD0E2}" type="datetimeFigureOut">
              <a:rPr lang="zh-CN" altLang="en-US" smtClean="0"/>
              <a:t>2019/11/8</a:t>
            </a:fld>
            <a:endParaRPr lang="zh-CN" altLang="en-US"/>
          </a:p>
        </p:txBody>
      </p:sp>
      <p:sp>
        <p:nvSpPr>
          <p:cNvPr id="5" name="页脚占位符 4">
            <a:extLst>
              <a:ext uri="{FF2B5EF4-FFF2-40B4-BE49-F238E27FC236}">
                <a16:creationId xmlns:a16="http://schemas.microsoft.com/office/drawing/2014/main" id="{47262B76-2691-4653-A243-93714352BF8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C1BB43-CD34-47DE-9A8C-42A0120CF467}"/>
              </a:ext>
            </a:extLst>
          </p:cNvPr>
          <p:cNvSpPr>
            <a:spLocks noGrp="1"/>
          </p:cNvSpPr>
          <p:nvPr>
            <p:ph type="sldNum" sz="quarter" idx="12"/>
          </p:nvPr>
        </p:nvSpPr>
        <p:spPr/>
        <p:txBody>
          <a:bodyPr/>
          <a:lstStyle/>
          <a:p>
            <a:fld id="{30A1A539-71F7-4180-AA4B-736508ABC60D}" type="slidenum">
              <a:rPr lang="zh-CN" altLang="en-US" smtClean="0"/>
              <a:t>‹#›</a:t>
            </a:fld>
            <a:endParaRPr lang="zh-CN" altLang="en-US"/>
          </a:p>
        </p:txBody>
      </p:sp>
    </p:spTree>
    <p:extLst>
      <p:ext uri="{BB962C8B-B14F-4D97-AF65-F5344CB8AC3E}">
        <p14:creationId xmlns:p14="http://schemas.microsoft.com/office/powerpoint/2010/main" val="3494907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B23962-608A-4CC7-8880-25E93AB6B78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5F105BC-1D66-423F-87EF-930B8D112F46}"/>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C8087FF-7EAB-43C4-ACFC-A32A62CEF62F}"/>
              </a:ext>
            </a:extLst>
          </p:cNvPr>
          <p:cNvSpPr>
            <a:spLocks noGrp="1"/>
          </p:cNvSpPr>
          <p:nvPr>
            <p:ph type="dt" sz="half" idx="10"/>
          </p:nvPr>
        </p:nvSpPr>
        <p:spPr/>
        <p:txBody>
          <a:bodyPr/>
          <a:lstStyle/>
          <a:p>
            <a:fld id="{BC7ACBEF-ADE5-46C5-8EE8-7C08DAFBD0E2}" type="datetimeFigureOut">
              <a:rPr lang="zh-CN" altLang="en-US" smtClean="0"/>
              <a:t>2019/11/8</a:t>
            </a:fld>
            <a:endParaRPr lang="zh-CN" altLang="en-US"/>
          </a:p>
        </p:txBody>
      </p:sp>
      <p:sp>
        <p:nvSpPr>
          <p:cNvPr id="5" name="页脚占位符 4">
            <a:extLst>
              <a:ext uri="{FF2B5EF4-FFF2-40B4-BE49-F238E27FC236}">
                <a16:creationId xmlns:a16="http://schemas.microsoft.com/office/drawing/2014/main" id="{F4ACCFBA-7109-412E-9918-D265197AEBC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58EDFC2-DD29-4320-92A2-69A480D538EA}"/>
              </a:ext>
            </a:extLst>
          </p:cNvPr>
          <p:cNvSpPr>
            <a:spLocks noGrp="1"/>
          </p:cNvSpPr>
          <p:nvPr>
            <p:ph type="sldNum" sz="quarter" idx="12"/>
          </p:nvPr>
        </p:nvSpPr>
        <p:spPr/>
        <p:txBody>
          <a:bodyPr/>
          <a:lstStyle/>
          <a:p>
            <a:fld id="{30A1A539-71F7-4180-AA4B-736508ABC60D}" type="slidenum">
              <a:rPr lang="zh-CN" altLang="en-US" smtClean="0"/>
              <a:t>‹#›</a:t>
            </a:fld>
            <a:endParaRPr lang="zh-CN" altLang="en-US"/>
          </a:p>
        </p:txBody>
      </p:sp>
    </p:spTree>
    <p:extLst>
      <p:ext uri="{BB962C8B-B14F-4D97-AF65-F5344CB8AC3E}">
        <p14:creationId xmlns:p14="http://schemas.microsoft.com/office/powerpoint/2010/main" val="1357253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6C69E7-E940-4C99-A00B-86A9DD7C415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1C1DF6B0-3B4E-4945-A1E0-806DFD1ADB0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EFEDCCCA-1BB5-4FBD-B8BC-18CB4043BEE0}"/>
              </a:ext>
            </a:extLst>
          </p:cNvPr>
          <p:cNvSpPr>
            <a:spLocks noGrp="1"/>
          </p:cNvSpPr>
          <p:nvPr>
            <p:ph type="dt" sz="half" idx="10"/>
          </p:nvPr>
        </p:nvSpPr>
        <p:spPr/>
        <p:txBody>
          <a:bodyPr/>
          <a:lstStyle/>
          <a:p>
            <a:fld id="{BC7ACBEF-ADE5-46C5-8EE8-7C08DAFBD0E2}" type="datetimeFigureOut">
              <a:rPr lang="zh-CN" altLang="en-US" smtClean="0"/>
              <a:t>2019/11/8</a:t>
            </a:fld>
            <a:endParaRPr lang="zh-CN" altLang="en-US"/>
          </a:p>
        </p:txBody>
      </p:sp>
      <p:sp>
        <p:nvSpPr>
          <p:cNvPr id="5" name="页脚占位符 4">
            <a:extLst>
              <a:ext uri="{FF2B5EF4-FFF2-40B4-BE49-F238E27FC236}">
                <a16:creationId xmlns:a16="http://schemas.microsoft.com/office/drawing/2014/main" id="{E66F3584-58C9-4751-810F-B93C771EC47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B77F3C0-1906-41A1-94E0-0BEF958072DE}"/>
              </a:ext>
            </a:extLst>
          </p:cNvPr>
          <p:cNvSpPr>
            <a:spLocks noGrp="1"/>
          </p:cNvSpPr>
          <p:nvPr>
            <p:ph type="sldNum" sz="quarter" idx="12"/>
          </p:nvPr>
        </p:nvSpPr>
        <p:spPr/>
        <p:txBody>
          <a:bodyPr/>
          <a:lstStyle/>
          <a:p>
            <a:fld id="{30A1A539-71F7-4180-AA4B-736508ABC60D}" type="slidenum">
              <a:rPr lang="zh-CN" altLang="en-US" smtClean="0"/>
              <a:t>‹#›</a:t>
            </a:fld>
            <a:endParaRPr lang="zh-CN" altLang="en-US"/>
          </a:p>
        </p:txBody>
      </p:sp>
    </p:spTree>
    <p:extLst>
      <p:ext uri="{BB962C8B-B14F-4D97-AF65-F5344CB8AC3E}">
        <p14:creationId xmlns:p14="http://schemas.microsoft.com/office/powerpoint/2010/main" val="1804318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B5235B-85FB-49A2-8096-E2E7DD6BA62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E4CC68A-9D99-4CB0-B545-C8056F5A087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DE9163D1-95C5-4D67-9F43-3CC38B3266AA}"/>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201A4957-3FEE-4DE7-8156-236401E3895B}"/>
              </a:ext>
            </a:extLst>
          </p:cNvPr>
          <p:cNvSpPr>
            <a:spLocks noGrp="1"/>
          </p:cNvSpPr>
          <p:nvPr>
            <p:ph type="dt" sz="half" idx="10"/>
          </p:nvPr>
        </p:nvSpPr>
        <p:spPr/>
        <p:txBody>
          <a:bodyPr/>
          <a:lstStyle/>
          <a:p>
            <a:fld id="{BC7ACBEF-ADE5-46C5-8EE8-7C08DAFBD0E2}" type="datetimeFigureOut">
              <a:rPr lang="zh-CN" altLang="en-US" smtClean="0"/>
              <a:t>2019/11/8</a:t>
            </a:fld>
            <a:endParaRPr lang="zh-CN" altLang="en-US"/>
          </a:p>
        </p:txBody>
      </p:sp>
      <p:sp>
        <p:nvSpPr>
          <p:cNvPr id="6" name="页脚占位符 5">
            <a:extLst>
              <a:ext uri="{FF2B5EF4-FFF2-40B4-BE49-F238E27FC236}">
                <a16:creationId xmlns:a16="http://schemas.microsoft.com/office/drawing/2014/main" id="{3A133C3E-A3E1-47E2-9C4D-58FE45F7B09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4E32091-71DC-4C54-9305-3B96BEC6943A}"/>
              </a:ext>
            </a:extLst>
          </p:cNvPr>
          <p:cNvSpPr>
            <a:spLocks noGrp="1"/>
          </p:cNvSpPr>
          <p:nvPr>
            <p:ph type="sldNum" sz="quarter" idx="12"/>
          </p:nvPr>
        </p:nvSpPr>
        <p:spPr/>
        <p:txBody>
          <a:bodyPr/>
          <a:lstStyle/>
          <a:p>
            <a:fld id="{30A1A539-71F7-4180-AA4B-736508ABC60D}" type="slidenum">
              <a:rPr lang="zh-CN" altLang="en-US" smtClean="0"/>
              <a:t>‹#›</a:t>
            </a:fld>
            <a:endParaRPr lang="zh-CN" altLang="en-US"/>
          </a:p>
        </p:txBody>
      </p:sp>
    </p:spTree>
    <p:extLst>
      <p:ext uri="{BB962C8B-B14F-4D97-AF65-F5344CB8AC3E}">
        <p14:creationId xmlns:p14="http://schemas.microsoft.com/office/powerpoint/2010/main" val="33092217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526E02-7AA9-4F3D-A6D5-F0DCF66B3EB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BFEE684-DA94-4FB5-B05E-ECF7C6E03D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EA8353E9-54C2-44FC-82A3-A0AF4B87F7B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4A01E4CA-5894-4CE4-8E17-26B6A4E14D7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1C9D817-7164-4709-B40C-BF5D126DCE1E}"/>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5BF9924-4CC4-4114-A566-9C1A1EE36CEE}"/>
              </a:ext>
            </a:extLst>
          </p:cNvPr>
          <p:cNvSpPr>
            <a:spLocks noGrp="1"/>
          </p:cNvSpPr>
          <p:nvPr>
            <p:ph type="dt" sz="half" idx="10"/>
          </p:nvPr>
        </p:nvSpPr>
        <p:spPr/>
        <p:txBody>
          <a:bodyPr/>
          <a:lstStyle/>
          <a:p>
            <a:fld id="{BC7ACBEF-ADE5-46C5-8EE8-7C08DAFBD0E2}" type="datetimeFigureOut">
              <a:rPr lang="zh-CN" altLang="en-US" smtClean="0"/>
              <a:t>2019/11/8</a:t>
            </a:fld>
            <a:endParaRPr lang="zh-CN" altLang="en-US"/>
          </a:p>
        </p:txBody>
      </p:sp>
      <p:sp>
        <p:nvSpPr>
          <p:cNvPr id="8" name="页脚占位符 7">
            <a:extLst>
              <a:ext uri="{FF2B5EF4-FFF2-40B4-BE49-F238E27FC236}">
                <a16:creationId xmlns:a16="http://schemas.microsoft.com/office/drawing/2014/main" id="{C3B24ED3-D645-477E-A911-A25ADE1C569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E43C1DD-3368-4F64-95CD-0B0DF922E015}"/>
              </a:ext>
            </a:extLst>
          </p:cNvPr>
          <p:cNvSpPr>
            <a:spLocks noGrp="1"/>
          </p:cNvSpPr>
          <p:nvPr>
            <p:ph type="sldNum" sz="quarter" idx="12"/>
          </p:nvPr>
        </p:nvSpPr>
        <p:spPr/>
        <p:txBody>
          <a:bodyPr/>
          <a:lstStyle/>
          <a:p>
            <a:fld id="{30A1A539-71F7-4180-AA4B-736508ABC60D}" type="slidenum">
              <a:rPr lang="zh-CN" altLang="en-US" smtClean="0"/>
              <a:t>‹#›</a:t>
            </a:fld>
            <a:endParaRPr lang="zh-CN" altLang="en-US"/>
          </a:p>
        </p:txBody>
      </p:sp>
    </p:spTree>
    <p:extLst>
      <p:ext uri="{BB962C8B-B14F-4D97-AF65-F5344CB8AC3E}">
        <p14:creationId xmlns:p14="http://schemas.microsoft.com/office/powerpoint/2010/main" val="2980077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48AA22-2BE9-43E0-9C58-8CC1693AE17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63C5623-4F24-46D9-AC64-16D13706EC64}"/>
              </a:ext>
            </a:extLst>
          </p:cNvPr>
          <p:cNvSpPr>
            <a:spLocks noGrp="1"/>
          </p:cNvSpPr>
          <p:nvPr>
            <p:ph type="dt" sz="half" idx="10"/>
          </p:nvPr>
        </p:nvSpPr>
        <p:spPr/>
        <p:txBody>
          <a:bodyPr/>
          <a:lstStyle/>
          <a:p>
            <a:fld id="{BC7ACBEF-ADE5-46C5-8EE8-7C08DAFBD0E2}" type="datetimeFigureOut">
              <a:rPr lang="zh-CN" altLang="en-US" smtClean="0"/>
              <a:t>2019/11/8</a:t>
            </a:fld>
            <a:endParaRPr lang="zh-CN" altLang="en-US"/>
          </a:p>
        </p:txBody>
      </p:sp>
      <p:sp>
        <p:nvSpPr>
          <p:cNvPr id="4" name="页脚占位符 3">
            <a:extLst>
              <a:ext uri="{FF2B5EF4-FFF2-40B4-BE49-F238E27FC236}">
                <a16:creationId xmlns:a16="http://schemas.microsoft.com/office/drawing/2014/main" id="{BEBF6FE0-C3C3-4115-BF37-34E7709A50D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A395D0A-E403-4CC6-9A89-9B92CF275444}"/>
              </a:ext>
            </a:extLst>
          </p:cNvPr>
          <p:cNvSpPr>
            <a:spLocks noGrp="1"/>
          </p:cNvSpPr>
          <p:nvPr>
            <p:ph type="sldNum" sz="quarter" idx="12"/>
          </p:nvPr>
        </p:nvSpPr>
        <p:spPr/>
        <p:txBody>
          <a:bodyPr/>
          <a:lstStyle/>
          <a:p>
            <a:fld id="{30A1A539-71F7-4180-AA4B-736508ABC60D}" type="slidenum">
              <a:rPr lang="zh-CN" altLang="en-US" smtClean="0"/>
              <a:t>‹#›</a:t>
            </a:fld>
            <a:endParaRPr lang="zh-CN" altLang="en-US"/>
          </a:p>
        </p:txBody>
      </p:sp>
    </p:spTree>
    <p:extLst>
      <p:ext uri="{BB962C8B-B14F-4D97-AF65-F5344CB8AC3E}">
        <p14:creationId xmlns:p14="http://schemas.microsoft.com/office/powerpoint/2010/main" val="2997215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A38D242-4E33-41AF-895E-18E9D9D209D2}"/>
              </a:ext>
            </a:extLst>
          </p:cNvPr>
          <p:cNvSpPr>
            <a:spLocks noGrp="1"/>
          </p:cNvSpPr>
          <p:nvPr>
            <p:ph type="dt" sz="half" idx="10"/>
          </p:nvPr>
        </p:nvSpPr>
        <p:spPr/>
        <p:txBody>
          <a:bodyPr/>
          <a:lstStyle/>
          <a:p>
            <a:fld id="{BC7ACBEF-ADE5-46C5-8EE8-7C08DAFBD0E2}" type="datetimeFigureOut">
              <a:rPr lang="zh-CN" altLang="en-US" smtClean="0"/>
              <a:t>2019/11/8</a:t>
            </a:fld>
            <a:endParaRPr lang="zh-CN" altLang="en-US"/>
          </a:p>
        </p:txBody>
      </p:sp>
      <p:sp>
        <p:nvSpPr>
          <p:cNvPr id="3" name="页脚占位符 2">
            <a:extLst>
              <a:ext uri="{FF2B5EF4-FFF2-40B4-BE49-F238E27FC236}">
                <a16:creationId xmlns:a16="http://schemas.microsoft.com/office/drawing/2014/main" id="{BE4AF387-DC18-4C57-8917-36C7E9AC439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87AB5E0-5677-4CA7-AA3F-F474F9E56D1B}"/>
              </a:ext>
            </a:extLst>
          </p:cNvPr>
          <p:cNvSpPr>
            <a:spLocks noGrp="1"/>
          </p:cNvSpPr>
          <p:nvPr>
            <p:ph type="sldNum" sz="quarter" idx="12"/>
          </p:nvPr>
        </p:nvSpPr>
        <p:spPr/>
        <p:txBody>
          <a:bodyPr/>
          <a:lstStyle/>
          <a:p>
            <a:fld id="{30A1A539-71F7-4180-AA4B-736508ABC60D}" type="slidenum">
              <a:rPr lang="zh-CN" altLang="en-US" smtClean="0"/>
              <a:t>‹#›</a:t>
            </a:fld>
            <a:endParaRPr lang="zh-CN" altLang="en-US"/>
          </a:p>
        </p:txBody>
      </p:sp>
    </p:spTree>
    <p:extLst>
      <p:ext uri="{BB962C8B-B14F-4D97-AF65-F5344CB8AC3E}">
        <p14:creationId xmlns:p14="http://schemas.microsoft.com/office/powerpoint/2010/main" val="338204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60157E-6371-49DC-B82D-B0D74E4F83F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2DAEDD6-21A7-460F-A3B7-13646842673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70E750E2-A02E-4848-BD4E-6B004B7C6B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88E6B2F-C9BB-49E9-9C34-73E94090033D}"/>
              </a:ext>
            </a:extLst>
          </p:cNvPr>
          <p:cNvSpPr>
            <a:spLocks noGrp="1"/>
          </p:cNvSpPr>
          <p:nvPr>
            <p:ph type="dt" sz="half" idx="10"/>
          </p:nvPr>
        </p:nvSpPr>
        <p:spPr/>
        <p:txBody>
          <a:bodyPr/>
          <a:lstStyle/>
          <a:p>
            <a:fld id="{BC7ACBEF-ADE5-46C5-8EE8-7C08DAFBD0E2}" type="datetimeFigureOut">
              <a:rPr lang="zh-CN" altLang="en-US" smtClean="0"/>
              <a:t>2019/11/8</a:t>
            </a:fld>
            <a:endParaRPr lang="zh-CN" altLang="en-US"/>
          </a:p>
        </p:txBody>
      </p:sp>
      <p:sp>
        <p:nvSpPr>
          <p:cNvPr id="6" name="页脚占位符 5">
            <a:extLst>
              <a:ext uri="{FF2B5EF4-FFF2-40B4-BE49-F238E27FC236}">
                <a16:creationId xmlns:a16="http://schemas.microsoft.com/office/drawing/2014/main" id="{796A1E39-2A12-4A1E-956D-BF768FC931D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74C99DB-FB77-4D63-82E3-15235244DE3F}"/>
              </a:ext>
            </a:extLst>
          </p:cNvPr>
          <p:cNvSpPr>
            <a:spLocks noGrp="1"/>
          </p:cNvSpPr>
          <p:nvPr>
            <p:ph type="sldNum" sz="quarter" idx="12"/>
          </p:nvPr>
        </p:nvSpPr>
        <p:spPr/>
        <p:txBody>
          <a:bodyPr/>
          <a:lstStyle/>
          <a:p>
            <a:fld id="{30A1A539-71F7-4180-AA4B-736508ABC60D}" type="slidenum">
              <a:rPr lang="zh-CN" altLang="en-US" smtClean="0"/>
              <a:t>‹#›</a:t>
            </a:fld>
            <a:endParaRPr lang="zh-CN" altLang="en-US"/>
          </a:p>
        </p:txBody>
      </p:sp>
    </p:spTree>
    <p:extLst>
      <p:ext uri="{BB962C8B-B14F-4D97-AF65-F5344CB8AC3E}">
        <p14:creationId xmlns:p14="http://schemas.microsoft.com/office/powerpoint/2010/main" val="7567869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944FB4-7ADF-498C-A1D9-3F1D33035B1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4368D66-07D1-4A1B-BDFA-4B765E4410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5DA045E-1D9C-4231-AD12-C7BB0FB07F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85322E-7C0E-4BF8-806D-C3A300029CC7}"/>
              </a:ext>
            </a:extLst>
          </p:cNvPr>
          <p:cNvSpPr>
            <a:spLocks noGrp="1"/>
          </p:cNvSpPr>
          <p:nvPr>
            <p:ph type="dt" sz="half" idx="10"/>
          </p:nvPr>
        </p:nvSpPr>
        <p:spPr/>
        <p:txBody>
          <a:bodyPr/>
          <a:lstStyle/>
          <a:p>
            <a:fld id="{BC7ACBEF-ADE5-46C5-8EE8-7C08DAFBD0E2}" type="datetimeFigureOut">
              <a:rPr lang="zh-CN" altLang="en-US" smtClean="0"/>
              <a:t>2019/11/8</a:t>
            </a:fld>
            <a:endParaRPr lang="zh-CN" altLang="en-US"/>
          </a:p>
        </p:txBody>
      </p:sp>
      <p:sp>
        <p:nvSpPr>
          <p:cNvPr id="6" name="页脚占位符 5">
            <a:extLst>
              <a:ext uri="{FF2B5EF4-FFF2-40B4-BE49-F238E27FC236}">
                <a16:creationId xmlns:a16="http://schemas.microsoft.com/office/drawing/2014/main" id="{809B5F35-4ACA-406F-843F-68CF47A3CE5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B1104F6-354B-4364-A81B-A78D5327335D}"/>
              </a:ext>
            </a:extLst>
          </p:cNvPr>
          <p:cNvSpPr>
            <a:spLocks noGrp="1"/>
          </p:cNvSpPr>
          <p:nvPr>
            <p:ph type="sldNum" sz="quarter" idx="12"/>
          </p:nvPr>
        </p:nvSpPr>
        <p:spPr/>
        <p:txBody>
          <a:bodyPr/>
          <a:lstStyle/>
          <a:p>
            <a:fld id="{30A1A539-71F7-4180-AA4B-736508ABC60D}" type="slidenum">
              <a:rPr lang="zh-CN" altLang="en-US" smtClean="0"/>
              <a:t>‹#›</a:t>
            </a:fld>
            <a:endParaRPr lang="zh-CN" altLang="en-US"/>
          </a:p>
        </p:txBody>
      </p:sp>
    </p:spTree>
    <p:extLst>
      <p:ext uri="{BB962C8B-B14F-4D97-AF65-F5344CB8AC3E}">
        <p14:creationId xmlns:p14="http://schemas.microsoft.com/office/powerpoint/2010/main" val="1525025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B3F0A12-3080-46F8-8E59-46DF90FBD5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8F4B260-2BB2-4901-86E6-E6F5D36880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758C661-0906-449C-BBBF-A38AFE0BE5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7ACBEF-ADE5-46C5-8EE8-7C08DAFBD0E2}" type="datetimeFigureOut">
              <a:rPr lang="zh-CN" altLang="en-US" smtClean="0"/>
              <a:t>2019/11/8</a:t>
            </a:fld>
            <a:endParaRPr lang="zh-CN" altLang="en-US"/>
          </a:p>
        </p:txBody>
      </p:sp>
      <p:sp>
        <p:nvSpPr>
          <p:cNvPr id="5" name="页脚占位符 4">
            <a:extLst>
              <a:ext uri="{FF2B5EF4-FFF2-40B4-BE49-F238E27FC236}">
                <a16:creationId xmlns:a16="http://schemas.microsoft.com/office/drawing/2014/main" id="{468B4F42-02DC-4C97-94B7-A86B093E2B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9FDF3EC-CCFE-4704-856D-E12AF936A5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A1A539-71F7-4180-AA4B-736508ABC60D}" type="slidenum">
              <a:rPr lang="zh-CN" altLang="en-US" smtClean="0"/>
              <a:t>‹#›</a:t>
            </a:fld>
            <a:endParaRPr lang="zh-CN" altLang="en-US"/>
          </a:p>
        </p:txBody>
      </p:sp>
    </p:spTree>
    <p:extLst>
      <p:ext uri="{BB962C8B-B14F-4D97-AF65-F5344CB8AC3E}">
        <p14:creationId xmlns:p14="http://schemas.microsoft.com/office/powerpoint/2010/main" val="27967278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31.png"/><Relationship Id="rId4" Type="http://schemas.openxmlformats.org/officeDocument/2006/relationships/image" Target="../media/image30.jpe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34.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image" Target="../media/image36.emf"/><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2.emf"/><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7.jpeg"/><Relationship Id="rId11" Type="http://schemas.openxmlformats.org/officeDocument/2006/relationships/image" Target="../media/image7.png"/><Relationship Id="rId5" Type="http://schemas.openxmlformats.org/officeDocument/2006/relationships/image" Target="../media/image46.jpeg"/><Relationship Id="rId10" Type="http://schemas.openxmlformats.org/officeDocument/2006/relationships/image" Target="../media/image51.png"/><Relationship Id="rId4" Type="http://schemas.openxmlformats.org/officeDocument/2006/relationships/image" Target="../media/image45.jpeg"/><Relationship Id="rId9" Type="http://schemas.openxmlformats.org/officeDocument/2006/relationships/image" Target="../media/image50.png"/></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6.jpg"/><Relationship Id="rId5" Type="http://schemas.openxmlformats.org/officeDocument/2006/relationships/tags" Target="../tags/tag5.xml"/><Relationship Id="rId10" Type="http://schemas.openxmlformats.org/officeDocument/2006/relationships/notesSlide" Target="../notesSlides/notesSlide2.xml"/><Relationship Id="rId4" Type="http://schemas.openxmlformats.org/officeDocument/2006/relationships/tags" Target="../tags/tag4.xml"/><Relationship Id="rId9"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tags" Target="../tags/tag71.xml"/><Relationship Id="rId18" Type="http://schemas.openxmlformats.org/officeDocument/2006/relationships/tags" Target="../tags/tag76.xml"/><Relationship Id="rId26" Type="http://schemas.openxmlformats.org/officeDocument/2006/relationships/notesSlide" Target="../notesSlides/notesSlide22.xml"/><Relationship Id="rId3" Type="http://schemas.openxmlformats.org/officeDocument/2006/relationships/tags" Target="../tags/tag61.xml"/><Relationship Id="rId21" Type="http://schemas.openxmlformats.org/officeDocument/2006/relationships/tags" Target="../tags/tag7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tags" Target="../tags/tag75.xml"/><Relationship Id="rId25" Type="http://schemas.openxmlformats.org/officeDocument/2006/relationships/slideLayout" Target="../slideLayouts/slideLayout7.xml"/><Relationship Id="rId2" Type="http://schemas.openxmlformats.org/officeDocument/2006/relationships/tags" Target="../tags/tag60.xml"/><Relationship Id="rId16" Type="http://schemas.openxmlformats.org/officeDocument/2006/relationships/tags" Target="../tags/tag74.xml"/><Relationship Id="rId20" Type="http://schemas.openxmlformats.org/officeDocument/2006/relationships/tags" Target="../tags/tag78.xml"/><Relationship Id="rId29" Type="http://schemas.openxmlformats.org/officeDocument/2006/relationships/image" Target="../media/image10.jpeg"/><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tags" Target="../tags/tag82.xml"/><Relationship Id="rId5" Type="http://schemas.openxmlformats.org/officeDocument/2006/relationships/tags" Target="../tags/tag63.xml"/><Relationship Id="rId15" Type="http://schemas.openxmlformats.org/officeDocument/2006/relationships/tags" Target="../tags/tag73.xml"/><Relationship Id="rId23" Type="http://schemas.openxmlformats.org/officeDocument/2006/relationships/tags" Target="../tags/tag81.xml"/><Relationship Id="rId28" Type="http://schemas.openxmlformats.org/officeDocument/2006/relationships/image" Target="../media/image9.jpeg"/><Relationship Id="rId10" Type="http://schemas.openxmlformats.org/officeDocument/2006/relationships/tags" Target="../tags/tag68.xml"/><Relationship Id="rId19" Type="http://schemas.openxmlformats.org/officeDocument/2006/relationships/tags" Target="../tags/tag77.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tags" Target="../tags/tag72.xml"/><Relationship Id="rId22" Type="http://schemas.openxmlformats.org/officeDocument/2006/relationships/tags" Target="../tags/tag80.xml"/><Relationship Id="rId27" Type="http://schemas.openxmlformats.org/officeDocument/2006/relationships/image" Target="../media/image8.jpeg"/><Relationship Id="rId30"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5.tif"/><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58.png"/><Relationship Id="rId12" Type="http://schemas.microsoft.com/office/2007/relationships/hdphoto" Target="../media/hdphoto5.wdp"/><Relationship Id="rId2" Type="http://schemas.openxmlformats.org/officeDocument/2006/relationships/notesSlide" Target="../notesSlides/notesSlide25.xml"/><Relationship Id="rId16" Type="http://schemas.openxmlformats.org/officeDocument/2006/relationships/image" Target="../media/image25.png"/><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60.png"/><Relationship Id="rId5" Type="http://schemas.openxmlformats.org/officeDocument/2006/relationships/image" Target="../media/image57.png"/><Relationship Id="rId15" Type="http://schemas.openxmlformats.org/officeDocument/2006/relationships/image" Target="../media/image7.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59.png"/><Relationship Id="rId14" Type="http://schemas.microsoft.com/office/2007/relationships/hdphoto" Target="../media/hdphoto6.wdp"/></Relationships>
</file>

<file path=ppt/slides/_rels/slide2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7.png"/><Relationship Id="rId5" Type="http://schemas.microsoft.com/office/2007/relationships/hdphoto" Target="../media/hdphoto7.wdp"/><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65.jpeg"/><Relationship Id="rId7" Type="http://schemas.microsoft.com/office/2007/relationships/hdphoto" Target="../media/hdphoto8.wdp"/><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jpg"/><Relationship Id="rId4" Type="http://schemas.openxmlformats.org/officeDocument/2006/relationships/image" Target="../media/image66.jpg"/></Relationships>
</file>

<file path=ppt/slides/_rels/slide29.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69.png"/><Relationship Id="rId7" Type="http://schemas.openxmlformats.org/officeDocument/2006/relationships/image" Target="../media/image73.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72.jpeg"/><Relationship Id="rId5" Type="http://schemas.openxmlformats.org/officeDocument/2006/relationships/image" Target="../media/image71.png"/><Relationship Id="rId4" Type="http://schemas.openxmlformats.org/officeDocument/2006/relationships/image" Target="../media/image70.png"/><Relationship Id="rId9" Type="http://schemas.openxmlformats.org/officeDocument/2006/relationships/image" Target="../media/image7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image" Target="../media/image7.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77.jpeg"/></Relationships>
</file>

<file path=ppt/slides/_rels/slide31.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81.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png"/><Relationship Id="rId4" Type="http://schemas.openxmlformats.org/officeDocument/2006/relationships/image" Target="../media/image79.png"/></Relationships>
</file>

<file path=ppt/slides/_rels/slide32.xml.rels><?xml version="1.0" encoding="UTF-8" standalone="yes"?>
<Relationships xmlns="http://schemas.openxmlformats.org/package/2006/relationships"><Relationship Id="rId117" Type="http://schemas.openxmlformats.org/officeDocument/2006/relationships/tags" Target="../tags/tag199.xml"/><Relationship Id="rId21" Type="http://schemas.openxmlformats.org/officeDocument/2006/relationships/tags" Target="../tags/tag103.xml"/><Relationship Id="rId42" Type="http://schemas.openxmlformats.org/officeDocument/2006/relationships/tags" Target="../tags/tag124.xml"/><Relationship Id="rId63" Type="http://schemas.openxmlformats.org/officeDocument/2006/relationships/tags" Target="../tags/tag145.xml"/><Relationship Id="rId84" Type="http://schemas.openxmlformats.org/officeDocument/2006/relationships/tags" Target="../tags/tag166.xml"/><Relationship Id="rId138" Type="http://schemas.openxmlformats.org/officeDocument/2006/relationships/tags" Target="../tags/tag220.xml"/><Relationship Id="rId159" Type="http://schemas.openxmlformats.org/officeDocument/2006/relationships/tags" Target="../tags/tag241.xml"/><Relationship Id="rId107" Type="http://schemas.openxmlformats.org/officeDocument/2006/relationships/tags" Target="../tags/tag189.xml"/><Relationship Id="rId11" Type="http://schemas.openxmlformats.org/officeDocument/2006/relationships/tags" Target="../tags/tag93.xml"/><Relationship Id="rId32" Type="http://schemas.openxmlformats.org/officeDocument/2006/relationships/tags" Target="../tags/tag114.xml"/><Relationship Id="rId53" Type="http://schemas.openxmlformats.org/officeDocument/2006/relationships/tags" Target="../tags/tag135.xml"/><Relationship Id="rId74" Type="http://schemas.openxmlformats.org/officeDocument/2006/relationships/tags" Target="../tags/tag156.xml"/><Relationship Id="rId128" Type="http://schemas.openxmlformats.org/officeDocument/2006/relationships/tags" Target="../tags/tag210.xml"/><Relationship Id="rId149" Type="http://schemas.openxmlformats.org/officeDocument/2006/relationships/tags" Target="../tags/tag231.xml"/><Relationship Id="rId5" Type="http://schemas.openxmlformats.org/officeDocument/2006/relationships/tags" Target="../tags/tag87.xml"/><Relationship Id="rId95" Type="http://schemas.openxmlformats.org/officeDocument/2006/relationships/tags" Target="../tags/tag177.xml"/><Relationship Id="rId160" Type="http://schemas.openxmlformats.org/officeDocument/2006/relationships/tags" Target="../tags/tag242.xml"/><Relationship Id="rId22" Type="http://schemas.openxmlformats.org/officeDocument/2006/relationships/tags" Target="../tags/tag104.xml"/><Relationship Id="rId43" Type="http://schemas.openxmlformats.org/officeDocument/2006/relationships/tags" Target="../tags/tag125.xml"/><Relationship Id="rId64" Type="http://schemas.openxmlformats.org/officeDocument/2006/relationships/tags" Target="../tags/tag146.xml"/><Relationship Id="rId118" Type="http://schemas.openxmlformats.org/officeDocument/2006/relationships/tags" Target="../tags/tag200.xml"/><Relationship Id="rId139" Type="http://schemas.openxmlformats.org/officeDocument/2006/relationships/tags" Target="../tags/tag221.xml"/><Relationship Id="rId85" Type="http://schemas.openxmlformats.org/officeDocument/2006/relationships/tags" Target="../tags/tag167.xml"/><Relationship Id="rId150" Type="http://schemas.openxmlformats.org/officeDocument/2006/relationships/tags" Target="../tags/tag232.xml"/><Relationship Id="rId12" Type="http://schemas.openxmlformats.org/officeDocument/2006/relationships/tags" Target="../tags/tag94.xml"/><Relationship Id="rId17" Type="http://schemas.openxmlformats.org/officeDocument/2006/relationships/tags" Target="../tags/tag99.xml"/><Relationship Id="rId33" Type="http://schemas.openxmlformats.org/officeDocument/2006/relationships/tags" Target="../tags/tag115.xml"/><Relationship Id="rId38" Type="http://schemas.openxmlformats.org/officeDocument/2006/relationships/tags" Target="../tags/tag120.xml"/><Relationship Id="rId59" Type="http://schemas.openxmlformats.org/officeDocument/2006/relationships/tags" Target="../tags/tag141.xml"/><Relationship Id="rId103" Type="http://schemas.openxmlformats.org/officeDocument/2006/relationships/tags" Target="../tags/tag185.xml"/><Relationship Id="rId108" Type="http://schemas.openxmlformats.org/officeDocument/2006/relationships/tags" Target="../tags/tag190.xml"/><Relationship Id="rId124" Type="http://schemas.openxmlformats.org/officeDocument/2006/relationships/tags" Target="../tags/tag206.xml"/><Relationship Id="rId129" Type="http://schemas.openxmlformats.org/officeDocument/2006/relationships/tags" Target="../tags/tag211.xml"/><Relationship Id="rId54" Type="http://schemas.openxmlformats.org/officeDocument/2006/relationships/tags" Target="../tags/tag136.xml"/><Relationship Id="rId70" Type="http://schemas.openxmlformats.org/officeDocument/2006/relationships/tags" Target="../tags/tag152.xml"/><Relationship Id="rId75" Type="http://schemas.openxmlformats.org/officeDocument/2006/relationships/tags" Target="../tags/tag157.xml"/><Relationship Id="rId91" Type="http://schemas.openxmlformats.org/officeDocument/2006/relationships/tags" Target="../tags/tag173.xml"/><Relationship Id="rId96" Type="http://schemas.openxmlformats.org/officeDocument/2006/relationships/tags" Target="../tags/tag178.xml"/><Relationship Id="rId140" Type="http://schemas.openxmlformats.org/officeDocument/2006/relationships/tags" Target="../tags/tag222.xml"/><Relationship Id="rId145" Type="http://schemas.openxmlformats.org/officeDocument/2006/relationships/tags" Target="../tags/tag227.xml"/><Relationship Id="rId161" Type="http://schemas.openxmlformats.org/officeDocument/2006/relationships/slideLayout" Target="../slideLayouts/slideLayout6.xml"/><Relationship Id="rId1" Type="http://schemas.openxmlformats.org/officeDocument/2006/relationships/tags" Target="../tags/tag83.xml"/><Relationship Id="rId6" Type="http://schemas.openxmlformats.org/officeDocument/2006/relationships/tags" Target="../tags/tag88.xml"/><Relationship Id="rId23" Type="http://schemas.openxmlformats.org/officeDocument/2006/relationships/tags" Target="../tags/tag105.xml"/><Relationship Id="rId28" Type="http://schemas.openxmlformats.org/officeDocument/2006/relationships/tags" Target="../tags/tag110.xml"/><Relationship Id="rId49" Type="http://schemas.openxmlformats.org/officeDocument/2006/relationships/tags" Target="../tags/tag131.xml"/><Relationship Id="rId114" Type="http://schemas.openxmlformats.org/officeDocument/2006/relationships/tags" Target="../tags/tag196.xml"/><Relationship Id="rId119" Type="http://schemas.openxmlformats.org/officeDocument/2006/relationships/tags" Target="../tags/tag201.xml"/><Relationship Id="rId44" Type="http://schemas.openxmlformats.org/officeDocument/2006/relationships/tags" Target="../tags/tag126.xml"/><Relationship Id="rId60" Type="http://schemas.openxmlformats.org/officeDocument/2006/relationships/tags" Target="../tags/tag142.xml"/><Relationship Id="rId65" Type="http://schemas.openxmlformats.org/officeDocument/2006/relationships/tags" Target="../tags/tag147.xml"/><Relationship Id="rId81" Type="http://schemas.openxmlformats.org/officeDocument/2006/relationships/tags" Target="../tags/tag163.xml"/><Relationship Id="rId86" Type="http://schemas.openxmlformats.org/officeDocument/2006/relationships/tags" Target="../tags/tag168.xml"/><Relationship Id="rId130" Type="http://schemas.openxmlformats.org/officeDocument/2006/relationships/tags" Target="../tags/tag212.xml"/><Relationship Id="rId135" Type="http://schemas.openxmlformats.org/officeDocument/2006/relationships/tags" Target="../tags/tag217.xml"/><Relationship Id="rId151" Type="http://schemas.openxmlformats.org/officeDocument/2006/relationships/tags" Target="../tags/tag233.xml"/><Relationship Id="rId156" Type="http://schemas.openxmlformats.org/officeDocument/2006/relationships/tags" Target="../tags/tag238.xml"/><Relationship Id="rId13" Type="http://schemas.openxmlformats.org/officeDocument/2006/relationships/tags" Target="../tags/tag95.xml"/><Relationship Id="rId18" Type="http://schemas.openxmlformats.org/officeDocument/2006/relationships/tags" Target="../tags/tag100.xml"/><Relationship Id="rId39" Type="http://schemas.openxmlformats.org/officeDocument/2006/relationships/tags" Target="../tags/tag121.xml"/><Relationship Id="rId109" Type="http://schemas.openxmlformats.org/officeDocument/2006/relationships/tags" Target="../tags/tag191.xml"/><Relationship Id="rId34" Type="http://schemas.openxmlformats.org/officeDocument/2006/relationships/tags" Target="../tags/tag116.xml"/><Relationship Id="rId50" Type="http://schemas.openxmlformats.org/officeDocument/2006/relationships/tags" Target="../tags/tag132.xml"/><Relationship Id="rId55" Type="http://schemas.openxmlformats.org/officeDocument/2006/relationships/tags" Target="../tags/tag137.xml"/><Relationship Id="rId76" Type="http://schemas.openxmlformats.org/officeDocument/2006/relationships/tags" Target="../tags/tag158.xml"/><Relationship Id="rId97" Type="http://schemas.openxmlformats.org/officeDocument/2006/relationships/tags" Target="../tags/tag179.xml"/><Relationship Id="rId104" Type="http://schemas.openxmlformats.org/officeDocument/2006/relationships/tags" Target="../tags/tag186.xml"/><Relationship Id="rId120" Type="http://schemas.openxmlformats.org/officeDocument/2006/relationships/tags" Target="../tags/tag202.xml"/><Relationship Id="rId125" Type="http://schemas.openxmlformats.org/officeDocument/2006/relationships/tags" Target="../tags/tag207.xml"/><Relationship Id="rId141" Type="http://schemas.openxmlformats.org/officeDocument/2006/relationships/tags" Target="../tags/tag223.xml"/><Relationship Id="rId146" Type="http://schemas.openxmlformats.org/officeDocument/2006/relationships/tags" Target="../tags/tag228.xml"/><Relationship Id="rId7" Type="http://schemas.openxmlformats.org/officeDocument/2006/relationships/tags" Target="../tags/tag89.xml"/><Relationship Id="rId71" Type="http://schemas.openxmlformats.org/officeDocument/2006/relationships/tags" Target="../tags/tag153.xml"/><Relationship Id="rId92" Type="http://schemas.openxmlformats.org/officeDocument/2006/relationships/tags" Target="../tags/tag174.xml"/><Relationship Id="rId162" Type="http://schemas.openxmlformats.org/officeDocument/2006/relationships/notesSlide" Target="../notesSlides/notesSlide32.xml"/><Relationship Id="rId2" Type="http://schemas.openxmlformats.org/officeDocument/2006/relationships/tags" Target="../tags/tag84.xml"/><Relationship Id="rId29" Type="http://schemas.openxmlformats.org/officeDocument/2006/relationships/tags" Target="../tags/tag111.xml"/><Relationship Id="rId24" Type="http://schemas.openxmlformats.org/officeDocument/2006/relationships/tags" Target="../tags/tag106.xml"/><Relationship Id="rId40" Type="http://schemas.openxmlformats.org/officeDocument/2006/relationships/tags" Target="../tags/tag122.xml"/><Relationship Id="rId45" Type="http://schemas.openxmlformats.org/officeDocument/2006/relationships/tags" Target="../tags/tag127.xml"/><Relationship Id="rId66" Type="http://schemas.openxmlformats.org/officeDocument/2006/relationships/tags" Target="../tags/tag148.xml"/><Relationship Id="rId87" Type="http://schemas.openxmlformats.org/officeDocument/2006/relationships/tags" Target="../tags/tag169.xml"/><Relationship Id="rId110" Type="http://schemas.openxmlformats.org/officeDocument/2006/relationships/tags" Target="../tags/tag192.xml"/><Relationship Id="rId115" Type="http://schemas.openxmlformats.org/officeDocument/2006/relationships/tags" Target="../tags/tag197.xml"/><Relationship Id="rId131" Type="http://schemas.openxmlformats.org/officeDocument/2006/relationships/tags" Target="../tags/tag213.xml"/><Relationship Id="rId136" Type="http://schemas.openxmlformats.org/officeDocument/2006/relationships/tags" Target="../tags/tag218.xml"/><Relationship Id="rId157" Type="http://schemas.openxmlformats.org/officeDocument/2006/relationships/tags" Target="../tags/tag239.xml"/><Relationship Id="rId61" Type="http://schemas.openxmlformats.org/officeDocument/2006/relationships/tags" Target="../tags/tag143.xml"/><Relationship Id="rId82" Type="http://schemas.openxmlformats.org/officeDocument/2006/relationships/tags" Target="../tags/tag164.xml"/><Relationship Id="rId152" Type="http://schemas.openxmlformats.org/officeDocument/2006/relationships/tags" Target="../tags/tag234.xml"/><Relationship Id="rId19" Type="http://schemas.openxmlformats.org/officeDocument/2006/relationships/tags" Target="../tags/tag101.xml"/><Relationship Id="rId14" Type="http://schemas.openxmlformats.org/officeDocument/2006/relationships/tags" Target="../tags/tag96.xml"/><Relationship Id="rId30" Type="http://schemas.openxmlformats.org/officeDocument/2006/relationships/tags" Target="../tags/tag112.xml"/><Relationship Id="rId35" Type="http://schemas.openxmlformats.org/officeDocument/2006/relationships/tags" Target="../tags/tag117.xml"/><Relationship Id="rId56" Type="http://schemas.openxmlformats.org/officeDocument/2006/relationships/tags" Target="../tags/tag138.xml"/><Relationship Id="rId77" Type="http://schemas.openxmlformats.org/officeDocument/2006/relationships/tags" Target="../tags/tag159.xml"/><Relationship Id="rId100" Type="http://schemas.openxmlformats.org/officeDocument/2006/relationships/tags" Target="../tags/tag182.xml"/><Relationship Id="rId105" Type="http://schemas.openxmlformats.org/officeDocument/2006/relationships/tags" Target="../tags/tag187.xml"/><Relationship Id="rId126" Type="http://schemas.openxmlformats.org/officeDocument/2006/relationships/tags" Target="../tags/tag208.xml"/><Relationship Id="rId147" Type="http://schemas.openxmlformats.org/officeDocument/2006/relationships/tags" Target="../tags/tag229.xml"/><Relationship Id="rId8" Type="http://schemas.openxmlformats.org/officeDocument/2006/relationships/tags" Target="../tags/tag90.xml"/><Relationship Id="rId51" Type="http://schemas.openxmlformats.org/officeDocument/2006/relationships/tags" Target="../tags/tag133.xml"/><Relationship Id="rId72" Type="http://schemas.openxmlformats.org/officeDocument/2006/relationships/tags" Target="../tags/tag154.xml"/><Relationship Id="rId93" Type="http://schemas.openxmlformats.org/officeDocument/2006/relationships/tags" Target="../tags/tag175.xml"/><Relationship Id="rId98" Type="http://schemas.openxmlformats.org/officeDocument/2006/relationships/tags" Target="../tags/tag180.xml"/><Relationship Id="rId121" Type="http://schemas.openxmlformats.org/officeDocument/2006/relationships/tags" Target="../tags/tag203.xml"/><Relationship Id="rId142" Type="http://schemas.openxmlformats.org/officeDocument/2006/relationships/tags" Target="../tags/tag224.xml"/><Relationship Id="rId163" Type="http://schemas.openxmlformats.org/officeDocument/2006/relationships/image" Target="../media/image7.png"/><Relationship Id="rId3" Type="http://schemas.openxmlformats.org/officeDocument/2006/relationships/tags" Target="../tags/tag85.xml"/><Relationship Id="rId25" Type="http://schemas.openxmlformats.org/officeDocument/2006/relationships/tags" Target="../tags/tag107.xml"/><Relationship Id="rId46" Type="http://schemas.openxmlformats.org/officeDocument/2006/relationships/tags" Target="../tags/tag128.xml"/><Relationship Id="rId67" Type="http://schemas.openxmlformats.org/officeDocument/2006/relationships/tags" Target="../tags/tag149.xml"/><Relationship Id="rId116" Type="http://schemas.openxmlformats.org/officeDocument/2006/relationships/tags" Target="../tags/tag198.xml"/><Relationship Id="rId137" Type="http://schemas.openxmlformats.org/officeDocument/2006/relationships/tags" Target="../tags/tag219.xml"/><Relationship Id="rId158" Type="http://schemas.openxmlformats.org/officeDocument/2006/relationships/tags" Target="../tags/tag240.xml"/><Relationship Id="rId20" Type="http://schemas.openxmlformats.org/officeDocument/2006/relationships/tags" Target="../tags/tag102.xml"/><Relationship Id="rId41" Type="http://schemas.openxmlformats.org/officeDocument/2006/relationships/tags" Target="../tags/tag123.xml"/><Relationship Id="rId62" Type="http://schemas.openxmlformats.org/officeDocument/2006/relationships/tags" Target="../tags/tag144.xml"/><Relationship Id="rId83" Type="http://schemas.openxmlformats.org/officeDocument/2006/relationships/tags" Target="../tags/tag165.xml"/><Relationship Id="rId88" Type="http://schemas.openxmlformats.org/officeDocument/2006/relationships/tags" Target="../tags/tag170.xml"/><Relationship Id="rId111" Type="http://schemas.openxmlformats.org/officeDocument/2006/relationships/tags" Target="../tags/tag193.xml"/><Relationship Id="rId132" Type="http://schemas.openxmlformats.org/officeDocument/2006/relationships/tags" Target="../tags/tag214.xml"/><Relationship Id="rId153" Type="http://schemas.openxmlformats.org/officeDocument/2006/relationships/tags" Target="../tags/tag235.xml"/><Relationship Id="rId15" Type="http://schemas.openxmlformats.org/officeDocument/2006/relationships/tags" Target="../tags/tag97.xml"/><Relationship Id="rId36" Type="http://schemas.openxmlformats.org/officeDocument/2006/relationships/tags" Target="../tags/tag118.xml"/><Relationship Id="rId57" Type="http://schemas.openxmlformats.org/officeDocument/2006/relationships/tags" Target="../tags/tag139.xml"/><Relationship Id="rId106" Type="http://schemas.openxmlformats.org/officeDocument/2006/relationships/tags" Target="../tags/tag188.xml"/><Relationship Id="rId127" Type="http://schemas.openxmlformats.org/officeDocument/2006/relationships/tags" Target="../tags/tag209.xml"/><Relationship Id="rId10" Type="http://schemas.openxmlformats.org/officeDocument/2006/relationships/tags" Target="../tags/tag92.xml"/><Relationship Id="rId31" Type="http://schemas.openxmlformats.org/officeDocument/2006/relationships/tags" Target="../tags/tag113.xml"/><Relationship Id="rId52" Type="http://schemas.openxmlformats.org/officeDocument/2006/relationships/tags" Target="../tags/tag134.xml"/><Relationship Id="rId73" Type="http://schemas.openxmlformats.org/officeDocument/2006/relationships/tags" Target="../tags/tag155.xml"/><Relationship Id="rId78" Type="http://schemas.openxmlformats.org/officeDocument/2006/relationships/tags" Target="../tags/tag160.xml"/><Relationship Id="rId94" Type="http://schemas.openxmlformats.org/officeDocument/2006/relationships/tags" Target="../tags/tag176.xml"/><Relationship Id="rId99" Type="http://schemas.openxmlformats.org/officeDocument/2006/relationships/tags" Target="../tags/tag181.xml"/><Relationship Id="rId101" Type="http://schemas.openxmlformats.org/officeDocument/2006/relationships/tags" Target="../tags/tag183.xml"/><Relationship Id="rId122" Type="http://schemas.openxmlformats.org/officeDocument/2006/relationships/tags" Target="../tags/tag204.xml"/><Relationship Id="rId143" Type="http://schemas.openxmlformats.org/officeDocument/2006/relationships/tags" Target="../tags/tag225.xml"/><Relationship Id="rId148" Type="http://schemas.openxmlformats.org/officeDocument/2006/relationships/tags" Target="../tags/tag230.xml"/><Relationship Id="rId4" Type="http://schemas.openxmlformats.org/officeDocument/2006/relationships/tags" Target="../tags/tag86.xml"/><Relationship Id="rId9" Type="http://schemas.openxmlformats.org/officeDocument/2006/relationships/tags" Target="../tags/tag91.xml"/><Relationship Id="rId26" Type="http://schemas.openxmlformats.org/officeDocument/2006/relationships/tags" Target="../tags/tag108.xml"/><Relationship Id="rId47" Type="http://schemas.openxmlformats.org/officeDocument/2006/relationships/tags" Target="../tags/tag129.xml"/><Relationship Id="rId68" Type="http://schemas.openxmlformats.org/officeDocument/2006/relationships/tags" Target="../tags/tag150.xml"/><Relationship Id="rId89" Type="http://schemas.openxmlformats.org/officeDocument/2006/relationships/tags" Target="../tags/tag171.xml"/><Relationship Id="rId112" Type="http://schemas.openxmlformats.org/officeDocument/2006/relationships/tags" Target="../tags/tag194.xml"/><Relationship Id="rId133" Type="http://schemas.openxmlformats.org/officeDocument/2006/relationships/tags" Target="../tags/tag215.xml"/><Relationship Id="rId154" Type="http://schemas.openxmlformats.org/officeDocument/2006/relationships/tags" Target="../tags/tag236.xml"/><Relationship Id="rId16" Type="http://schemas.openxmlformats.org/officeDocument/2006/relationships/tags" Target="../tags/tag98.xml"/><Relationship Id="rId37" Type="http://schemas.openxmlformats.org/officeDocument/2006/relationships/tags" Target="../tags/tag119.xml"/><Relationship Id="rId58" Type="http://schemas.openxmlformats.org/officeDocument/2006/relationships/tags" Target="../tags/tag140.xml"/><Relationship Id="rId79" Type="http://schemas.openxmlformats.org/officeDocument/2006/relationships/tags" Target="../tags/tag161.xml"/><Relationship Id="rId102" Type="http://schemas.openxmlformats.org/officeDocument/2006/relationships/tags" Target="../tags/tag184.xml"/><Relationship Id="rId123" Type="http://schemas.openxmlformats.org/officeDocument/2006/relationships/tags" Target="../tags/tag205.xml"/><Relationship Id="rId144" Type="http://schemas.openxmlformats.org/officeDocument/2006/relationships/tags" Target="../tags/tag226.xml"/><Relationship Id="rId90" Type="http://schemas.openxmlformats.org/officeDocument/2006/relationships/tags" Target="../tags/tag172.xml"/><Relationship Id="rId27" Type="http://schemas.openxmlformats.org/officeDocument/2006/relationships/tags" Target="../tags/tag109.xml"/><Relationship Id="rId48" Type="http://schemas.openxmlformats.org/officeDocument/2006/relationships/tags" Target="../tags/tag130.xml"/><Relationship Id="rId69" Type="http://schemas.openxmlformats.org/officeDocument/2006/relationships/tags" Target="../tags/tag151.xml"/><Relationship Id="rId113" Type="http://schemas.openxmlformats.org/officeDocument/2006/relationships/tags" Target="../tags/tag195.xml"/><Relationship Id="rId134" Type="http://schemas.openxmlformats.org/officeDocument/2006/relationships/tags" Target="../tags/tag216.xml"/><Relationship Id="rId80" Type="http://schemas.openxmlformats.org/officeDocument/2006/relationships/tags" Target="../tags/tag162.xml"/><Relationship Id="rId155" Type="http://schemas.openxmlformats.org/officeDocument/2006/relationships/tags" Target="../tags/tag237.xml"/></Relationships>
</file>

<file path=ppt/slides/_rels/slide33.xml.rels><?xml version="1.0" encoding="UTF-8" standalone="yes"?>
<Relationships xmlns="http://schemas.openxmlformats.org/package/2006/relationships"><Relationship Id="rId8" Type="http://schemas.openxmlformats.org/officeDocument/2006/relationships/tags" Target="../tags/tag250.xml"/><Relationship Id="rId13" Type="http://schemas.openxmlformats.org/officeDocument/2006/relationships/notesSlide" Target="../notesSlides/notesSlide33.xml"/><Relationship Id="rId3" Type="http://schemas.openxmlformats.org/officeDocument/2006/relationships/tags" Target="../tags/tag245.xml"/><Relationship Id="rId7" Type="http://schemas.openxmlformats.org/officeDocument/2006/relationships/tags" Target="../tags/tag249.xml"/><Relationship Id="rId12" Type="http://schemas.openxmlformats.org/officeDocument/2006/relationships/slideLayout" Target="../slideLayouts/slideLayout6.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tags" Target="../tags/tag248.xml"/><Relationship Id="rId11" Type="http://schemas.openxmlformats.org/officeDocument/2006/relationships/tags" Target="../tags/tag253.xml"/><Relationship Id="rId5" Type="http://schemas.openxmlformats.org/officeDocument/2006/relationships/tags" Target="../tags/tag247.xml"/><Relationship Id="rId10" Type="http://schemas.openxmlformats.org/officeDocument/2006/relationships/tags" Target="../tags/tag252.xml"/><Relationship Id="rId4" Type="http://schemas.openxmlformats.org/officeDocument/2006/relationships/tags" Target="../tags/tag246.xml"/><Relationship Id="rId9" Type="http://schemas.openxmlformats.org/officeDocument/2006/relationships/tags" Target="../tags/tag251.xml"/><Relationship Id="rId1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tags" Target="../tags/tag261.xml"/><Relationship Id="rId13" Type="http://schemas.openxmlformats.org/officeDocument/2006/relationships/tags" Target="../tags/tag266.xml"/><Relationship Id="rId18" Type="http://schemas.openxmlformats.org/officeDocument/2006/relationships/tags" Target="../tags/tag271.xml"/><Relationship Id="rId26" Type="http://schemas.openxmlformats.org/officeDocument/2006/relationships/notesSlide" Target="../notesSlides/notesSlide35.xml"/><Relationship Id="rId3" Type="http://schemas.openxmlformats.org/officeDocument/2006/relationships/tags" Target="../tags/tag256.xml"/><Relationship Id="rId21" Type="http://schemas.openxmlformats.org/officeDocument/2006/relationships/tags" Target="../tags/tag274.xml"/><Relationship Id="rId7" Type="http://schemas.openxmlformats.org/officeDocument/2006/relationships/tags" Target="../tags/tag260.xml"/><Relationship Id="rId12" Type="http://schemas.openxmlformats.org/officeDocument/2006/relationships/tags" Target="../tags/tag265.xml"/><Relationship Id="rId17" Type="http://schemas.openxmlformats.org/officeDocument/2006/relationships/tags" Target="../tags/tag270.xml"/><Relationship Id="rId25" Type="http://schemas.openxmlformats.org/officeDocument/2006/relationships/slideLayout" Target="../slideLayouts/slideLayout7.xml"/><Relationship Id="rId2" Type="http://schemas.openxmlformats.org/officeDocument/2006/relationships/tags" Target="../tags/tag255.xml"/><Relationship Id="rId16" Type="http://schemas.openxmlformats.org/officeDocument/2006/relationships/tags" Target="../tags/tag269.xml"/><Relationship Id="rId20" Type="http://schemas.openxmlformats.org/officeDocument/2006/relationships/tags" Target="../tags/tag273.xml"/><Relationship Id="rId29" Type="http://schemas.openxmlformats.org/officeDocument/2006/relationships/image" Target="../media/image10.jpeg"/><Relationship Id="rId1" Type="http://schemas.openxmlformats.org/officeDocument/2006/relationships/tags" Target="../tags/tag254.xml"/><Relationship Id="rId6" Type="http://schemas.openxmlformats.org/officeDocument/2006/relationships/tags" Target="../tags/tag259.xml"/><Relationship Id="rId11" Type="http://schemas.openxmlformats.org/officeDocument/2006/relationships/tags" Target="../tags/tag264.xml"/><Relationship Id="rId24" Type="http://schemas.openxmlformats.org/officeDocument/2006/relationships/tags" Target="../tags/tag277.xml"/><Relationship Id="rId5" Type="http://schemas.openxmlformats.org/officeDocument/2006/relationships/tags" Target="../tags/tag258.xml"/><Relationship Id="rId15" Type="http://schemas.openxmlformats.org/officeDocument/2006/relationships/tags" Target="../tags/tag268.xml"/><Relationship Id="rId23" Type="http://schemas.openxmlformats.org/officeDocument/2006/relationships/tags" Target="../tags/tag276.xml"/><Relationship Id="rId28" Type="http://schemas.openxmlformats.org/officeDocument/2006/relationships/image" Target="../media/image9.jpeg"/><Relationship Id="rId10" Type="http://schemas.openxmlformats.org/officeDocument/2006/relationships/tags" Target="../tags/tag263.xml"/><Relationship Id="rId19" Type="http://schemas.openxmlformats.org/officeDocument/2006/relationships/tags" Target="../tags/tag272.xml"/><Relationship Id="rId4" Type="http://schemas.openxmlformats.org/officeDocument/2006/relationships/tags" Target="../tags/tag257.xml"/><Relationship Id="rId9" Type="http://schemas.openxmlformats.org/officeDocument/2006/relationships/tags" Target="../tags/tag262.xml"/><Relationship Id="rId14" Type="http://schemas.openxmlformats.org/officeDocument/2006/relationships/tags" Target="../tags/tag267.xml"/><Relationship Id="rId22" Type="http://schemas.openxmlformats.org/officeDocument/2006/relationships/tags" Target="../tags/tag275.xml"/><Relationship Id="rId27" Type="http://schemas.openxmlformats.org/officeDocument/2006/relationships/image" Target="../media/image8.jpeg"/><Relationship Id="rId30" Type="http://schemas.openxmlformats.org/officeDocument/2006/relationships/image" Target="../media/image7.png"/></Relationships>
</file>

<file path=ppt/slides/_rels/slide3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88.jpeg"/><Relationship Id="rId3" Type="http://schemas.openxmlformats.org/officeDocument/2006/relationships/image" Target="../media/image83.png"/><Relationship Id="rId7" Type="http://schemas.openxmlformats.org/officeDocument/2006/relationships/image" Target="../media/image85.png"/><Relationship Id="rId12" Type="http://schemas.microsoft.com/office/2007/relationships/hdphoto" Target="../media/hdphoto5.wdp"/><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microsoft.com/office/2007/relationships/hdphoto" Target="../media/hdphoto2.wdp"/><Relationship Id="rId11" Type="http://schemas.openxmlformats.org/officeDocument/2006/relationships/image" Target="../media/image87.png"/><Relationship Id="rId5" Type="http://schemas.openxmlformats.org/officeDocument/2006/relationships/image" Target="../media/image84.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86.png"/><Relationship Id="rId14" Type="http://schemas.openxmlformats.org/officeDocument/2006/relationships/image" Target="../media/image7.pn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4.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tags" Target="../tags/tag23.xml"/><Relationship Id="rId18" Type="http://schemas.openxmlformats.org/officeDocument/2006/relationships/tags" Target="../tags/tag28.xml"/><Relationship Id="rId26" Type="http://schemas.openxmlformats.org/officeDocument/2006/relationships/notesSlide" Target="../notesSlides/notesSlide4.xml"/><Relationship Id="rId3" Type="http://schemas.openxmlformats.org/officeDocument/2006/relationships/tags" Target="../tags/tag13.xml"/><Relationship Id="rId21" Type="http://schemas.openxmlformats.org/officeDocument/2006/relationships/tags" Target="../tags/tag31.xml"/><Relationship Id="rId7" Type="http://schemas.openxmlformats.org/officeDocument/2006/relationships/tags" Target="../tags/tag17.xml"/><Relationship Id="rId12" Type="http://schemas.openxmlformats.org/officeDocument/2006/relationships/tags" Target="../tags/tag22.xml"/><Relationship Id="rId17" Type="http://schemas.openxmlformats.org/officeDocument/2006/relationships/tags" Target="../tags/tag27.xml"/><Relationship Id="rId25" Type="http://schemas.openxmlformats.org/officeDocument/2006/relationships/slideLayout" Target="../slideLayouts/slideLayout7.xml"/><Relationship Id="rId2" Type="http://schemas.openxmlformats.org/officeDocument/2006/relationships/tags" Target="../tags/tag12.xml"/><Relationship Id="rId16" Type="http://schemas.openxmlformats.org/officeDocument/2006/relationships/tags" Target="../tags/tag26.xml"/><Relationship Id="rId20" Type="http://schemas.openxmlformats.org/officeDocument/2006/relationships/tags" Target="../tags/tag30.xml"/><Relationship Id="rId29" Type="http://schemas.openxmlformats.org/officeDocument/2006/relationships/image" Target="../media/image10.jpeg"/><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24" Type="http://schemas.openxmlformats.org/officeDocument/2006/relationships/tags" Target="../tags/tag34.xml"/><Relationship Id="rId5" Type="http://schemas.openxmlformats.org/officeDocument/2006/relationships/tags" Target="../tags/tag15.xml"/><Relationship Id="rId15" Type="http://schemas.openxmlformats.org/officeDocument/2006/relationships/tags" Target="../tags/tag25.xml"/><Relationship Id="rId23" Type="http://schemas.openxmlformats.org/officeDocument/2006/relationships/tags" Target="../tags/tag33.xml"/><Relationship Id="rId28" Type="http://schemas.openxmlformats.org/officeDocument/2006/relationships/image" Target="../media/image9.jpeg"/><Relationship Id="rId10" Type="http://schemas.openxmlformats.org/officeDocument/2006/relationships/tags" Target="../tags/tag20.xml"/><Relationship Id="rId19" Type="http://schemas.openxmlformats.org/officeDocument/2006/relationships/tags" Target="../tags/tag29.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tags" Target="../tags/tag24.xml"/><Relationship Id="rId22" Type="http://schemas.openxmlformats.org/officeDocument/2006/relationships/tags" Target="../tags/tag32.xml"/><Relationship Id="rId27" Type="http://schemas.openxmlformats.org/officeDocument/2006/relationships/image" Target="../media/image8.jpeg"/><Relationship Id="rId30"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1.xml.rels><?xml version="1.0" encoding="UTF-8" standalone="yes"?>
<Relationships xmlns="http://schemas.openxmlformats.org/package/2006/relationships"><Relationship Id="rId3" Type="http://schemas.openxmlformats.org/officeDocument/2006/relationships/image" Target="../media/image91.emf"/><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93.png"/></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95.png"/><Relationship Id="rId5" Type="http://schemas.openxmlformats.org/officeDocument/2006/relationships/image" Target="../media/image94.emf"/><Relationship Id="rId4" Type="http://schemas.openxmlformats.org/officeDocument/2006/relationships/oleObject" Target="../embeddings/oleObject2.bin"/></Relationships>
</file>

<file path=ppt/slides/_rels/slide4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98.png"/></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tags" Target="../tags/tag47.xml"/><Relationship Id="rId18" Type="http://schemas.openxmlformats.org/officeDocument/2006/relationships/tags" Target="../tags/tag52.xml"/><Relationship Id="rId26" Type="http://schemas.openxmlformats.org/officeDocument/2006/relationships/notesSlide" Target="../notesSlides/notesSlide5.xml"/><Relationship Id="rId3" Type="http://schemas.openxmlformats.org/officeDocument/2006/relationships/tags" Target="../tags/tag37.xml"/><Relationship Id="rId21" Type="http://schemas.openxmlformats.org/officeDocument/2006/relationships/tags" Target="../tags/tag55.xml"/><Relationship Id="rId7" Type="http://schemas.openxmlformats.org/officeDocument/2006/relationships/tags" Target="../tags/tag41.xml"/><Relationship Id="rId12" Type="http://schemas.openxmlformats.org/officeDocument/2006/relationships/tags" Target="../tags/tag46.xml"/><Relationship Id="rId17" Type="http://schemas.openxmlformats.org/officeDocument/2006/relationships/tags" Target="../tags/tag51.xml"/><Relationship Id="rId25" Type="http://schemas.openxmlformats.org/officeDocument/2006/relationships/slideLayout" Target="../slideLayouts/slideLayout7.xml"/><Relationship Id="rId2" Type="http://schemas.openxmlformats.org/officeDocument/2006/relationships/tags" Target="../tags/tag36.xml"/><Relationship Id="rId16" Type="http://schemas.openxmlformats.org/officeDocument/2006/relationships/tags" Target="../tags/tag50.xml"/><Relationship Id="rId20" Type="http://schemas.openxmlformats.org/officeDocument/2006/relationships/tags" Target="../tags/tag54.xml"/><Relationship Id="rId29" Type="http://schemas.openxmlformats.org/officeDocument/2006/relationships/image" Target="../media/image10.jpeg"/><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24" Type="http://schemas.openxmlformats.org/officeDocument/2006/relationships/tags" Target="../tags/tag58.xml"/><Relationship Id="rId5" Type="http://schemas.openxmlformats.org/officeDocument/2006/relationships/tags" Target="../tags/tag39.xml"/><Relationship Id="rId15" Type="http://schemas.openxmlformats.org/officeDocument/2006/relationships/tags" Target="../tags/tag49.xml"/><Relationship Id="rId23" Type="http://schemas.openxmlformats.org/officeDocument/2006/relationships/tags" Target="../tags/tag57.xml"/><Relationship Id="rId28" Type="http://schemas.openxmlformats.org/officeDocument/2006/relationships/image" Target="../media/image9.jpeg"/><Relationship Id="rId10" Type="http://schemas.openxmlformats.org/officeDocument/2006/relationships/tags" Target="../tags/tag44.xml"/><Relationship Id="rId19" Type="http://schemas.openxmlformats.org/officeDocument/2006/relationships/tags" Target="../tags/tag53.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tags" Target="../tags/tag48.xml"/><Relationship Id="rId22" Type="http://schemas.openxmlformats.org/officeDocument/2006/relationships/tags" Target="../tags/tag56.xml"/><Relationship Id="rId27" Type="http://schemas.openxmlformats.org/officeDocument/2006/relationships/image" Target="../media/image8.jpeg"/><Relationship Id="rId30"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01.emf"/><Relationship Id="rId2" Type="http://schemas.openxmlformats.org/officeDocument/2006/relationships/image" Target="../media/image100.png"/><Relationship Id="rId1" Type="http://schemas.openxmlformats.org/officeDocument/2006/relationships/slideLayout" Target="../slideLayouts/slideLayout2.xml"/><Relationship Id="rId5" Type="http://schemas.openxmlformats.org/officeDocument/2006/relationships/image" Target="../media/image102.jp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https://www.ncbi.nlm.nih.gov/pubmed/28627518" TargetMode="External"/><Relationship Id="rId7"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7.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ncbi.nlm.nih.gov/pubmed/2862751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3CD51254-124F-490B-839C-11C533135044}"/>
              </a:ext>
            </a:extLst>
          </p:cNvPr>
          <p:cNvPicPr>
            <a:picLocks noChangeAspect="1"/>
          </p:cNvPicPr>
          <p:nvPr/>
        </p:nvPicPr>
        <p:blipFill>
          <a:blip r:embed="rId3"/>
          <a:stretch>
            <a:fillRect/>
          </a:stretch>
        </p:blipFill>
        <p:spPr>
          <a:xfrm>
            <a:off x="-921170" y="6195"/>
            <a:ext cx="14309687" cy="7150386"/>
          </a:xfrm>
          <a:prstGeom prst="rect">
            <a:avLst/>
          </a:prstGeom>
        </p:spPr>
      </p:pic>
      <p:sp>
        <p:nvSpPr>
          <p:cNvPr id="4" name="灯片编号占位符 3">
            <a:extLst>
              <a:ext uri="{FF2B5EF4-FFF2-40B4-BE49-F238E27FC236}">
                <a16:creationId xmlns:a16="http://schemas.microsoft.com/office/drawing/2014/main" id="{33776C3C-FBA6-4077-81C3-B86676A94A95}"/>
              </a:ext>
            </a:extLst>
          </p:cNvPr>
          <p:cNvSpPr>
            <a:spLocks noGrp="1"/>
          </p:cNvSpPr>
          <p:nvPr>
            <p:ph type="sldNum" sz="quarter" idx="12"/>
          </p:nvPr>
        </p:nvSpPr>
        <p:spPr/>
        <p:txBody>
          <a:bodyPr/>
          <a:lstStyle/>
          <a:p>
            <a:fld id="{6CD18CDA-21ED-4139-AD41-040A02D0A96D}" type="slidenum">
              <a:rPr lang="zh-CN" altLang="en-US" smtClean="0"/>
              <a:t>1</a:t>
            </a:fld>
            <a:endParaRPr lang="zh-CN" altLang="en-US"/>
          </a:p>
        </p:txBody>
      </p:sp>
      <p:pic>
        <p:nvPicPr>
          <p:cNvPr id="10" name="图片 9">
            <a:extLst>
              <a:ext uri="{FF2B5EF4-FFF2-40B4-BE49-F238E27FC236}">
                <a16:creationId xmlns:a16="http://schemas.microsoft.com/office/drawing/2014/main" id="{2292E626-AFA6-4DB6-9B16-736F5B6E661B}"/>
              </a:ext>
            </a:extLst>
          </p:cNvPr>
          <p:cNvPicPr>
            <a:picLocks noChangeAspect="1"/>
          </p:cNvPicPr>
          <p:nvPr/>
        </p:nvPicPr>
        <p:blipFill>
          <a:blip r:embed="rId4"/>
          <a:stretch>
            <a:fillRect/>
          </a:stretch>
        </p:blipFill>
        <p:spPr>
          <a:xfrm>
            <a:off x="2355812" y="1926531"/>
            <a:ext cx="2081213" cy="1142320"/>
          </a:xfrm>
          <a:prstGeom prst="rect">
            <a:avLst/>
          </a:prstGeom>
        </p:spPr>
      </p:pic>
      <p:pic>
        <p:nvPicPr>
          <p:cNvPr id="5" name="图片 4">
            <a:extLst>
              <a:ext uri="{FF2B5EF4-FFF2-40B4-BE49-F238E27FC236}">
                <a16:creationId xmlns:a16="http://schemas.microsoft.com/office/drawing/2014/main" id="{425E5FCA-7060-4F32-B5DF-C855FC2F7D30}"/>
              </a:ext>
            </a:extLst>
          </p:cNvPr>
          <p:cNvPicPr>
            <a:picLocks noChangeAspect="1"/>
          </p:cNvPicPr>
          <p:nvPr/>
        </p:nvPicPr>
        <p:blipFill>
          <a:blip r:embed="rId5"/>
          <a:stretch>
            <a:fillRect/>
          </a:stretch>
        </p:blipFill>
        <p:spPr>
          <a:xfrm>
            <a:off x="1272174" y="1988798"/>
            <a:ext cx="2566593" cy="1017787"/>
          </a:xfrm>
          <a:prstGeom prst="rect">
            <a:avLst/>
          </a:prstGeom>
        </p:spPr>
      </p:pic>
      <p:sp>
        <p:nvSpPr>
          <p:cNvPr id="6" name="矩形 5">
            <a:extLst>
              <a:ext uri="{FF2B5EF4-FFF2-40B4-BE49-F238E27FC236}">
                <a16:creationId xmlns:a16="http://schemas.microsoft.com/office/drawing/2014/main" id="{22C64C03-AD7A-4E63-8F55-C810B3B53AB0}"/>
              </a:ext>
            </a:extLst>
          </p:cNvPr>
          <p:cNvSpPr/>
          <p:nvPr/>
        </p:nvSpPr>
        <p:spPr>
          <a:xfrm>
            <a:off x="-921171" y="1926531"/>
            <a:ext cx="14309687" cy="5267628"/>
          </a:xfrm>
          <a:prstGeom prst="rect">
            <a:avLst/>
          </a:prstGeom>
          <a:solidFill>
            <a:schemeClr val="bg1">
              <a:lumMod val="95000"/>
              <a:alpha val="7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4FABF532-3F26-4949-ACDB-F7FF034FD188}"/>
              </a:ext>
            </a:extLst>
          </p:cNvPr>
          <p:cNvSpPr txBox="1"/>
          <p:nvPr/>
        </p:nvSpPr>
        <p:spPr>
          <a:xfrm>
            <a:off x="1254291" y="2451959"/>
            <a:ext cx="9875520" cy="1333635"/>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0000"/>
              </a:lnSpc>
            </a:pPr>
            <a:r>
              <a:rPr lang="zh-CN" altLang="en-US" sz="3600" b="1" dirty="0">
                <a:latin typeface="宋体" panose="02010600030101010101" pitchFamily="2" charset="-122"/>
                <a:ea typeface="宋体" panose="02010600030101010101" pitchFamily="2" charset="-122"/>
              </a:rPr>
              <a:t>运用免疫组化定量分析</a:t>
            </a:r>
            <a:endParaRPr lang="en-US" altLang="zh-CN" sz="3600" b="1" dirty="0">
              <a:latin typeface="宋体" panose="02010600030101010101" pitchFamily="2" charset="-122"/>
              <a:ea typeface="宋体" panose="02010600030101010101" pitchFamily="2" charset="-122"/>
            </a:endParaRPr>
          </a:p>
          <a:p>
            <a:pPr algn="ctr">
              <a:lnSpc>
                <a:spcPct val="120000"/>
              </a:lnSpc>
            </a:pPr>
            <a:r>
              <a:rPr lang="zh-CN" altLang="en-US" sz="3600" b="1" dirty="0">
                <a:latin typeface="宋体" panose="02010600030101010101" pitchFamily="2" charset="-122"/>
                <a:ea typeface="宋体" panose="02010600030101010101" pitchFamily="2" charset="-122"/>
              </a:rPr>
              <a:t>子宫内膜免疫细胞谱临床应用的研究</a:t>
            </a:r>
            <a:endParaRPr lang="en-US" altLang="zh-CN" sz="3600" b="1" dirty="0">
              <a:latin typeface="宋体" panose="02010600030101010101" pitchFamily="2" charset="-122"/>
              <a:ea typeface="宋体" panose="02010600030101010101" pitchFamily="2" charset="-122"/>
            </a:endParaRPr>
          </a:p>
        </p:txBody>
      </p:sp>
      <p:sp>
        <p:nvSpPr>
          <p:cNvPr id="11" name="文本框 10">
            <a:extLst>
              <a:ext uri="{FF2B5EF4-FFF2-40B4-BE49-F238E27FC236}">
                <a16:creationId xmlns:a16="http://schemas.microsoft.com/office/drawing/2014/main" id="{03285482-8B5E-49D4-9C16-0838552E5EE0}"/>
              </a:ext>
            </a:extLst>
          </p:cNvPr>
          <p:cNvSpPr txBox="1"/>
          <p:nvPr/>
        </p:nvSpPr>
        <p:spPr>
          <a:xfrm>
            <a:off x="1814078" y="4670667"/>
            <a:ext cx="9539722" cy="1896930"/>
          </a:xfrm>
          <a:prstGeom prst="rect">
            <a:avLst/>
          </a:prstGeom>
          <a:noFill/>
        </p:spPr>
        <p:txBody>
          <a:bodyPr wrap="square" rtlCol="0">
            <a:spAutoFit/>
          </a:bodyPr>
          <a:lstStyle/>
          <a:p>
            <a:pPr>
              <a:lnSpc>
                <a:spcPct val="130000"/>
              </a:lnSpc>
            </a:pP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                                李玉叶             </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liyuye519@163.com</a:t>
            </a:r>
          </a:p>
          <a:p>
            <a:pPr>
              <a:lnSpc>
                <a:spcPct val="130000"/>
              </a:lnSpc>
            </a:pPr>
            <a:r>
              <a:rPr lang="en-US" altLang="zh-CN" b="1"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pPr>
            <a:endParaRPr lang="en-US" altLang="zh-CN" b="1" dirty="0">
              <a:latin typeface="Times New Roman" panose="02020603050405020304" pitchFamily="18" charset="0"/>
              <a:ea typeface="宋体" panose="02010600030101010101" pitchFamily="2" charset="-122"/>
              <a:cs typeface="Times New Roman" panose="02020603050405020304" pitchFamily="18" charset="0"/>
            </a:endParaRPr>
          </a:p>
          <a:p>
            <a:pPr algn="ctr">
              <a:lnSpc>
                <a:spcPct val="130000"/>
              </a:lnSpc>
            </a:pPr>
            <a:r>
              <a:rPr lang="en-US" altLang="zh-CN" b="1" dirty="0">
                <a:latin typeface="Times New Roman" panose="02020603050405020304" pitchFamily="18" charset="0"/>
                <a:ea typeface="宋体" panose="02010600030101010101" pitchFamily="2" charset="-122"/>
                <a:cs typeface="Times New Roman" panose="02020603050405020304" pitchFamily="18" charset="0"/>
              </a:rPr>
              <a:t> </a:t>
            </a:r>
          </a:p>
          <a:p>
            <a:pPr>
              <a:lnSpc>
                <a:spcPct val="130000"/>
              </a:lnSpc>
            </a:pPr>
            <a:r>
              <a:rPr lang="zh-CN" altLang="en-US" b="1" dirty="0">
                <a:latin typeface="Times New Roman" panose="02020603050405020304" pitchFamily="18" charset="0"/>
                <a:ea typeface="宋体" panose="02010600030101010101" pitchFamily="2" charset="-122"/>
                <a:cs typeface="Times New Roman" panose="02020603050405020304" pitchFamily="18" charset="0"/>
              </a:rPr>
              <a:t>    </a:t>
            </a:r>
          </a:p>
        </p:txBody>
      </p:sp>
      <p:grpSp>
        <p:nvGrpSpPr>
          <p:cNvPr id="9" name="组合 8">
            <a:extLst>
              <a:ext uri="{FF2B5EF4-FFF2-40B4-BE49-F238E27FC236}">
                <a16:creationId xmlns:a16="http://schemas.microsoft.com/office/drawing/2014/main" id="{AB84B400-DF43-4729-B59A-04254C1DFE83}"/>
              </a:ext>
            </a:extLst>
          </p:cNvPr>
          <p:cNvGrpSpPr/>
          <p:nvPr/>
        </p:nvGrpSpPr>
        <p:grpSpPr>
          <a:xfrm>
            <a:off x="2154739" y="5708140"/>
            <a:ext cx="7882522" cy="377984"/>
            <a:chOff x="3068320" y="3059668"/>
            <a:chExt cx="7882522" cy="377984"/>
          </a:xfrm>
        </p:grpSpPr>
        <p:sp>
          <p:nvSpPr>
            <p:cNvPr id="12" name="文本框 11">
              <a:extLst>
                <a:ext uri="{FF2B5EF4-FFF2-40B4-BE49-F238E27FC236}">
                  <a16:creationId xmlns:a16="http://schemas.microsoft.com/office/drawing/2014/main" id="{87BBDAF9-0FB1-4CA2-8766-CFF47F089E6C}"/>
                </a:ext>
              </a:extLst>
            </p:cNvPr>
            <p:cNvSpPr txBox="1"/>
            <p:nvPr/>
          </p:nvSpPr>
          <p:spPr>
            <a:xfrm>
              <a:off x="3068320" y="3068320"/>
              <a:ext cx="2492990" cy="369332"/>
            </a:xfrm>
            <a:prstGeom prst="rect">
              <a:avLst/>
            </a:prstGeom>
            <a:noFill/>
          </p:spPr>
          <p:txBody>
            <a:bodyPr wrap="none" rtlCol="0">
              <a:spAutoFit/>
            </a:bodyPr>
            <a:lstStyle/>
            <a:p>
              <a:r>
                <a:rPr lang="zh-CN" altLang="en-US" b="1" dirty="0">
                  <a:latin typeface="宋体" panose="02010600030101010101" pitchFamily="2" charset="-122"/>
                  <a:ea typeface="宋体" panose="02010600030101010101" pitchFamily="2" charset="-122"/>
                </a:rPr>
                <a:t>深圳中山泌尿外科医院</a:t>
              </a:r>
            </a:p>
          </p:txBody>
        </p:sp>
        <p:sp>
          <p:nvSpPr>
            <p:cNvPr id="13" name="文本框 12">
              <a:extLst>
                <a:ext uri="{FF2B5EF4-FFF2-40B4-BE49-F238E27FC236}">
                  <a16:creationId xmlns:a16="http://schemas.microsoft.com/office/drawing/2014/main" id="{68B78117-B46E-496C-8B34-05019A8F0DA2}"/>
                </a:ext>
              </a:extLst>
            </p:cNvPr>
            <p:cNvSpPr txBox="1"/>
            <p:nvPr/>
          </p:nvSpPr>
          <p:spPr>
            <a:xfrm>
              <a:off x="5683230" y="3059668"/>
              <a:ext cx="2031325" cy="369332"/>
            </a:xfrm>
            <a:prstGeom prst="rect">
              <a:avLst/>
            </a:prstGeom>
            <a:noFill/>
          </p:spPr>
          <p:txBody>
            <a:bodyPr wrap="none" rtlCol="0">
              <a:spAutoFit/>
            </a:bodyPr>
            <a:lstStyle/>
            <a:p>
              <a:r>
                <a:rPr lang="zh-CN" altLang="en-US" b="1" dirty="0">
                  <a:latin typeface="宋体" panose="02010600030101010101" pitchFamily="2" charset="-122"/>
                  <a:ea typeface="宋体" panose="02010600030101010101" pitchFamily="2" charset="-122"/>
                </a:rPr>
                <a:t>生殖免疫诊疗中心</a:t>
              </a:r>
            </a:p>
          </p:txBody>
        </p:sp>
        <p:sp>
          <p:nvSpPr>
            <p:cNvPr id="14" name="文本框 13">
              <a:extLst>
                <a:ext uri="{FF2B5EF4-FFF2-40B4-BE49-F238E27FC236}">
                  <a16:creationId xmlns:a16="http://schemas.microsoft.com/office/drawing/2014/main" id="{C487D986-B42C-4B8D-A8F6-5CD4B11D0C19}"/>
                </a:ext>
              </a:extLst>
            </p:cNvPr>
            <p:cNvSpPr txBox="1"/>
            <p:nvPr/>
          </p:nvSpPr>
          <p:spPr>
            <a:xfrm>
              <a:off x="7765355" y="3059668"/>
              <a:ext cx="3185487" cy="369332"/>
            </a:xfrm>
            <a:prstGeom prst="rect">
              <a:avLst/>
            </a:prstGeom>
            <a:noFill/>
          </p:spPr>
          <p:txBody>
            <a:bodyPr wrap="none" rtlCol="0">
              <a:spAutoFit/>
            </a:bodyPr>
            <a:lstStyle/>
            <a:p>
              <a:r>
                <a:rPr lang="zh-CN" altLang="en-US" b="1" dirty="0">
                  <a:latin typeface="宋体" panose="02010600030101010101" pitchFamily="2" charset="-122"/>
                  <a:ea typeface="宋体" panose="02010600030101010101" pitchFamily="2" charset="-122"/>
                </a:rPr>
                <a:t>围着床期生殖免疫重点实验室</a:t>
              </a:r>
            </a:p>
          </p:txBody>
        </p:sp>
        <p:cxnSp>
          <p:nvCxnSpPr>
            <p:cNvPr id="15" name="直接连接符 14">
              <a:extLst>
                <a:ext uri="{FF2B5EF4-FFF2-40B4-BE49-F238E27FC236}">
                  <a16:creationId xmlns:a16="http://schemas.microsoft.com/office/drawing/2014/main" id="{08D1877A-654E-4347-A8B1-EFC11DA13C5C}"/>
                </a:ext>
              </a:extLst>
            </p:cNvPr>
            <p:cNvCxnSpPr>
              <a:cxnSpLocks/>
            </p:cNvCxnSpPr>
            <p:nvPr/>
          </p:nvCxnSpPr>
          <p:spPr>
            <a:xfrm>
              <a:off x="5642590" y="3183374"/>
              <a:ext cx="0" cy="1846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B2BF401C-F246-49C1-8F2F-4BE9C89E4DDD}"/>
                </a:ext>
              </a:extLst>
            </p:cNvPr>
            <p:cNvCxnSpPr>
              <a:cxnSpLocks/>
            </p:cNvCxnSpPr>
            <p:nvPr/>
          </p:nvCxnSpPr>
          <p:spPr>
            <a:xfrm>
              <a:off x="7735550" y="3173214"/>
              <a:ext cx="0" cy="1846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7" name="图片 16">
            <a:extLst>
              <a:ext uri="{FF2B5EF4-FFF2-40B4-BE49-F238E27FC236}">
                <a16:creationId xmlns:a16="http://schemas.microsoft.com/office/drawing/2014/main" id="{C967A470-9705-4828-BED1-EEF95BC6CA95}"/>
              </a:ext>
            </a:extLst>
          </p:cNvPr>
          <p:cNvPicPr>
            <a:picLocks noChangeAspect="1"/>
          </p:cNvPicPr>
          <p:nvPr/>
        </p:nvPicPr>
        <p:blipFill>
          <a:blip r:embed="rId6"/>
          <a:stretch>
            <a:fillRect/>
          </a:stretch>
        </p:blipFill>
        <p:spPr>
          <a:xfrm>
            <a:off x="-500179" y="696718"/>
            <a:ext cx="1659905" cy="1129118"/>
          </a:xfrm>
          <a:prstGeom prst="rect">
            <a:avLst/>
          </a:prstGeom>
        </p:spPr>
      </p:pic>
      <p:pic>
        <p:nvPicPr>
          <p:cNvPr id="19" name="图片 18">
            <a:extLst>
              <a:ext uri="{FF2B5EF4-FFF2-40B4-BE49-F238E27FC236}">
                <a16:creationId xmlns:a16="http://schemas.microsoft.com/office/drawing/2014/main" id="{18532BA9-25C8-4ADA-8727-61A33A7786D5}"/>
              </a:ext>
            </a:extLst>
          </p:cNvPr>
          <p:cNvPicPr>
            <a:picLocks noChangeAspect="1"/>
          </p:cNvPicPr>
          <p:nvPr/>
        </p:nvPicPr>
        <p:blipFill>
          <a:blip r:embed="rId7"/>
          <a:stretch>
            <a:fillRect/>
          </a:stretch>
        </p:blipFill>
        <p:spPr>
          <a:xfrm>
            <a:off x="-50391" y="606402"/>
            <a:ext cx="1421955" cy="1141873"/>
          </a:xfrm>
          <a:prstGeom prst="rect">
            <a:avLst/>
          </a:prstGeom>
        </p:spPr>
      </p:pic>
    </p:spTree>
    <p:extLst>
      <p:ext uri="{BB962C8B-B14F-4D97-AF65-F5344CB8AC3E}">
        <p14:creationId xmlns:p14="http://schemas.microsoft.com/office/powerpoint/2010/main" val="10962028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âbacterial infection endometrium  immune cellsâçå¾çæç´¢ç»æ">
            <a:extLst>
              <a:ext uri="{FF2B5EF4-FFF2-40B4-BE49-F238E27FC236}">
                <a16:creationId xmlns:a16="http://schemas.microsoft.com/office/drawing/2014/main" id="{56896B25-9C7C-4428-B180-7934E075B35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AutoShape 4" descr="âbacterial infection endometrium  immune cellsâçå¾çæç´¢ç»æ">
            <a:extLst>
              <a:ext uri="{FF2B5EF4-FFF2-40B4-BE49-F238E27FC236}">
                <a16:creationId xmlns:a16="http://schemas.microsoft.com/office/drawing/2014/main" id="{3BAC8D7A-76DF-499C-A3B5-3A3137854838}"/>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a:extLst>
              <a:ext uri="{FF2B5EF4-FFF2-40B4-BE49-F238E27FC236}">
                <a16:creationId xmlns:a16="http://schemas.microsoft.com/office/drawing/2014/main" id="{8706D90F-628D-46FF-AF52-8FCD7A039F79}"/>
              </a:ext>
            </a:extLst>
          </p:cNvPr>
          <p:cNvGrpSpPr/>
          <p:nvPr/>
        </p:nvGrpSpPr>
        <p:grpSpPr>
          <a:xfrm>
            <a:off x="1341784" y="621195"/>
            <a:ext cx="7583556" cy="5615609"/>
            <a:chOff x="3130827" y="506896"/>
            <a:chExt cx="7583556" cy="5615609"/>
          </a:xfrm>
        </p:grpSpPr>
        <p:pic>
          <p:nvPicPr>
            <p:cNvPr id="8" name="图片 7">
              <a:extLst>
                <a:ext uri="{FF2B5EF4-FFF2-40B4-BE49-F238E27FC236}">
                  <a16:creationId xmlns:a16="http://schemas.microsoft.com/office/drawing/2014/main" id="{C9EA06D5-C465-4E7C-9E1C-F8A5BA830F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0827" y="663270"/>
              <a:ext cx="7425952" cy="5459235"/>
            </a:xfrm>
            <a:prstGeom prst="rect">
              <a:avLst/>
            </a:prstGeom>
          </p:spPr>
        </p:pic>
        <p:grpSp>
          <p:nvGrpSpPr>
            <p:cNvPr id="12" name="组合 11">
              <a:extLst>
                <a:ext uri="{FF2B5EF4-FFF2-40B4-BE49-F238E27FC236}">
                  <a16:creationId xmlns:a16="http://schemas.microsoft.com/office/drawing/2014/main" id="{DDDB2DBF-07BD-4CEE-9855-732FF9A2C2CE}"/>
                </a:ext>
              </a:extLst>
            </p:cNvPr>
            <p:cNvGrpSpPr/>
            <p:nvPr/>
          </p:nvGrpSpPr>
          <p:grpSpPr>
            <a:xfrm>
              <a:off x="4979504" y="506896"/>
              <a:ext cx="5734879" cy="3458818"/>
              <a:chOff x="4979504" y="506896"/>
              <a:chExt cx="5734879" cy="3458818"/>
            </a:xfrm>
          </p:grpSpPr>
          <p:sp>
            <p:nvSpPr>
              <p:cNvPr id="9" name="矩形 8">
                <a:extLst>
                  <a:ext uri="{FF2B5EF4-FFF2-40B4-BE49-F238E27FC236}">
                    <a16:creationId xmlns:a16="http://schemas.microsoft.com/office/drawing/2014/main" id="{6B5DFF03-737B-430F-B745-DBEC7772A87E}"/>
                  </a:ext>
                </a:extLst>
              </p:cNvPr>
              <p:cNvSpPr/>
              <p:nvPr/>
            </p:nvSpPr>
            <p:spPr>
              <a:xfrm>
                <a:off x="4979504" y="1689652"/>
                <a:ext cx="1530626"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78917BF0-D440-4034-9FA3-1A6525077012}"/>
                  </a:ext>
                </a:extLst>
              </p:cNvPr>
              <p:cNvSpPr/>
              <p:nvPr/>
            </p:nvSpPr>
            <p:spPr>
              <a:xfrm>
                <a:off x="6096000" y="506896"/>
                <a:ext cx="4618383" cy="23853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E74BF065-5EC7-488D-99E2-42494ADC7AB7}"/>
                  </a:ext>
                </a:extLst>
              </p:cNvPr>
              <p:cNvSpPr/>
              <p:nvPr/>
            </p:nvSpPr>
            <p:spPr>
              <a:xfrm>
                <a:off x="8746435" y="2961861"/>
                <a:ext cx="1639956" cy="10038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4" name="图片 13">
            <a:extLst>
              <a:ext uri="{FF2B5EF4-FFF2-40B4-BE49-F238E27FC236}">
                <a16:creationId xmlns:a16="http://schemas.microsoft.com/office/drawing/2014/main" id="{374B1A49-FAA6-4243-A302-E6970BA4858F}"/>
              </a:ext>
            </a:extLst>
          </p:cNvPr>
          <p:cNvPicPr>
            <a:picLocks noChangeAspect="1"/>
          </p:cNvPicPr>
          <p:nvPr/>
        </p:nvPicPr>
        <p:blipFill>
          <a:blip r:embed="rId4"/>
          <a:stretch>
            <a:fillRect/>
          </a:stretch>
        </p:blipFill>
        <p:spPr>
          <a:xfrm>
            <a:off x="4306957" y="1408593"/>
            <a:ext cx="5928167" cy="1328303"/>
          </a:xfrm>
          <a:prstGeom prst="rect">
            <a:avLst/>
          </a:prstGeom>
        </p:spPr>
      </p:pic>
      <p:sp>
        <p:nvSpPr>
          <p:cNvPr id="15" name="矩形 14">
            <a:extLst>
              <a:ext uri="{FF2B5EF4-FFF2-40B4-BE49-F238E27FC236}">
                <a16:creationId xmlns:a16="http://schemas.microsoft.com/office/drawing/2014/main" id="{66CC5487-1861-4E32-9806-8658E93F88CF}"/>
              </a:ext>
            </a:extLst>
          </p:cNvPr>
          <p:cNvSpPr/>
          <p:nvPr/>
        </p:nvSpPr>
        <p:spPr>
          <a:xfrm>
            <a:off x="255536" y="185394"/>
            <a:ext cx="7550552" cy="603435"/>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宋体" panose="02010600030101010101" pitchFamily="2" charset="-122"/>
                <a:ea typeface="宋体" panose="02010600030101010101" pitchFamily="2" charset="-122"/>
              </a:rPr>
              <a:t>妊娠早期子宫内膜免疫细胞在妊娠过程中的调节作用</a:t>
            </a:r>
          </a:p>
        </p:txBody>
      </p:sp>
      <p:pic>
        <p:nvPicPr>
          <p:cNvPr id="16" name="图片 16">
            <a:extLst>
              <a:ext uri="{FF2B5EF4-FFF2-40B4-BE49-F238E27FC236}">
                <a16:creationId xmlns:a16="http://schemas.microsoft.com/office/drawing/2014/main" id="{CBF9B7A0-D601-4E7D-B8D8-F1FA32964D53}"/>
              </a:ext>
            </a:extLst>
          </p:cNvPr>
          <p:cNvPicPr>
            <a:picLocks noChangeAspect="1" noChangeArrowheads="1"/>
          </p:cNvPicPr>
          <p:nvPr/>
        </p:nvPicPr>
        <p:blipFill>
          <a:blip r:embed="rId5" cstate="print"/>
          <a:srcRect/>
          <a:stretch>
            <a:fillRect/>
          </a:stretch>
        </p:blipFill>
        <p:spPr bwMode="auto">
          <a:xfrm>
            <a:off x="9775558" y="101135"/>
            <a:ext cx="2335531" cy="385976"/>
          </a:xfrm>
          <a:prstGeom prst="rect">
            <a:avLst/>
          </a:prstGeom>
          <a:noFill/>
          <a:ln w="9525">
            <a:noFill/>
            <a:miter lim="800000"/>
            <a:headEnd/>
            <a:tailEnd/>
          </a:ln>
        </p:spPr>
      </p:pic>
    </p:spTree>
    <p:extLst>
      <p:ext uri="{BB962C8B-B14F-4D97-AF65-F5344CB8AC3E}">
        <p14:creationId xmlns:p14="http://schemas.microsoft.com/office/powerpoint/2010/main" val="2171816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nri.2017.64-f3.jpg" descr="nri.2017.64-f3.jpg">
            <a:extLst>
              <a:ext uri="{FF2B5EF4-FFF2-40B4-BE49-F238E27FC236}">
                <a16:creationId xmlns:a16="http://schemas.microsoft.com/office/drawing/2014/main" id="{812E5F96-30AD-460A-A16D-759C3706B70C}"/>
              </a:ext>
            </a:extLst>
          </p:cNvPr>
          <p:cNvPicPr>
            <a:picLocks noChangeAspect="1"/>
          </p:cNvPicPr>
          <p:nvPr/>
        </p:nvPicPr>
        <p:blipFill>
          <a:blip r:embed="rId3"/>
          <a:srcRect l="61945"/>
          <a:stretch>
            <a:fillRect/>
          </a:stretch>
        </p:blipFill>
        <p:spPr>
          <a:xfrm>
            <a:off x="6937341" y="1172434"/>
            <a:ext cx="1354576" cy="5421478"/>
          </a:xfrm>
          <a:prstGeom prst="rect">
            <a:avLst/>
          </a:prstGeom>
          <a:ln w="12700">
            <a:miter lim="400000"/>
          </a:ln>
        </p:spPr>
      </p:pic>
      <p:sp>
        <p:nvSpPr>
          <p:cNvPr id="5" name="Apposition">
            <a:extLst>
              <a:ext uri="{FF2B5EF4-FFF2-40B4-BE49-F238E27FC236}">
                <a16:creationId xmlns:a16="http://schemas.microsoft.com/office/drawing/2014/main" id="{1A101DD1-F745-41C1-A8EE-C56F2F4F85A1}"/>
              </a:ext>
            </a:extLst>
          </p:cNvPr>
          <p:cNvSpPr txBox="1"/>
          <p:nvPr/>
        </p:nvSpPr>
        <p:spPr>
          <a:xfrm>
            <a:off x="8509786" y="1944479"/>
            <a:ext cx="947821" cy="2408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8" tIns="35718" rIns="35718" bIns="35718" anchor="ctr"/>
          <a:lstStyle>
            <a:lvl1pPr defTabSz="321468">
              <a:defRPr sz="1100" b="1">
                <a:latin typeface="Arial"/>
                <a:ea typeface="Arial"/>
                <a:cs typeface="Arial"/>
                <a:sym typeface="Arial"/>
              </a:defRPr>
            </a:lvl1pPr>
          </a:lstStyle>
          <a:p>
            <a:r>
              <a:rPr lang="zh-CN" altLang="en-US" sz="1400" dirty="0"/>
              <a:t>定位</a:t>
            </a:r>
            <a:endParaRPr sz="1400" dirty="0"/>
          </a:p>
        </p:txBody>
      </p:sp>
      <p:sp>
        <p:nvSpPr>
          <p:cNvPr id="6" name="Attachment">
            <a:extLst>
              <a:ext uri="{FF2B5EF4-FFF2-40B4-BE49-F238E27FC236}">
                <a16:creationId xmlns:a16="http://schemas.microsoft.com/office/drawing/2014/main" id="{18C263AF-B6CB-4A79-A743-9BA21064409A}"/>
              </a:ext>
            </a:extLst>
          </p:cNvPr>
          <p:cNvSpPr txBox="1"/>
          <p:nvPr/>
        </p:nvSpPr>
        <p:spPr>
          <a:xfrm>
            <a:off x="8542080" y="2940817"/>
            <a:ext cx="1042889" cy="2408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8" tIns="35718" rIns="35718" bIns="35718" anchor="ctr"/>
          <a:lstStyle>
            <a:lvl1pPr defTabSz="321468">
              <a:defRPr sz="1100" b="1">
                <a:latin typeface="Arial"/>
                <a:ea typeface="Arial"/>
                <a:cs typeface="Arial"/>
                <a:sym typeface="Arial"/>
              </a:defRPr>
            </a:lvl1pPr>
          </a:lstStyle>
          <a:p>
            <a:r>
              <a:rPr lang="zh-CN" altLang="en-US" sz="1400" dirty="0"/>
              <a:t>黏附</a:t>
            </a:r>
            <a:endParaRPr sz="1400" dirty="0"/>
          </a:p>
        </p:txBody>
      </p:sp>
      <p:sp>
        <p:nvSpPr>
          <p:cNvPr id="7" name="Migration">
            <a:extLst>
              <a:ext uri="{FF2B5EF4-FFF2-40B4-BE49-F238E27FC236}">
                <a16:creationId xmlns:a16="http://schemas.microsoft.com/office/drawing/2014/main" id="{3EFF66DD-7B59-4FFF-84EE-3A7E7393EA2C}"/>
              </a:ext>
            </a:extLst>
          </p:cNvPr>
          <p:cNvSpPr txBox="1"/>
          <p:nvPr/>
        </p:nvSpPr>
        <p:spPr>
          <a:xfrm>
            <a:off x="8571359" y="3937156"/>
            <a:ext cx="824674" cy="2408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8" tIns="35718" rIns="35718" bIns="35718" anchor="ctr"/>
          <a:lstStyle>
            <a:lvl1pPr defTabSz="321468">
              <a:defRPr sz="1100" b="1">
                <a:latin typeface="Arial"/>
                <a:ea typeface="Arial"/>
                <a:cs typeface="Arial"/>
                <a:sym typeface="Arial"/>
              </a:defRPr>
            </a:lvl1pPr>
          </a:lstStyle>
          <a:p>
            <a:r>
              <a:rPr lang="zh-CN" altLang="en-US" sz="1400" dirty="0"/>
              <a:t>迁移</a:t>
            </a:r>
            <a:endParaRPr sz="1400" dirty="0"/>
          </a:p>
        </p:txBody>
      </p:sp>
      <p:sp>
        <p:nvSpPr>
          <p:cNvPr id="8" name="Invasion">
            <a:extLst>
              <a:ext uri="{FF2B5EF4-FFF2-40B4-BE49-F238E27FC236}">
                <a16:creationId xmlns:a16="http://schemas.microsoft.com/office/drawing/2014/main" id="{857FF54D-EAE8-4F44-BCD6-EB5B333296FC}"/>
              </a:ext>
            </a:extLst>
          </p:cNvPr>
          <p:cNvSpPr txBox="1"/>
          <p:nvPr/>
        </p:nvSpPr>
        <p:spPr>
          <a:xfrm>
            <a:off x="8571359" y="4941770"/>
            <a:ext cx="749103" cy="2408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8" tIns="35718" rIns="35718" bIns="35718" anchor="ctr"/>
          <a:lstStyle>
            <a:lvl1pPr defTabSz="321468">
              <a:defRPr sz="1100" b="1">
                <a:latin typeface="Arial"/>
                <a:ea typeface="Arial"/>
                <a:cs typeface="Arial"/>
                <a:sym typeface="Arial"/>
              </a:defRPr>
            </a:lvl1pPr>
          </a:lstStyle>
          <a:p>
            <a:r>
              <a:rPr lang="zh-CN" altLang="en-US" sz="1400" dirty="0"/>
              <a:t>侵袭</a:t>
            </a:r>
            <a:endParaRPr sz="1400" dirty="0"/>
          </a:p>
        </p:txBody>
      </p:sp>
      <p:grpSp>
        <p:nvGrpSpPr>
          <p:cNvPr id="9" name="Group">
            <a:extLst>
              <a:ext uri="{FF2B5EF4-FFF2-40B4-BE49-F238E27FC236}">
                <a16:creationId xmlns:a16="http://schemas.microsoft.com/office/drawing/2014/main" id="{60A37A0C-C1EF-4838-B141-ACDBA79E2053}"/>
              </a:ext>
            </a:extLst>
          </p:cNvPr>
          <p:cNvGrpSpPr/>
          <p:nvPr/>
        </p:nvGrpSpPr>
        <p:grpSpPr>
          <a:xfrm>
            <a:off x="3553838" y="2757663"/>
            <a:ext cx="592529" cy="449734"/>
            <a:chOff x="0" y="0"/>
            <a:chExt cx="592528" cy="449733"/>
          </a:xfrm>
        </p:grpSpPr>
        <p:sp>
          <p:nvSpPr>
            <p:cNvPr id="10" name="Shape">
              <a:extLst>
                <a:ext uri="{FF2B5EF4-FFF2-40B4-BE49-F238E27FC236}">
                  <a16:creationId xmlns:a16="http://schemas.microsoft.com/office/drawing/2014/main" id="{F6D18223-5177-43DF-B2AB-1A36EC4DEFED}"/>
                </a:ext>
              </a:extLst>
            </p:cNvPr>
            <p:cNvSpPr/>
            <p:nvPr/>
          </p:nvSpPr>
          <p:spPr>
            <a:xfrm>
              <a:off x="0" y="-1"/>
              <a:ext cx="592529" cy="449735"/>
            </a:xfrm>
            <a:custGeom>
              <a:avLst/>
              <a:gdLst/>
              <a:ahLst/>
              <a:cxnLst>
                <a:cxn ang="0">
                  <a:pos x="wd2" y="hd2"/>
                </a:cxn>
                <a:cxn ang="5400000">
                  <a:pos x="wd2" y="hd2"/>
                </a:cxn>
                <a:cxn ang="10800000">
                  <a:pos x="wd2" y="hd2"/>
                </a:cxn>
                <a:cxn ang="16200000">
                  <a:pos x="wd2" y="hd2"/>
                </a:cxn>
              </a:cxnLst>
              <a:rect l="0" t="0" r="r" b="b"/>
              <a:pathLst>
                <a:path w="21584" h="21068" extrusionOk="0">
                  <a:moveTo>
                    <a:pt x="1352" y="254"/>
                  </a:moveTo>
                  <a:cubicBezTo>
                    <a:pt x="2844" y="-532"/>
                    <a:pt x="4529" y="576"/>
                    <a:pt x="4908" y="2591"/>
                  </a:cubicBezTo>
                  <a:cubicBezTo>
                    <a:pt x="5619" y="4091"/>
                    <a:pt x="7207" y="4412"/>
                    <a:pt x="8242" y="3265"/>
                  </a:cubicBezTo>
                  <a:cubicBezTo>
                    <a:pt x="8650" y="2812"/>
                    <a:pt x="8899" y="2167"/>
                    <a:pt x="8931" y="1475"/>
                  </a:cubicBezTo>
                  <a:lnTo>
                    <a:pt x="10175" y="846"/>
                  </a:lnTo>
                  <a:lnTo>
                    <a:pt x="11675" y="2688"/>
                  </a:lnTo>
                  <a:lnTo>
                    <a:pt x="13175" y="815"/>
                  </a:lnTo>
                  <a:lnTo>
                    <a:pt x="14389" y="767"/>
                  </a:lnTo>
                  <a:cubicBezTo>
                    <a:pt x="15001" y="764"/>
                    <a:pt x="15526" y="1328"/>
                    <a:pt x="15632" y="2104"/>
                  </a:cubicBezTo>
                  <a:cubicBezTo>
                    <a:pt x="15771" y="3123"/>
                    <a:pt x="15170" y="4062"/>
                    <a:pt x="14366" y="4083"/>
                  </a:cubicBezTo>
                  <a:lnTo>
                    <a:pt x="15131" y="4615"/>
                  </a:lnTo>
                  <a:lnTo>
                    <a:pt x="15956" y="5306"/>
                  </a:lnTo>
                  <a:lnTo>
                    <a:pt x="14567" y="5939"/>
                  </a:lnTo>
                  <a:lnTo>
                    <a:pt x="14653" y="7204"/>
                  </a:lnTo>
                  <a:lnTo>
                    <a:pt x="17310" y="8032"/>
                  </a:lnTo>
                  <a:lnTo>
                    <a:pt x="18798" y="7500"/>
                  </a:lnTo>
                  <a:lnTo>
                    <a:pt x="18749" y="9433"/>
                  </a:lnTo>
                  <a:lnTo>
                    <a:pt x="20128" y="12576"/>
                  </a:lnTo>
                  <a:lnTo>
                    <a:pt x="21584" y="14741"/>
                  </a:lnTo>
                  <a:lnTo>
                    <a:pt x="20839" y="15674"/>
                  </a:lnTo>
                  <a:lnTo>
                    <a:pt x="19782" y="15865"/>
                  </a:lnTo>
                  <a:lnTo>
                    <a:pt x="18043" y="14438"/>
                  </a:lnTo>
                  <a:lnTo>
                    <a:pt x="16484" y="14947"/>
                  </a:lnTo>
                  <a:lnTo>
                    <a:pt x="15042" y="14390"/>
                  </a:lnTo>
                  <a:lnTo>
                    <a:pt x="14876" y="16193"/>
                  </a:lnTo>
                  <a:lnTo>
                    <a:pt x="15704" y="19842"/>
                  </a:lnTo>
                  <a:lnTo>
                    <a:pt x="15139" y="20648"/>
                  </a:lnTo>
                  <a:lnTo>
                    <a:pt x="13794" y="20648"/>
                  </a:lnTo>
                  <a:lnTo>
                    <a:pt x="8847" y="19947"/>
                  </a:lnTo>
                  <a:lnTo>
                    <a:pt x="7956" y="20199"/>
                  </a:lnTo>
                  <a:lnTo>
                    <a:pt x="6847" y="21068"/>
                  </a:lnTo>
                  <a:lnTo>
                    <a:pt x="6119" y="20896"/>
                  </a:lnTo>
                  <a:lnTo>
                    <a:pt x="5393" y="19230"/>
                  </a:lnTo>
                  <a:lnTo>
                    <a:pt x="5842" y="17571"/>
                  </a:lnTo>
                  <a:lnTo>
                    <a:pt x="4150" y="18568"/>
                  </a:lnTo>
                  <a:cubicBezTo>
                    <a:pt x="2842" y="18843"/>
                    <a:pt x="1521" y="18169"/>
                    <a:pt x="716" y="16814"/>
                  </a:cubicBezTo>
                  <a:cubicBezTo>
                    <a:pt x="236" y="16006"/>
                    <a:pt x="-16" y="15012"/>
                    <a:pt x="1" y="13996"/>
                  </a:cubicBezTo>
                  <a:lnTo>
                    <a:pt x="2237" y="11738"/>
                  </a:lnTo>
                  <a:cubicBezTo>
                    <a:pt x="2326" y="11606"/>
                    <a:pt x="2386" y="11446"/>
                    <a:pt x="2411" y="11273"/>
                  </a:cubicBezTo>
                  <a:cubicBezTo>
                    <a:pt x="2463" y="10902"/>
                    <a:pt x="2351" y="10524"/>
                    <a:pt x="2119" y="10293"/>
                  </a:cubicBezTo>
                  <a:lnTo>
                    <a:pt x="795" y="8586"/>
                  </a:lnTo>
                  <a:cubicBezTo>
                    <a:pt x="723" y="7973"/>
                    <a:pt x="851" y="7349"/>
                    <a:pt x="1149" y="6861"/>
                  </a:cubicBezTo>
                  <a:cubicBezTo>
                    <a:pt x="1490" y="6302"/>
                    <a:pt x="2015" y="5980"/>
                    <a:pt x="2568" y="5991"/>
                  </a:cubicBezTo>
                  <a:lnTo>
                    <a:pt x="255" y="2612"/>
                  </a:lnTo>
                  <a:lnTo>
                    <a:pt x="421" y="1144"/>
                  </a:lnTo>
                  <a:cubicBezTo>
                    <a:pt x="668" y="752"/>
                    <a:pt x="989" y="446"/>
                    <a:pt x="1352" y="254"/>
                  </a:cubicBezTo>
                  <a:close/>
                </a:path>
              </a:pathLst>
            </a:custGeom>
            <a:gradFill flip="none" rotWithShape="1">
              <a:gsLst>
                <a:gs pos="0">
                  <a:srgbClr val="51A7F9"/>
                </a:gs>
                <a:gs pos="100000">
                  <a:srgbClr val="0365C0"/>
                </a:gs>
              </a:gsLst>
              <a:path path="shape">
                <a:fillToRect l="51013" t="47521" r="48986" b="52478"/>
              </a:path>
            </a:gradFill>
            <a:ln w="25400" cap="flat">
              <a:solidFill>
                <a:srgbClr val="164F86"/>
              </a:solidFill>
              <a:prstDash val="solid"/>
              <a:miter lim="400000"/>
            </a:ln>
            <a:effectLst>
              <a:outerShdw blurRad="177800" dir="8374097" rotWithShape="0">
                <a:srgbClr val="000000"/>
              </a:outerShdw>
            </a:effectLst>
          </p:spPr>
          <p:txBody>
            <a:bodyPr wrap="square" lIns="50800" tIns="50800" rIns="50800" bIns="50800" numCol="1" anchor="ctr">
              <a:noAutofit/>
            </a:bodyPr>
            <a:lstStyle/>
            <a:p>
              <a:pPr algn="ctr" defTabSz="584200">
                <a:defRPr sz="2200">
                  <a:latin typeface="Helvetica Light"/>
                  <a:ea typeface="Helvetica Light"/>
                  <a:cs typeface="Helvetica Light"/>
                  <a:sym typeface="Helvetica Light"/>
                </a:defRPr>
              </a:pPr>
              <a:endParaRPr/>
            </a:p>
          </p:txBody>
        </p:sp>
        <p:sp>
          <p:nvSpPr>
            <p:cNvPr id="11" name="Oval">
              <a:extLst>
                <a:ext uri="{FF2B5EF4-FFF2-40B4-BE49-F238E27FC236}">
                  <a16:creationId xmlns:a16="http://schemas.microsoft.com/office/drawing/2014/main" id="{4A121FB2-3606-494B-9968-7113F69FF805}"/>
                </a:ext>
              </a:extLst>
            </p:cNvPr>
            <p:cNvSpPr/>
            <p:nvPr/>
          </p:nvSpPr>
          <p:spPr>
            <a:xfrm>
              <a:off x="190490" y="140897"/>
              <a:ext cx="156873" cy="168082"/>
            </a:xfrm>
            <a:prstGeom prst="ellipse">
              <a:avLst/>
            </a:prstGeom>
            <a:gradFill flip="none" rotWithShape="1">
              <a:gsLst>
                <a:gs pos="0">
                  <a:srgbClr val="0365C0"/>
                </a:gs>
                <a:gs pos="100000">
                  <a:srgbClr val="773F9B"/>
                </a:gs>
              </a:gsLst>
              <a:path path="shape">
                <a:fillToRect l="50000" t="50000" r="50000" b="50000"/>
              </a:path>
            </a:gradFill>
            <a:ln w="3175" cap="flat">
              <a:noFill/>
              <a:miter lim="400000"/>
            </a:ln>
            <a:effectLst>
              <a:outerShdw blurRad="177800" dist="76200" dir="8374097" rotWithShape="0">
                <a:srgbClr val="000000"/>
              </a:outerShdw>
            </a:effectLst>
          </p:spPr>
          <p:txBody>
            <a:bodyPr wrap="square" lIns="50800" tIns="50800" rIns="50800" bIns="50800" numCol="1" anchor="ctr">
              <a:noAutofit/>
            </a:bodyPr>
            <a:lstStyle/>
            <a:p>
              <a:pPr algn="ctr" defTabSz="584200">
                <a:defRPr sz="2200">
                  <a:latin typeface="Helvetica Light"/>
                  <a:ea typeface="Helvetica Light"/>
                  <a:cs typeface="Helvetica Light"/>
                  <a:sym typeface="Helvetica Light"/>
                </a:defRPr>
              </a:pPr>
              <a:endParaRPr/>
            </a:p>
          </p:txBody>
        </p:sp>
      </p:grpSp>
      <p:pic>
        <p:nvPicPr>
          <p:cNvPr id="12" name="image.pdf" descr="image.pdf">
            <a:extLst>
              <a:ext uri="{FF2B5EF4-FFF2-40B4-BE49-F238E27FC236}">
                <a16:creationId xmlns:a16="http://schemas.microsoft.com/office/drawing/2014/main" id="{B061A731-28FB-4D02-A73C-9D16F598D27A}"/>
              </a:ext>
            </a:extLst>
          </p:cNvPr>
          <p:cNvPicPr>
            <a:picLocks/>
          </p:cNvPicPr>
          <p:nvPr/>
        </p:nvPicPr>
        <p:blipFill>
          <a:blip r:embed="rId4"/>
          <a:stretch>
            <a:fillRect/>
          </a:stretch>
        </p:blipFill>
        <p:spPr>
          <a:xfrm>
            <a:off x="3025647" y="4816657"/>
            <a:ext cx="447163" cy="344492"/>
          </a:xfrm>
          <a:prstGeom prst="rect">
            <a:avLst/>
          </a:prstGeom>
          <a:ln w="12700">
            <a:miter lim="400000"/>
          </a:ln>
          <a:effectLst>
            <a:outerShdw blurRad="76200" dist="76200" dir="20129604" rotWithShape="0">
              <a:srgbClr val="929292">
                <a:alpha val="75000"/>
              </a:srgbClr>
            </a:outerShdw>
          </a:effectLst>
        </p:spPr>
      </p:pic>
      <p:grpSp>
        <p:nvGrpSpPr>
          <p:cNvPr id="13" name="Group">
            <a:extLst>
              <a:ext uri="{FF2B5EF4-FFF2-40B4-BE49-F238E27FC236}">
                <a16:creationId xmlns:a16="http://schemas.microsoft.com/office/drawing/2014/main" id="{A3B044B9-AD7B-4C1E-BBAF-00F95F163563}"/>
              </a:ext>
            </a:extLst>
          </p:cNvPr>
          <p:cNvGrpSpPr/>
          <p:nvPr/>
        </p:nvGrpSpPr>
        <p:grpSpPr>
          <a:xfrm>
            <a:off x="2725796" y="3731276"/>
            <a:ext cx="447162" cy="417351"/>
            <a:chOff x="0" y="0"/>
            <a:chExt cx="447161" cy="417349"/>
          </a:xfrm>
        </p:grpSpPr>
        <p:sp>
          <p:nvSpPr>
            <p:cNvPr id="14" name="Oval">
              <a:extLst>
                <a:ext uri="{FF2B5EF4-FFF2-40B4-BE49-F238E27FC236}">
                  <a16:creationId xmlns:a16="http://schemas.microsoft.com/office/drawing/2014/main" id="{5A73A8DA-CAA6-4CAF-A3A6-EE4A751180F2}"/>
                </a:ext>
              </a:extLst>
            </p:cNvPr>
            <p:cNvSpPr/>
            <p:nvPr/>
          </p:nvSpPr>
          <p:spPr>
            <a:xfrm>
              <a:off x="0" y="0"/>
              <a:ext cx="447162" cy="417350"/>
            </a:xfrm>
            <a:prstGeom prst="ellipse">
              <a:avLst/>
            </a:prstGeom>
            <a:gradFill flip="none" rotWithShape="1">
              <a:gsLst>
                <a:gs pos="512">
                  <a:srgbClr val="F9E800"/>
                </a:gs>
                <a:gs pos="63756">
                  <a:srgbClr val="BFA202"/>
                </a:gs>
                <a:gs pos="100000">
                  <a:srgbClr val="865D03"/>
                </a:gs>
              </a:gsLst>
              <a:path path="shape">
                <a:fillToRect l="54600" t="40865" r="45399" b="59134"/>
              </a:path>
            </a:gradFill>
            <a:ln w="3175" cap="flat">
              <a:solidFill>
                <a:srgbClr val="DCBD23"/>
              </a:solidFill>
              <a:prstDash val="solid"/>
              <a:round/>
            </a:ln>
            <a:effectLst>
              <a:outerShdw blurRad="76200" dist="76200" dir="1553206" rotWithShape="0">
                <a:srgbClr val="929292">
                  <a:alpha val="75000"/>
                </a:srgbClr>
              </a:outerShdw>
            </a:effectLst>
          </p:spPr>
          <p:txBody>
            <a:bodyPr wrap="square" lIns="72248" tIns="72248" rIns="72248" bIns="72248" numCol="1" anchor="ctr">
              <a:noAutofit/>
            </a:bodyPr>
            <a:lstStyle/>
            <a:p>
              <a:pPr marL="40639" marR="40639">
                <a:defRPr sz="3200">
                  <a:uFill>
                    <a:solidFill>
                      <a:srgbClr val="000000"/>
                    </a:solidFill>
                  </a:uFill>
                  <a:latin typeface="Arial"/>
                  <a:ea typeface="Arial"/>
                  <a:cs typeface="Arial"/>
                  <a:sym typeface="Arial"/>
                </a:defRPr>
              </a:pPr>
              <a:endParaRPr/>
            </a:p>
          </p:txBody>
        </p:sp>
        <p:sp>
          <p:nvSpPr>
            <p:cNvPr id="15" name="Oval">
              <a:extLst>
                <a:ext uri="{FF2B5EF4-FFF2-40B4-BE49-F238E27FC236}">
                  <a16:creationId xmlns:a16="http://schemas.microsoft.com/office/drawing/2014/main" id="{6851A6D2-8E02-4C08-B13A-CAAFE4A357A1}"/>
                </a:ext>
              </a:extLst>
            </p:cNvPr>
            <p:cNvSpPr/>
            <p:nvPr/>
          </p:nvSpPr>
          <p:spPr>
            <a:xfrm>
              <a:off x="61256" y="65560"/>
              <a:ext cx="324650" cy="290613"/>
            </a:xfrm>
            <a:prstGeom prst="ellipse">
              <a:avLst/>
            </a:prstGeom>
            <a:gradFill flip="none" rotWithShape="1">
              <a:gsLst>
                <a:gs pos="0">
                  <a:srgbClr val="F5D328"/>
                </a:gs>
                <a:gs pos="100000">
                  <a:srgbClr val="A37512"/>
                </a:gs>
              </a:gsLst>
              <a:path path="shape">
                <a:fillToRect l="50000" t="50000" r="50000" b="50000"/>
              </a:path>
            </a:gradFill>
            <a:ln w="25400" cap="flat">
              <a:solidFill>
                <a:srgbClr val="A37512"/>
              </a:solidFill>
              <a:prstDash val="solid"/>
              <a:round/>
            </a:ln>
            <a:effectLst>
              <a:outerShdw blurRad="355600" dist="317500" dir="2513717" rotWithShape="0">
                <a:srgbClr val="929292">
                  <a:alpha val="75000"/>
                </a:srgbClr>
              </a:outerShdw>
            </a:effectLst>
          </p:spPr>
          <p:txBody>
            <a:bodyPr wrap="square" lIns="72248" tIns="72248" rIns="72248" bIns="72248" numCol="1" anchor="ctr">
              <a:noAutofit/>
            </a:bodyPr>
            <a:lstStyle/>
            <a:p>
              <a:pPr marL="40639" marR="40639">
                <a:defRPr sz="3200">
                  <a:uFill>
                    <a:solidFill>
                      <a:srgbClr val="000000"/>
                    </a:solidFill>
                  </a:uFill>
                  <a:latin typeface="Arial"/>
                  <a:ea typeface="Arial"/>
                  <a:cs typeface="Arial"/>
                  <a:sym typeface="Arial"/>
                </a:defRPr>
              </a:pPr>
              <a:endParaRPr/>
            </a:p>
          </p:txBody>
        </p:sp>
      </p:grpSp>
      <p:grpSp>
        <p:nvGrpSpPr>
          <p:cNvPr id="16" name="Group">
            <a:extLst>
              <a:ext uri="{FF2B5EF4-FFF2-40B4-BE49-F238E27FC236}">
                <a16:creationId xmlns:a16="http://schemas.microsoft.com/office/drawing/2014/main" id="{468B90EC-0A7C-4FE4-B5D8-EF5BB93260A4}"/>
              </a:ext>
            </a:extLst>
          </p:cNvPr>
          <p:cNvGrpSpPr/>
          <p:nvPr/>
        </p:nvGrpSpPr>
        <p:grpSpPr>
          <a:xfrm>
            <a:off x="4539823" y="4706865"/>
            <a:ext cx="447162" cy="417351"/>
            <a:chOff x="0" y="0"/>
            <a:chExt cx="447161" cy="417349"/>
          </a:xfrm>
        </p:grpSpPr>
        <p:sp>
          <p:nvSpPr>
            <p:cNvPr id="17" name="Oval">
              <a:extLst>
                <a:ext uri="{FF2B5EF4-FFF2-40B4-BE49-F238E27FC236}">
                  <a16:creationId xmlns:a16="http://schemas.microsoft.com/office/drawing/2014/main" id="{FC891556-7C23-4506-B86E-601F93F4492F}"/>
                </a:ext>
              </a:extLst>
            </p:cNvPr>
            <p:cNvSpPr/>
            <p:nvPr/>
          </p:nvSpPr>
          <p:spPr>
            <a:xfrm>
              <a:off x="0" y="0"/>
              <a:ext cx="447162" cy="417350"/>
            </a:xfrm>
            <a:prstGeom prst="ellipse">
              <a:avLst/>
            </a:prstGeom>
            <a:gradFill flip="none" rotWithShape="1">
              <a:gsLst>
                <a:gs pos="0">
                  <a:srgbClr val="FB8015"/>
                </a:gs>
                <a:gs pos="100000">
                  <a:srgbClr val="B71B00"/>
                </a:gs>
              </a:gsLst>
              <a:path path="shape">
                <a:fillToRect l="53219" t="42466" r="46780" b="57533"/>
              </a:path>
            </a:gradFill>
            <a:ln w="3175" cap="flat">
              <a:noFill/>
              <a:miter lim="400000"/>
            </a:ln>
            <a:effectLst>
              <a:outerShdw blurRad="76200" dist="76200" dir="1553206" rotWithShape="0">
                <a:srgbClr val="929292">
                  <a:alpha val="75000"/>
                </a:srgbClr>
              </a:outerShdw>
            </a:effectLst>
          </p:spPr>
          <p:txBody>
            <a:bodyPr wrap="square" lIns="72248" tIns="72248" rIns="72248" bIns="72248" numCol="1" anchor="ctr">
              <a:noAutofit/>
            </a:bodyPr>
            <a:lstStyle/>
            <a:p>
              <a:pPr marL="40639" marR="40639">
                <a:defRPr sz="3200">
                  <a:uFill>
                    <a:solidFill>
                      <a:srgbClr val="000000"/>
                    </a:solidFill>
                  </a:uFill>
                  <a:latin typeface="Arial"/>
                  <a:ea typeface="Arial"/>
                  <a:cs typeface="Arial"/>
                  <a:sym typeface="Arial"/>
                </a:defRPr>
              </a:pPr>
              <a:endParaRPr/>
            </a:p>
          </p:txBody>
        </p:sp>
        <p:sp>
          <p:nvSpPr>
            <p:cNvPr id="18" name="Circle">
              <a:extLst>
                <a:ext uri="{FF2B5EF4-FFF2-40B4-BE49-F238E27FC236}">
                  <a16:creationId xmlns:a16="http://schemas.microsoft.com/office/drawing/2014/main" id="{91917BA6-ED77-46C6-8DD5-CCED508394DE}"/>
                </a:ext>
              </a:extLst>
            </p:cNvPr>
            <p:cNvSpPr/>
            <p:nvPr/>
          </p:nvSpPr>
          <p:spPr>
            <a:xfrm>
              <a:off x="61256" y="42062"/>
              <a:ext cx="324650" cy="333226"/>
            </a:xfrm>
            <a:prstGeom prst="ellipse">
              <a:avLst/>
            </a:prstGeom>
            <a:gradFill flip="none" rotWithShape="1">
              <a:gsLst>
                <a:gs pos="0">
                  <a:srgbClr val="FB7500"/>
                </a:gs>
                <a:gs pos="100000">
                  <a:srgbClr val="EB2D0E"/>
                </a:gs>
              </a:gsLst>
              <a:path path="shape">
                <a:fillToRect l="50000" t="50000" r="50000" b="50000"/>
              </a:path>
            </a:gradFill>
            <a:ln w="25400" cap="flat">
              <a:solidFill>
                <a:srgbClr val="C82506"/>
              </a:solidFill>
              <a:prstDash val="solid"/>
              <a:round/>
            </a:ln>
            <a:effectLst>
              <a:outerShdw blurRad="355600" dist="317500" dir="2513717" rotWithShape="0">
                <a:srgbClr val="929292">
                  <a:alpha val="75000"/>
                </a:srgbClr>
              </a:outerShdw>
            </a:effectLst>
          </p:spPr>
          <p:txBody>
            <a:bodyPr wrap="square" lIns="72248" tIns="72248" rIns="72248" bIns="72248" numCol="1" anchor="ctr">
              <a:noAutofit/>
            </a:bodyPr>
            <a:lstStyle/>
            <a:p>
              <a:pPr marL="40639" marR="40639">
                <a:defRPr sz="3200">
                  <a:uFill>
                    <a:solidFill>
                      <a:srgbClr val="000000"/>
                    </a:solidFill>
                  </a:uFill>
                  <a:latin typeface="Arial"/>
                  <a:ea typeface="Arial"/>
                  <a:cs typeface="Arial"/>
                  <a:sym typeface="Arial"/>
                </a:defRPr>
              </a:pPr>
              <a:endParaRPr/>
            </a:p>
          </p:txBody>
        </p:sp>
      </p:grpSp>
      <p:sp>
        <p:nvSpPr>
          <p:cNvPr id="19" name="Treg">
            <a:extLst>
              <a:ext uri="{FF2B5EF4-FFF2-40B4-BE49-F238E27FC236}">
                <a16:creationId xmlns:a16="http://schemas.microsoft.com/office/drawing/2014/main" id="{1050E262-9ED0-43AE-9600-8EA982297766}"/>
              </a:ext>
            </a:extLst>
          </p:cNvPr>
          <p:cNvSpPr txBox="1"/>
          <p:nvPr/>
        </p:nvSpPr>
        <p:spPr>
          <a:xfrm>
            <a:off x="2324851" y="3622750"/>
            <a:ext cx="1249053" cy="6344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ctr" defTabSz="584200">
              <a:defRPr sz="1200" b="1">
                <a:latin typeface="Arial"/>
                <a:ea typeface="Arial"/>
                <a:cs typeface="Arial"/>
                <a:sym typeface="Arial"/>
              </a:defRPr>
            </a:lvl1pPr>
          </a:lstStyle>
          <a:p>
            <a:r>
              <a:t>Treg</a:t>
            </a:r>
          </a:p>
        </p:txBody>
      </p:sp>
      <p:sp>
        <p:nvSpPr>
          <p:cNvPr id="20" name="Macrophages">
            <a:extLst>
              <a:ext uri="{FF2B5EF4-FFF2-40B4-BE49-F238E27FC236}">
                <a16:creationId xmlns:a16="http://schemas.microsoft.com/office/drawing/2014/main" id="{92BEC709-69FA-4687-8254-2E7EA107D8DF}"/>
              </a:ext>
            </a:extLst>
          </p:cNvPr>
          <p:cNvSpPr txBox="1"/>
          <p:nvPr/>
        </p:nvSpPr>
        <p:spPr>
          <a:xfrm>
            <a:off x="2689288" y="2343373"/>
            <a:ext cx="2321629" cy="4497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ctr" defTabSz="584200">
              <a:defRPr sz="1200" b="1">
                <a:latin typeface="Arial"/>
                <a:ea typeface="Arial"/>
                <a:cs typeface="Arial"/>
                <a:sym typeface="Arial"/>
              </a:defRPr>
            </a:lvl1pPr>
          </a:lstStyle>
          <a:p>
            <a:r>
              <a:t>Macrophages</a:t>
            </a:r>
          </a:p>
        </p:txBody>
      </p:sp>
      <p:sp>
        <p:nvSpPr>
          <p:cNvPr id="21" name="Neutrophil">
            <a:extLst>
              <a:ext uri="{FF2B5EF4-FFF2-40B4-BE49-F238E27FC236}">
                <a16:creationId xmlns:a16="http://schemas.microsoft.com/office/drawing/2014/main" id="{CC1B0FA0-07E3-4E18-B76B-A76EBBDCDAFE}"/>
              </a:ext>
            </a:extLst>
          </p:cNvPr>
          <p:cNvSpPr txBox="1"/>
          <p:nvPr/>
        </p:nvSpPr>
        <p:spPr>
          <a:xfrm>
            <a:off x="2683027" y="5045273"/>
            <a:ext cx="1134462" cy="4209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ctr" defTabSz="584200">
              <a:defRPr sz="1200" b="1">
                <a:latin typeface="Arial"/>
                <a:ea typeface="Arial"/>
                <a:cs typeface="Arial"/>
                <a:sym typeface="Arial"/>
              </a:defRPr>
            </a:lvl1pPr>
          </a:lstStyle>
          <a:p>
            <a:r>
              <a:t>Neutrophil</a:t>
            </a:r>
          </a:p>
        </p:txBody>
      </p:sp>
      <p:grpSp>
        <p:nvGrpSpPr>
          <p:cNvPr id="22" name="Group">
            <a:extLst>
              <a:ext uri="{FF2B5EF4-FFF2-40B4-BE49-F238E27FC236}">
                <a16:creationId xmlns:a16="http://schemas.microsoft.com/office/drawing/2014/main" id="{F6E8B325-16E9-4172-AF96-DB9AB4144A39}"/>
              </a:ext>
            </a:extLst>
          </p:cNvPr>
          <p:cNvGrpSpPr/>
          <p:nvPr/>
        </p:nvGrpSpPr>
        <p:grpSpPr>
          <a:xfrm>
            <a:off x="2509717" y="2978137"/>
            <a:ext cx="447162" cy="459584"/>
            <a:chOff x="0" y="0"/>
            <a:chExt cx="447161" cy="459583"/>
          </a:xfrm>
        </p:grpSpPr>
        <p:sp>
          <p:nvSpPr>
            <p:cNvPr id="23" name="Oval">
              <a:extLst>
                <a:ext uri="{FF2B5EF4-FFF2-40B4-BE49-F238E27FC236}">
                  <a16:creationId xmlns:a16="http://schemas.microsoft.com/office/drawing/2014/main" id="{A4B0BDF8-5160-486A-AE48-FC3E3F040909}"/>
                </a:ext>
              </a:extLst>
            </p:cNvPr>
            <p:cNvSpPr/>
            <p:nvPr/>
          </p:nvSpPr>
          <p:spPr>
            <a:xfrm>
              <a:off x="0" y="0"/>
              <a:ext cx="447162" cy="459584"/>
            </a:xfrm>
            <a:prstGeom prst="ellipse">
              <a:avLst/>
            </a:prstGeom>
            <a:gradFill flip="none" rotWithShape="1">
              <a:gsLst>
                <a:gs pos="0">
                  <a:srgbClr val="F6E2BC">
                    <a:alpha val="50000"/>
                  </a:srgbClr>
                </a:gs>
                <a:gs pos="100000">
                  <a:srgbClr val="4B65E1"/>
                </a:gs>
              </a:gsLst>
              <a:path path="shape">
                <a:fillToRect l="50000" t="50000" r="50000" b="50000"/>
              </a:path>
            </a:gradFill>
            <a:ln w="3175" cap="flat">
              <a:noFill/>
              <a:round/>
            </a:ln>
            <a:effectLst>
              <a:outerShdw blurRad="50800" dist="50800" dir="1553206" rotWithShape="0">
                <a:srgbClr val="929292">
                  <a:alpha val="75000"/>
                </a:srgbClr>
              </a:outerShdw>
            </a:effectLst>
          </p:spPr>
          <p:txBody>
            <a:bodyPr wrap="square" lIns="50800" tIns="50800" rIns="50800" bIns="50800" numCol="1" anchor="ctr">
              <a:noAutofit/>
            </a:bodyPr>
            <a:lstStyle/>
            <a:p>
              <a:pPr marL="57799" marR="57799" defTabSz="1295400">
                <a:defRPr sz="3200">
                  <a:uFill>
                    <a:solidFill>
                      <a:srgbClr val="000000"/>
                    </a:solidFill>
                  </a:uFill>
                  <a:latin typeface="Arial"/>
                  <a:ea typeface="Arial"/>
                  <a:cs typeface="Arial"/>
                  <a:sym typeface="Arial"/>
                </a:defRPr>
              </a:pPr>
              <a:endParaRPr/>
            </a:p>
          </p:txBody>
        </p:sp>
        <p:sp>
          <p:nvSpPr>
            <p:cNvPr id="24" name="Oval">
              <a:extLst>
                <a:ext uri="{FF2B5EF4-FFF2-40B4-BE49-F238E27FC236}">
                  <a16:creationId xmlns:a16="http://schemas.microsoft.com/office/drawing/2014/main" id="{8F1BADAE-B92B-4148-903B-6990BA6954B4}"/>
                </a:ext>
              </a:extLst>
            </p:cNvPr>
            <p:cNvSpPr/>
            <p:nvPr/>
          </p:nvSpPr>
          <p:spPr>
            <a:xfrm>
              <a:off x="84454" y="85017"/>
              <a:ext cx="281678" cy="286750"/>
            </a:xfrm>
            <a:prstGeom prst="ellipse">
              <a:avLst/>
            </a:prstGeom>
            <a:gradFill flip="none" rotWithShape="1">
              <a:gsLst>
                <a:gs pos="0">
                  <a:srgbClr val="BFCBF9"/>
                </a:gs>
                <a:gs pos="100000">
                  <a:srgbClr val="7461B5"/>
                </a:gs>
              </a:gsLst>
              <a:path path="shape">
                <a:fillToRect l="50903" t="54132" r="49096" b="45867"/>
              </a:path>
            </a:gradFill>
            <a:ln w="3175" cap="flat">
              <a:noFill/>
              <a:round/>
            </a:ln>
            <a:effectLst>
              <a:outerShdw blurRad="50800" dist="50800" dir="1553206" rotWithShape="0">
                <a:srgbClr val="929292">
                  <a:alpha val="75000"/>
                </a:srgbClr>
              </a:outerShdw>
            </a:effectLst>
          </p:spPr>
          <p:txBody>
            <a:bodyPr wrap="square" lIns="50800" tIns="50800" rIns="50800" bIns="50800" numCol="1" anchor="ctr">
              <a:noAutofit/>
            </a:bodyPr>
            <a:lstStyle/>
            <a:p>
              <a:pPr marL="57799" marR="57799" defTabSz="1295400">
                <a:defRPr sz="3200">
                  <a:uFill>
                    <a:solidFill>
                      <a:srgbClr val="000000"/>
                    </a:solidFill>
                  </a:uFill>
                  <a:latin typeface="Arial"/>
                  <a:ea typeface="Arial"/>
                  <a:cs typeface="Arial"/>
                  <a:sym typeface="Arial"/>
                </a:defRPr>
              </a:pPr>
              <a:endParaRPr/>
            </a:p>
          </p:txBody>
        </p:sp>
        <p:sp>
          <p:nvSpPr>
            <p:cNvPr id="25" name="Circle">
              <a:extLst>
                <a:ext uri="{FF2B5EF4-FFF2-40B4-BE49-F238E27FC236}">
                  <a16:creationId xmlns:a16="http://schemas.microsoft.com/office/drawing/2014/main" id="{96A36BCF-F089-4CD8-BE1D-90B45B880994}"/>
                </a:ext>
              </a:extLst>
            </p:cNvPr>
            <p:cNvSpPr/>
            <p:nvPr/>
          </p:nvSpPr>
          <p:spPr>
            <a:xfrm>
              <a:off x="378475" y="254480"/>
              <a:ext cx="31577" cy="23574"/>
            </a:xfrm>
            <a:prstGeom prst="ellipse">
              <a:avLst/>
            </a:prstGeom>
            <a:blipFill rotWithShape="1">
              <a:blip r:embed="rId5"/>
              <a:srcRect/>
              <a:tile tx="0" ty="0" sx="100000" sy="100000" flip="none" algn="tl"/>
            </a:blipFill>
            <a:ln w="3175" cap="flat">
              <a:noFill/>
              <a:miter lim="400000"/>
            </a:ln>
            <a:effectLst>
              <a:outerShdw blurRad="25400" dist="12700" dir="5400000" rotWithShape="0">
                <a:srgbClr val="000000">
                  <a:alpha val="50000"/>
                </a:srgbClr>
              </a:outerShdw>
            </a:effectLst>
          </p:spPr>
          <p:txBody>
            <a:bodyPr wrap="square" lIns="50800" tIns="50800" rIns="50800" bIns="50800" numCol="1" anchor="ctr">
              <a:noAutofit/>
            </a:bodyPr>
            <a:lstStyle/>
            <a:p>
              <a:pPr algn="ctr" defTabSz="584200">
                <a:defRPr sz="2200">
                  <a:solidFill>
                    <a:srgbClr val="FFFFFF"/>
                  </a:solidFill>
                  <a:latin typeface="Helvetica Light"/>
                  <a:ea typeface="Helvetica Light"/>
                  <a:cs typeface="Helvetica Light"/>
                  <a:sym typeface="Helvetica Light"/>
                </a:defRPr>
              </a:pPr>
              <a:endParaRPr/>
            </a:p>
          </p:txBody>
        </p:sp>
        <p:sp>
          <p:nvSpPr>
            <p:cNvPr id="26" name="Circle">
              <a:extLst>
                <a:ext uri="{FF2B5EF4-FFF2-40B4-BE49-F238E27FC236}">
                  <a16:creationId xmlns:a16="http://schemas.microsoft.com/office/drawing/2014/main" id="{1CBA69B9-7294-4655-ABBD-FA5D3A5B2BFF}"/>
                </a:ext>
              </a:extLst>
            </p:cNvPr>
            <p:cNvSpPr/>
            <p:nvPr/>
          </p:nvSpPr>
          <p:spPr>
            <a:xfrm>
              <a:off x="350268" y="314434"/>
              <a:ext cx="31577" cy="23574"/>
            </a:xfrm>
            <a:prstGeom prst="ellipse">
              <a:avLst/>
            </a:prstGeom>
            <a:blipFill rotWithShape="1">
              <a:blip r:embed="rId5"/>
              <a:srcRect/>
              <a:tile tx="0" ty="0" sx="100000" sy="100000" flip="none" algn="tl"/>
            </a:blipFill>
            <a:ln w="3175" cap="flat">
              <a:noFill/>
              <a:miter lim="400000"/>
            </a:ln>
            <a:effectLst>
              <a:outerShdw blurRad="25400" dist="12700" dir="5400000" rotWithShape="0">
                <a:srgbClr val="000000">
                  <a:alpha val="50000"/>
                </a:srgbClr>
              </a:outerShdw>
            </a:effectLst>
          </p:spPr>
          <p:txBody>
            <a:bodyPr wrap="square" lIns="50800" tIns="50800" rIns="50800" bIns="50800" numCol="1" anchor="ctr">
              <a:noAutofit/>
            </a:bodyPr>
            <a:lstStyle/>
            <a:p>
              <a:pPr algn="ctr" defTabSz="584200">
                <a:defRPr sz="2200">
                  <a:solidFill>
                    <a:srgbClr val="FFFFFF"/>
                  </a:solidFill>
                  <a:latin typeface="Helvetica Light"/>
                  <a:ea typeface="Helvetica Light"/>
                  <a:cs typeface="Helvetica Light"/>
                  <a:sym typeface="Helvetica Light"/>
                </a:defRPr>
              </a:pPr>
              <a:endParaRPr/>
            </a:p>
          </p:txBody>
        </p:sp>
        <p:sp>
          <p:nvSpPr>
            <p:cNvPr id="27" name="Circle">
              <a:extLst>
                <a:ext uri="{FF2B5EF4-FFF2-40B4-BE49-F238E27FC236}">
                  <a16:creationId xmlns:a16="http://schemas.microsoft.com/office/drawing/2014/main" id="{57EC76AE-A87C-437D-B1A8-E7354B602B38}"/>
                </a:ext>
              </a:extLst>
            </p:cNvPr>
            <p:cNvSpPr/>
            <p:nvPr/>
          </p:nvSpPr>
          <p:spPr>
            <a:xfrm>
              <a:off x="392579" y="134572"/>
              <a:ext cx="31576" cy="23574"/>
            </a:xfrm>
            <a:prstGeom prst="ellipse">
              <a:avLst/>
            </a:prstGeom>
            <a:blipFill rotWithShape="1">
              <a:blip r:embed="rId5"/>
              <a:srcRect/>
              <a:tile tx="0" ty="0" sx="100000" sy="100000" flip="none" algn="tl"/>
            </a:blipFill>
            <a:ln w="3175" cap="flat">
              <a:noFill/>
              <a:miter lim="400000"/>
            </a:ln>
            <a:effectLst>
              <a:outerShdw blurRad="25400" dist="12700" dir="5400000" rotWithShape="0">
                <a:srgbClr val="000000">
                  <a:alpha val="50000"/>
                </a:srgbClr>
              </a:outerShdw>
            </a:effectLst>
          </p:spPr>
          <p:txBody>
            <a:bodyPr wrap="square" lIns="50800" tIns="50800" rIns="50800" bIns="50800" numCol="1" anchor="ctr">
              <a:noAutofit/>
            </a:bodyPr>
            <a:lstStyle/>
            <a:p>
              <a:pPr algn="ctr" defTabSz="584200">
                <a:defRPr sz="2200">
                  <a:solidFill>
                    <a:srgbClr val="FFFFFF"/>
                  </a:solidFill>
                  <a:latin typeface="Helvetica Light"/>
                  <a:ea typeface="Helvetica Light"/>
                  <a:cs typeface="Helvetica Light"/>
                  <a:sym typeface="Helvetica Light"/>
                </a:defRPr>
              </a:pPr>
              <a:endParaRPr/>
            </a:p>
          </p:txBody>
        </p:sp>
        <p:sp>
          <p:nvSpPr>
            <p:cNvPr id="28" name="Circle">
              <a:extLst>
                <a:ext uri="{FF2B5EF4-FFF2-40B4-BE49-F238E27FC236}">
                  <a16:creationId xmlns:a16="http://schemas.microsoft.com/office/drawing/2014/main" id="{FD80A691-27B7-480E-9589-361A813EE7EB}"/>
                </a:ext>
              </a:extLst>
            </p:cNvPr>
            <p:cNvSpPr/>
            <p:nvPr/>
          </p:nvSpPr>
          <p:spPr>
            <a:xfrm>
              <a:off x="364372" y="194526"/>
              <a:ext cx="31576" cy="23574"/>
            </a:xfrm>
            <a:prstGeom prst="ellipse">
              <a:avLst/>
            </a:prstGeom>
            <a:blipFill rotWithShape="1">
              <a:blip r:embed="rId5"/>
              <a:srcRect/>
              <a:tile tx="0" ty="0" sx="100000" sy="100000" flip="none" algn="tl"/>
            </a:blipFill>
            <a:ln w="3175" cap="flat">
              <a:noFill/>
              <a:miter lim="400000"/>
            </a:ln>
            <a:effectLst>
              <a:outerShdw blurRad="25400" dist="12700" dir="5400000" rotWithShape="0">
                <a:srgbClr val="000000">
                  <a:alpha val="50000"/>
                </a:srgbClr>
              </a:outerShdw>
            </a:effectLst>
          </p:spPr>
          <p:txBody>
            <a:bodyPr wrap="square" lIns="50800" tIns="50800" rIns="50800" bIns="50800" numCol="1" anchor="ctr">
              <a:noAutofit/>
            </a:bodyPr>
            <a:lstStyle/>
            <a:p>
              <a:pPr algn="ctr" defTabSz="584200">
                <a:defRPr sz="2200">
                  <a:solidFill>
                    <a:srgbClr val="FFFFFF"/>
                  </a:solidFill>
                  <a:latin typeface="Helvetica Light"/>
                  <a:ea typeface="Helvetica Light"/>
                  <a:cs typeface="Helvetica Light"/>
                  <a:sym typeface="Helvetica Light"/>
                </a:defRPr>
              </a:pPr>
              <a:endParaRPr/>
            </a:p>
          </p:txBody>
        </p:sp>
        <p:sp>
          <p:nvSpPr>
            <p:cNvPr id="29" name="Circle">
              <a:extLst>
                <a:ext uri="{FF2B5EF4-FFF2-40B4-BE49-F238E27FC236}">
                  <a16:creationId xmlns:a16="http://schemas.microsoft.com/office/drawing/2014/main" id="{1ABC45AF-9294-45C6-B386-A228A94FF2F4}"/>
                </a:ext>
              </a:extLst>
            </p:cNvPr>
            <p:cNvSpPr/>
            <p:nvPr/>
          </p:nvSpPr>
          <p:spPr>
            <a:xfrm>
              <a:off x="79488" y="85468"/>
              <a:ext cx="31577" cy="23574"/>
            </a:xfrm>
            <a:prstGeom prst="ellipse">
              <a:avLst/>
            </a:prstGeom>
            <a:blipFill rotWithShape="1">
              <a:blip r:embed="rId5"/>
              <a:srcRect/>
              <a:tile tx="0" ty="0" sx="100000" sy="100000" flip="none" algn="tl"/>
            </a:blipFill>
            <a:ln w="3175" cap="flat">
              <a:noFill/>
              <a:miter lim="400000"/>
            </a:ln>
            <a:effectLst>
              <a:outerShdw blurRad="25400" dist="12700" dir="5400000" rotWithShape="0">
                <a:srgbClr val="000000">
                  <a:alpha val="50000"/>
                </a:srgbClr>
              </a:outerShdw>
            </a:effectLst>
          </p:spPr>
          <p:txBody>
            <a:bodyPr wrap="square" lIns="50800" tIns="50800" rIns="50800" bIns="50800" numCol="1" anchor="ctr">
              <a:noAutofit/>
            </a:bodyPr>
            <a:lstStyle/>
            <a:p>
              <a:pPr algn="ctr" defTabSz="584200">
                <a:defRPr sz="2200">
                  <a:solidFill>
                    <a:srgbClr val="FFFFFF"/>
                  </a:solidFill>
                  <a:latin typeface="Helvetica Light"/>
                  <a:ea typeface="Helvetica Light"/>
                  <a:cs typeface="Helvetica Light"/>
                  <a:sym typeface="Helvetica Light"/>
                </a:defRPr>
              </a:pPr>
              <a:endParaRPr/>
            </a:p>
          </p:txBody>
        </p:sp>
        <p:sp>
          <p:nvSpPr>
            <p:cNvPr id="30" name="Circle">
              <a:extLst>
                <a:ext uri="{FF2B5EF4-FFF2-40B4-BE49-F238E27FC236}">
                  <a16:creationId xmlns:a16="http://schemas.microsoft.com/office/drawing/2014/main" id="{9B615B1A-C281-43CE-8324-A9AB89D205B3}"/>
                </a:ext>
              </a:extLst>
            </p:cNvPr>
            <p:cNvSpPr/>
            <p:nvPr/>
          </p:nvSpPr>
          <p:spPr>
            <a:xfrm>
              <a:off x="51281" y="145422"/>
              <a:ext cx="31577" cy="23574"/>
            </a:xfrm>
            <a:prstGeom prst="ellipse">
              <a:avLst/>
            </a:prstGeom>
            <a:blipFill rotWithShape="1">
              <a:blip r:embed="rId5"/>
              <a:srcRect/>
              <a:tile tx="0" ty="0" sx="100000" sy="100000" flip="none" algn="tl"/>
            </a:blipFill>
            <a:ln w="3175" cap="flat">
              <a:noFill/>
              <a:miter lim="400000"/>
            </a:ln>
            <a:effectLst>
              <a:outerShdw blurRad="25400" dist="12700" dir="5400000" rotWithShape="0">
                <a:srgbClr val="000000">
                  <a:alpha val="50000"/>
                </a:srgbClr>
              </a:outerShdw>
            </a:effectLst>
          </p:spPr>
          <p:txBody>
            <a:bodyPr wrap="square" lIns="50800" tIns="50800" rIns="50800" bIns="50800" numCol="1" anchor="ctr">
              <a:noAutofit/>
            </a:bodyPr>
            <a:lstStyle/>
            <a:p>
              <a:pPr algn="ctr" defTabSz="584200">
                <a:defRPr sz="2200">
                  <a:solidFill>
                    <a:srgbClr val="FFFFFF"/>
                  </a:solidFill>
                  <a:latin typeface="Helvetica Light"/>
                  <a:ea typeface="Helvetica Light"/>
                  <a:cs typeface="Helvetica Light"/>
                  <a:sym typeface="Helvetica Light"/>
                </a:defRPr>
              </a:pPr>
              <a:endParaRPr/>
            </a:p>
          </p:txBody>
        </p:sp>
        <p:sp>
          <p:nvSpPr>
            <p:cNvPr id="31" name="Circle">
              <a:extLst>
                <a:ext uri="{FF2B5EF4-FFF2-40B4-BE49-F238E27FC236}">
                  <a16:creationId xmlns:a16="http://schemas.microsoft.com/office/drawing/2014/main" id="{5BAF0272-5E3A-4D3D-A191-81B111C014AB}"/>
                </a:ext>
              </a:extLst>
            </p:cNvPr>
            <p:cNvSpPr/>
            <p:nvPr/>
          </p:nvSpPr>
          <p:spPr>
            <a:xfrm>
              <a:off x="221896" y="25896"/>
              <a:ext cx="31576" cy="23574"/>
            </a:xfrm>
            <a:prstGeom prst="ellipse">
              <a:avLst/>
            </a:prstGeom>
            <a:blipFill rotWithShape="1">
              <a:blip r:embed="rId5"/>
              <a:srcRect/>
              <a:tile tx="0" ty="0" sx="100000" sy="100000" flip="none" algn="tl"/>
            </a:blipFill>
            <a:ln w="3175" cap="flat">
              <a:noFill/>
              <a:miter lim="400000"/>
            </a:ln>
            <a:effectLst>
              <a:outerShdw blurRad="25400" dist="12700" dir="5400000" rotWithShape="0">
                <a:srgbClr val="000000">
                  <a:alpha val="50000"/>
                </a:srgbClr>
              </a:outerShdw>
            </a:effectLst>
          </p:spPr>
          <p:txBody>
            <a:bodyPr wrap="square" lIns="50800" tIns="50800" rIns="50800" bIns="50800" numCol="1" anchor="ctr">
              <a:noAutofit/>
            </a:bodyPr>
            <a:lstStyle/>
            <a:p>
              <a:pPr algn="ctr" defTabSz="584200">
                <a:defRPr sz="2200">
                  <a:solidFill>
                    <a:srgbClr val="FFFFFF"/>
                  </a:solidFill>
                  <a:latin typeface="Helvetica Light"/>
                  <a:ea typeface="Helvetica Light"/>
                  <a:cs typeface="Helvetica Light"/>
                  <a:sym typeface="Helvetica Light"/>
                </a:defRPr>
              </a:pPr>
              <a:endParaRPr/>
            </a:p>
          </p:txBody>
        </p:sp>
        <p:sp>
          <p:nvSpPr>
            <p:cNvPr id="32" name="Circle">
              <a:extLst>
                <a:ext uri="{FF2B5EF4-FFF2-40B4-BE49-F238E27FC236}">
                  <a16:creationId xmlns:a16="http://schemas.microsoft.com/office/drawing/2014/main" id="{A49973B4-510C-4D1B-8395-1FB01227879D}"/>
                </a:ext>
              </a:extLst>
            </p:cNvPr>
            <p:cNvSpPr/>
            <p:nvPr/>
          </p:nvSpPr>
          <p:spPr>
            <a:xfrm>
              <a:off x="299294" y="86404"/>
              <a:ext cx="31576" cy="23575"/>
            </a:xfrm>
            <a:prstGeom prst="ellipse">
              <a:avLst/>
            </a:prstGeom>
            <a:blipFill rotWithShape="1">
              <a:blip r:embed="rId5"/>
              <a:srcRect/>
              <a:tile tx="0" ty="0" sx="100000" sy="100000" flip="none" algn="tl"/>
            </a:blipFill>
            <a:ln w="3175" cap="flat">
              <a:noFill/>
              <a:miter lim="400000"/>
            </a:ln>
            <a:effectLst>
              <a:outerShdw blurRad="25400" dist="12700" dir="5400000" rotWithShape="0">
                <a:srgbClr val="000000">
                  <a:alpha val="50000"/>
                </a:srgbClr>
              </a:outerShdw>
            </a:effectLst>
          </p:spPr>
          <p:txBody>
            <a:bodyPr wrap="square" lIns="50800" tIns="50800" rIns="50800" bIns="50800" numCol="1" anchor="ctr">
              <a:noAutofit/>
            </a:bodyPr>
            <a:lstStyle/>
            <a:p>
              <a:pPr algn="ctr" defTabSz="584200">
                <a:defRPr sz="2200">
                  <a:solidFill>
                    <a:srgbClr val="FFFFFF"/>
                  </a:solidFill>
                  <a:latin typeface="Helvetica Light"/>
                  <a:ea typeface="Helvetica Light"/>
                  <a:cs typeface="Helvetica Light"/>
                  <a:sym typeface="Helvetica Light"/>
                </a:defRPr>
              </a:pPr>
              <a:endParaRPr/>
            </a:p>
          </p:txBody>
        </p:sp>
        <p:sp>
          <p:nvSpPr>
            <p:cNvPr id="33" name="Circle">
              <a:extLst>
                <a:ext uri="{FF2B5EF4-FFF2-40B4-BE49-F238E27FC236}">
                  <a16:creationId xmlns:a16="http://schemas.microsoft.com/office/drawing/2014/main" id="{455864C7-3EA0-4009-8E25-35DC695EF7B0}"/>
                </a:ext>
              </a:extLst>
            </p:cNvPr>
            <p:cNvSpPr/>
            <p:nvPr/>
          </p:nvSpPr>
          <p:spPr>
            <a:xfrm>
              <a:off x="149891" y="390576"/>
              <a:ext cx="31576" cy="23574"/>
            </a:xfrm>
            <a:prstGeom prst="ellipse">
              <a:avLst/>
            </a:prstGeom>
            <a:blipFill rotWithShape="1">
              <a:blip r:embed="rId5"/>
              <a:srcRect/>
              <a:tile tx="0" ty="0" sx="100000" sy="100000" flip="none" algn="tl"/>
            </a:blipFill>
            <a:ln w="3175" cap="flat">
              <a:noFill/>
              <a:miter lim="400000"/>
            </a:ln>
            <a:effectLst>
              <a:outerShdw blurRad="25400" dist="12700" dir="5400000" rotWithShape="0">
                <a:srgbClr val="000000">
                  <a:alpha val="50000"/>
                </a:srgbClr>
              </a:outerShdw>
            </a:effectLst>
          </p:spPr>
          <p:txBody>
            <a:bodyPr wrap="square" lIns="50800" tIns="50800" rIns="50800" bIns="50800" numCol="1" anchor="ctr">
              <a:noAutofit/>
            </a:bodyPr>
            <a:lstStyle/>
            <a:p>
              <a:pPr algn="ctr" defTabSz="584200">
                <a:defRPr sz="2200">
                  <a:solidFill>
                    <a:srgbClr val="FFFFFF"/>
                  </a:solidFill>
                  <a:latin typeface="Helvetica Light"/>
                  <a:ea typeface="Helvetica Light"/>
                  <a:cs typeface="Helvetica Light"/>
                  <a:sym typeface="Helvetica Light"/>
                </a:defRPr>
              </a:pPr>
              <a:endParaRPr/>
            </a:p>
          </p:txBody>
        </p:sp>
        <p:sp>
          <p:nvSpPr>
            <p:cNvPr id="34" name="Circle">
              <a:extLst>
                <a:ext uri="{FF2B5EF4-FFF2-40B4-BE49-F238E27FC236}">
                  <a16:creationId xmlns:a16="http://schemas.microsoft.com/office/drawing/2014/main" id="{0FA7F336-C9E0-439F-9CB0-AC9CF3EE4CA6}"/>
                </a:ext>
              </a:extLst>
            </p:cNvPr>
            <p:cNvSpPr/>
            <p:nvPr/>
          </p:nvSpPr>
          <p:spPr>
            <a:xfrm>
              <a:off x="221930" y="408147"/>
              <a:ext cx="31576" cy="23574"/>
            </a:xfrm>
            <a:prstGeom prst="ellipse">
              <a:avLst/>
            </a:prstGeom>
            <a:blipFill rotWithShape="1">
              <a:blip r:embed="rId5"/>
              <a:srcRect/>
              <a:tile tx="0" ty="0" sx="100000" sy="100000" flip="none" algn="tl"/>
            </a:blipFill>
            <a:ln w="3175" cap="flat">
              <a:noFill/>
              <a:miter lim="400000"/>
            </a:ln>
            <a:effectLst>
              <a:outerShdw blurRad="25400" dist="12700" dir="5400000" rotWithShape="0">
                <a:srgbClr val="000000">
                  <a:alpha val="50000"/>
                </a:srgbClr>
              </a:outerShdw>
            </a:effectLst>
          </p:spPr>
          <p:txBody>
            <a:bodyPr wrap="square" lIns="50800" tIns="50800" rIns="50800" bIns="50800" numCol="1" anchor="ctr">
              <a:noAutofit/>
            </a:bodyPr>
            <a:lstStyle/>
            <a:p>
              <a:pPr algn="ctr" defTabSz="584200">
                <a:defRPr sz="2200">
                  <a:solidFill>
                    <a:srgbClr val="FFFFFF"/>
                  </a:solidFill>
                  <a:latin typeface="Helvetica Light"/>
                  <a:ea typeface="Helvetica Light"/>
                  <a:cs typeface="Helvetica Light"/>
                  <a:sym typeface="Helvetica Light"/>
                </a:defRPr>
              </a:pPr>
              <a:endParaRPr/>
            </a:p>
          </p:txBody>
        </p:sp>
        <p:sp>
          <p:nvSpPr>
            <p:cNvPr id="35" name="Circle">
              <a:extLst>
                <a:ext uri="{FF2B5EF4-FFF2-40B4-BE49-F238E27FC236}">
                  <a16:creationId xmlns:a16="http://schemas.microsoft.com/office/drawing/2014/main" id="{AFD90651-F92C-4F09-B408-37E829629CE1}"/>
                </a:ext>
              </a:extLst>
            </p:cNvPr>
            <p:cNvSpPr/>
            <p:nvPr/>
          </p:nvSpPr>
          <p:spPr>
            <a:xfrm>
              <a:off x="26430" y="254480"/>
              <a:ext cx="31576" cy="23574"/>
            </a:xfrm>
            <a:prstGeom prst="ellipse">
              <a:avLst/>
            </a:prstGeom>
            <a:blipFill rotWithShape="1">
              <a:blip r:embed="rId5"/>
              <a:srcRect/>
              <a:tile tx="0" ty="0" sx="100000" sy="100000" flip="none" algn="tl"/>
            </a:blipFill>
            <a:ln w="3175" cap="flat">
              <a:noFill/>
              <a:miter lim="400000"/>
            </a:ln>
            <a:effectLst>
              <a:outerShdw blurRad="25400" dist="12700" dir="5400000" rotWithShape="0">
                <a:srgbClr val="000000">
                  <a:alpha val="50000"/>
                </a:srgbClr>
              </a:outerShdw>
            </a:effectLst>
          </p:spPr>
          <p:txBody>
            <a:bodyPr wrap="square" lIns="50800" tIns="50800" rIns="50800" bIns="50800" numCol="1" anchor="ctr">
              <a:noAutofit/>
            </a:bodyPr>
            <a:lstStyle/>
            <a:p>
              <a:pPr algn="ctr" defTabSz="584200">
                <a:defRPr sz="2200">
                  <a:solidFill>
                    <a:srgbClr val="FFFFFF"/>
                  </a:solidFill>
                  <a:latin typeface="Helvetica Light"/>
                  <a:ea typeface="Helvetica Light"/>
                  <a:cs typeface="Helvetica Light"/>
                  <a:sym typeface="Helvetica Light"/>
                </a:defRPr>
              </a:pPr>
              <a:endParaRPr/>
            </a:p>
          </p:txBody>
        </p:sp>
        <p:sp>
          <p:nvSpPr>
            <p:cNvPr id="36" name="Circle">
              <a:extLst>
                <a:ext uri="{FF2B5EF4-FFF2-40B4-BE49-F238E27FC236}">
                  <a16:creationId xmlns:a16="http://schemas.microsoft.com/office/drawing/2014/main" id="{5A0C4587-1619-4AA5-9672-B0CB9FCE767B}"/>
                </a:ext>
              </a:extLst>
            </p:cNvPr>
            <p:cNvSpPr/>
            <p:nvPr/>
          </p:nvSpPr>
          <p:spPr>
            <a:xfrm>
              <a:off x="65385" y="344411"/>
              <a:ext cx="31576" cy="23574"/>
            </a:xfrm>
            <a:prstGeom prst="ellipse">
              <a:avLst/>
            </a:prstGeom>
            <a:blipFill rotWithShape="1">
              <a:blip r:embed="rId5"/>
              <a:srcRect/>
              <a:tile tx="0" ty="0" sx="100000" sy="100000" flip="none" algn="tl"/>
            </a:blipFill>
            <a:ln w="3175" cap="flat">
              <a:noFill/>
              <a:miter lim="400000"/>
            </a:ln>
            <a:effectLst>
              <a:outerShdw blurRad="25400" dist="12700" dir="5400000" rotWithShape="0">
                <a:srgbClr val="000000">
                  <a:alpha val="50000"/>
                </a:srgbClr>
              </a:outerShdw>
            </a:effectLst>
          </p:spPr>
          <p:txBody>
            <a:bodyPr wrap="square" lIns="50800" tIns="50800" rIns="50800" bIns="50800" numCol="1" anchor="ctr">
              <a:noAutofit/>
            </a:bodyPr>
            <a:lstStyle/>
            <a:p>
              <a:pPr algn="ctr" defTabSz="584200">
                <a:defRPr sz="2200">
                  <a:solidFill>
                    <a:srgbClr val="FFFFFF"/>
                  </a:solidFill>
                  <a:latin typeface="Helvetica Light"/>
                  <a:ea typeface="Helvetica Light"/>
                  <a:cs typeface="Helvetica Light"/>
                  <a:sym typeface="Helvetica Light"/>
                </a:defRPr>
              </a:pPr>
              <a:endParaRPr/>
            </a:p>
          </p:txBody>
        </p:sp>
      </p:grpSp>
      <p:sp>
        <p:nvSpPr>
          <p:cNvPr id="37" name="NK cells">
            <a:extLst>
              <a:ext uri="{FF2B5EF4-FFF2-40B4-BE49-F238E27FC236}">
                <a16:creationId xmlns:a16="http://schemas.microsoft.com/office/drawing/2014/main" id="{5D4A6A98-0F8B-4649-AD65-C42DAD182F58}"/>
              </a:ext>
            </a:extLst>
          </p:cNvPr>
          <p:cNvSpPr txBox="1"/>
          <p:nvPr/>
        </p:nvSpPr>
        <p:spPr>
          <a:xfrm>
            <a:off x="1847630" y="2611532"/>
            <a:ext cx="1568545" cy="4497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ctr" defTabSz="584200">
              <a:defRPr sz="1200" b="1">
                <a:latin typeface="Arial"/>
                <a:ea typeface="Arial"/>
                <a:cs typeface="Arial"/>
                <a:sym typeface="Arial"/>
              </a:defRPr>
            </a:lvl1pPr>
          </a:lstStyle>
          <a:p>
            <a:r>
              <a:t>NK cells</a:t>
            </a:r>
          </a:p>
        </p:txBody>
      </p:sp>
      <p:grpSp>
        <p:nvGrpSpPr>
          <p:cNvPr id="38" name="Group">
            <a:extLst>
              <a:ext uri="{FF2B5EF4-FFF2-40B4-BE49-F238E27FC236}">
                <a16:creationId xmlns:a16="http://schemas.microsoft.com/office/drawing/2014/main" id="{235F56DC-2F3D-4356-8D52-C575B53C3F62}"/>
              </a:ext>
            </a:extLst>
          </p:cNvPr>
          <p:cNvGrpSpPr/>
          <p:nvPr/>
        </p:nvGrpSpPr>
        <p:grpSpPr>
          <a:xfrm>
            <a:off x="3626522" y="4105399"/>
            <a:ext cx="447162" cy="417351"/>
            <a:chOff x="0" y="0"/>
            <a:chExt cx="447161" cy="417349"/>
          </a:xfrm>
        </p:grpSpPr>
        <p:sp>
          <p:nvSpPr>
            <p:cNvPr id="39" name="Oval">
              <a:extLst>
                <a:ext uri="{FF2B5EF4-FFF2-40B4-BE49-F238E27FC236}">
                  <a16:creationId xmlns:a16="http://schemas.microsoft.com/office/drawing/2014/main" id="{B324AB40-D4B5-404F-A405-348B495186A3}"/>
                </a:ext>
              </a:extLst>
            </p:cNvPr>
            <p:cNvSpPr/>
            <p:nvPr/>
          </p:nvSpPr>
          <p:spPr>
            <a:xfrm>
              <a:off x="0" y="0"/>
              <a:ext cx="447162" cy="417350"/>
            </a:xfrm>
            <a:prstGeom prst="ellipse">
              <a:avLst/>
            </a:prstGeom>
            <a:gradFill flip="none" rotWithShape="1">
              <a:gsLst>
                <a:gs pos="512">
                  <a:srgbClr val="AAB9C4"/>
                </a:gs>
                <a:gs pos="63756">
                  <a:srgbClr val="5799B5"/>
                </a:gs>
                <a:gs pos="100000">
                  <a:srgbClr val="0478A6"/>
                </a:gs>
              </a:gsLst>
              <a:path path="shape">
                <a:fillToRect l="44438" t="36219" r="55561" b="63780"/>
              </a:path>
            </a:gradFill>
            <a:ln w="3175" cap="flat">
              <a:noFill/>
              <a:miter lim="400000"/>
            </a:ln>
            <a:effectLst>
              <a:outerShdw blurRad="25400" dist="12700" dir="5400000" rotWithShape="0">
                <a:srgbClr val="000000">
                  <a:alpha val="50000"/>
                </a:srgbClr>
              </a:outerShdw>
            </a:effectLst>
          </p:spPr>
          <p:txBody>
            <a:bodyPr wrap="square" lIns="72248" tIns="72248" rIns="72248" bIns="72248" numCol="1" anchor="ctr">
              <a:noAutofit/>
            </a:bodyPr>
            <a:lstStyle/>
            <a:p>
              <a:pPr algn="ctr" defTabSz="584200">
                <a:defRPr sz="2200">
                  <a:solidFill>
                    <a:srgbClr val="FFFFFF"/>
                  </a:solidFill>
                  <a:latin typeface="Helvetica Light"/>
                  <a:ea typeface="Helvetica Light"/>
                  <a:cs typeface="Helvetica Light"/>
                  <a:sym typeface="Helvetica Light"/>
                </a:defRPr>
              </a:pPr>
              <a:endParaRPr/>
            </a:p>
          </p:txBody>
        </p:sp>
        <p:sp>
          <p:nvSpPr>
            <p:cNvPr id="40" name="Circle">
              <a:extLst>
                <a:ext uri="{FF2B5EF4-FFF2-40B4-BE49-F238E27FC236}">
                  <a16:creationId xmlns:a16="http://schemas.microsoft.com/office/drawing/2014/main" id="{2E38C990-5BF1-4E95-953D-1A803484BA12}"/>
                </a:ext>
              </a:extLst>
            </p:cNvPr>
            <p:cNvSpPr/>
            <p:nvPr/>
          </p:nvSpPr>
          <p:spPr>
            <a:xfrm>
              <a:off x="47806" y="32933"/>
              <a:ext cx="351550" cy="351483"/>
            </a:xfrm>
            <a:prstGeom prst="ellipse">
              <a:avLst/>
            </a:prstGeom>
            <a:gradFill flip="none" rotWithShape="1">
              <a:gsLst>
                <a:gs pos="512">
                  <a:srgbClr val="C0C6D3"/>
                </a:gs>
                <a:gs pos="63756">
                  <a:srgbClr val="6D93BF"/>
                </a:gs>
                <a:gs pos="100000">
                  <a:srgbClr val="1A60AB"/>
                </a:gs>
              </a:gsLst>
              <a:path path="shape">
                <a:fillToRect l="43875" t="66037" r="56124" b="33962"/>
              </a:path>
            </a:gradFill>
            <a:ln w="3175" cap="flat">
              <a:noFill/>
              <a:miter lim="400000"/>
            </a:ln>
            <a:effectLst>
              <a:outerShdw blurRad="25400" dist="12700" dir="5400000" rotWithShape="0">
                <a:srgbClr val="000000">
                  <a:alpha val="50000"/>
                </a:srgbClr>
              </a:outerShdw>
            </a:effectLst>
          </p:spPr>
          <p:txBody>
            <a:bodyPr wrap="square" lIns="72248" tIns="72248" rIns="72248" bIns="72248" numCol="1" anchor="ctr">
              <a:noAutofit/>
            </a:bodyPr>
            <a:lstStyle/>
            <a:p>
              <a:pPr algn="ctr" defTabSz="584200">
                <a:defRPr sz="2200">
                  <a:solidFill>
                    <a:srgbClr val="FFFFFF"/>
                  </a:solidFill>
                  <a:latin typeface="Helvetica Light"/>
                  <a:ea typeface="Helvetica Light"/>
                  <a:cs typeface="Helvetica Light"/>
                  <a:sym typeface="Helvetica Light"/>
                </a:defRPr>
              </a:pPr>
              <a:endParaRPr/>
            </a:p>
          </p:txBody>
        </p:sp>
      </p:grpSp>
      <p:sp>
        <p:nvSpPr>
          <p:cNvPr id="41" name="T CD8+">
            <a:extLst>
              <a:ext uri="{FF2B5EF4-FFF2-40B4-BE49-F238E27FC236}">
                <a16:creationId xmlns:a16="http://schemas.microsoft.com/office/drawing/2014/main" id="{F8ACBE3F-54BD-4FC7-86F0-8E14DCEAD9C1}"/>
              </a:ext>
            </a:extLst>
          </p:cNvPr>
          <p:cNvSpPr txBox="1"/>
          <p:nvPr/>
        </p:nvSpPr>
        <p:spPr>
          <a:xfrm>
            <a:off x="4131083" y="4674481"/>
            <a:ext cx="1264643" cy="4497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ctr" defTabSz="584200">
              <a:defRPr sz="1200" b="1">
                <a:latin typeface="Arial"/>
                <a:ea typeface="Arial"/>
                <a:cs typeface="Arial"/>
                <a:sym typeface="Arial"/>
              </a:defRPr>
            </a:lvl1pPr>
          </a:lstStyle>
          <a:p>
            <a:r>
              <a:t>T CD8+ </a:t>
            </a:r>
          </a:p>
        </p:txBody>
      </p:sp>
      <p:sp>
        <p:nvSpPr>
          <p:cNvPr id="42" name="TH17">
            <a:extLst>
              <a:ext uri="{FF2B5EF4-FFF2-40B4-BE49-F238E27FC236}">
                <a16:creationId xmlns:a16="http://schemas.microsoft.com/office/drawing/2014/main" id="{AADC4465-6990-4CCE-BBE4-1AA89893E4BD}"/>
              </a:ext>
            </a:extLst>
          </p:cNvPr>
          <p:cNvSpPr txBox="1"/>
          <p:nvPr/>
        </p:nvSpPr>
        <p:spPr>
          <a:xfrm>
            <a:off x="3386386" y="4134842"/>
            <a:ext cx="927433" cy="3875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lgn="ctr" defTabSz="584200">
              <a:defRPr sz="1200" b="1">
                <a:latin typeface="Arial"/>
                <a:ea typeface="Arial"/>
                <a:cs typeface="Arial"/>
                <a:sym typeface="Arial"/>
              </a:defRPr>
            </a:lvl1pPr>
          </a:lstStyle>
          <a:p>
            <a:r>
              <a:t>TH17</a:t>
            </a:r>
          </a:p>
        </p:txBody>
      </p:sp>
      <p:sp>
        <p:nvSpPr>
          <p:cNvPr id="43" name="Triangle">
            <a:extLst>
              <a:ext uri="{FF2B5EF4-FFF2-40B4-BE49-F238E27FC236}">
                <a16:creationId xmlns:a16="http://schemas.microsoft.com/office/drawing/2014/main" id="{DEB37935-2322-4CD0-B8DC-9773BD7CB4C2}"/>
              </a:ext>
            </a:extLst>
          </p:cNvPr>
          <p:cNvSpPr/>
          <p:nvPr/>
        </p:nvSpPr>
        <p:spPr>
          <a:xfrm rot="2690500">
            <a:off x="5463875" y="2396515"/>
            <a:ext cx="2834046" cy="29848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gradFill>
            <a:gsLst>
              <a:gs pos="0">
                <a:srgbClr val="FFA096"/>
              </a:gs>
              <a:gs pos="100000">
                <a:srgbClr val="9E0C0F"/>
              </a:gs>
            </a:gsLst>
            <a:lin ang="5400000"/>
          </a:gradFill>
          <a:ln w="3175">
            <a:miter lim="400000"/>
          </a:ln>
        </p:spPr>
        <p:txBody>
          <a:bodyPr lIns="35718" tIns="35718" rIns="35718" bIns="35718" anchor="ctr"/>
          <a:lstStyle/>
          <a:p>
            <a:pPr algn="ctr" defTabSz="410765">
              <a:defRPr sz="1400">
                <a:solidFill>
                  <a:srgbClr val="FFFFFF"/>
                </a:solidFill>
                <a:latin typeface="Helvetica Neue Medium"/>
                <a:ea typeface="Helvetica Neue Medium"/>
                <a:cs typeface="Helvetica Neue Medium"/>
                <a:sym typeface="Helvetica Neue Medium"/>
              </a:defRPr>
            </a:pPr>
            <a:endParaRPr/>
          </a:p>
        </p:txBody>
      </p:sp>
      <p:grpSp>
        <p:nvGrpSpPr>
          <p:cNvPr id="44" name="Group">
            <a:extLst>
              <a:ext uri="{FF2B5EF4-FFF2-40B4-BE49-F238E27FC236}">
                <a16:creationId xmlns:a16="http://schemas.microsoft.com/office/drawing/2014/main" id="{BDCE5082-06B7-4950-9E57-560341A07B29}"/>
              </a:ext>
            </a:extLst>
          </p:cNvPr>
          <p:cNvGrpSpPr/>
          <p:nvPr/>
        </p:nvGrpSpPr>
        <p:grpSpPr>
          <a:xfrm>
            <a:off x="4167943" y="3496701"/>
            <a:ext cx="547095" cy="474187"/>
            <a:chOff x="0" y="0"/>
            <a:chExt cx="547094" cy="474186"/>
          </a:xfrm>
        </p:grpSpPr>
        <p:sp>
          <p:nvSpPr>
            <p:cNvPr id="45" name="Shape">
              <a:extLst>
                <a:ext uri="{FF2B5EF4-FFF2-40B4-BE49-F238E27FC236}">
                  <a16:creationId xmlns:a16="http://schemas.microsoft.com/office/drawing/2014/main" id="{17E9047D-21AA-4821-AA2C-93D5D02FEA7F}"/>
                </a:ext>
              </a:extLst>
            </p:cNvPr>
            <p:cNvSpPr/>
            <p:nvPr/>
          </p:nvSpPr>
          <p:spPr>
            <a:xfrm>
              <a:off x="0" y="0"/>
              <a:ext cx="547095" cy="474187"/>
            </a:xfrm>
            <a:custGeom>
              <a:avLst/>
              <a:gdLst/>
              <a:ahLst/>
              <a:cxnLst>
                <a:cxn ang="0">
                  <a:pos x="wd2" y="hd2"/>
                </a:cxn>
                <a:cxn ang="5400000">
                  <a:pos x="wd2" y="hd2"/>
                </a:cxn>
                <a:cxn ang="10800000">
                  <a:pos x="wd2" y="hd2"/>
                </a:cxn>
                <a:cxn ang="16200000">
                  <a:pos x="wd2" y="hd2"/>
                </a:cxn>
              </a:cxnLst>
              <a:rect l="0" t="0" r="r" b="b"/>
              <a:pathLst>
                <a:path w="21211" h="21047" extrusionOk="0">
                  <a:moveTo>
                    <a:pt x="1692" y="1654"/>
                  </a:moveTo>
                  <a:cubicBezTo>
                    <a:pt x="2694" y="1768"/>
                    <a:pt x="3081" y="2953"/>
                    <a:pt x="3891" y="3422"/>
                  </a:cubicBezTo>
                  <a:cubicBezTo>
                    <a:pt x="4307" y="3663"/>
                    <a:pt x="4803" y="3708"/>
                    <a:pt x="5253" y="3546"/>
                  </a:cubicBezTo>
                  <a:cubicBezTo>
                    <a:pt x="5965" y="4760"/>
                    <a:pt x="7556" y="5019"/>
                    <a:pt x="8593" y="4091"/>
                  </a:cubicBezTo>
                  <a:cubicBezTo>
                    <a:pt x="9002" y="3725"/>
                    <a:pt x="9251" y="3202"/>
                    <a:pt x="9284" y="2642"/>
                  </a:cubicBezTo>
                  <a:lnTo>
                    <a:pt x="9272" y="0"/>
                  </a:lnTo>
                  <a:lnTo>
                    <a:pt x="12031" y="3624"/>
                  </a:lnTo>
                  <a:lnTo>
                    <a:pt x="13534" y="2108"/>
                  </a:lnTo>
                  <a:lnTo>
                    <a:pt x="14750" y="2069"/>
                  </a:lnTo>
                  <a:cubicBezTo>
                    <a:pt x="14797" y="2307"/>
                    <a:pt x="15031" y="2452"/>
                    <a:pt x="15254" y="2380"/>
                  </a:cubicBezTo>
                  <a:cubicBezTo>
                    <a:pt x="15758" y="2219"/>
                    <a:pt x="16117" y="277"/>
                    <a:pt x="16621" y="1274"/>
                  </a:cubicBezTo>
                  <a:cubicBezTo>
                    <a:pt x="16787" y="1600"/>
                    <a:pt x="16350" y="1774"/>
                    <a:pt x="16131" y="2048"/>
                  </a:cubicBezTo>
                  <a:cubicBezTo>
                    <a:pt x="15901" y="2337"/>
                    <a:pt x="16008" y="2759"/>
                    <a:pt x="15995" y="3151"/>
                  </a:cubicBezTo>
                  <a:cubicBezTo>
                    <a:pt x="15969" y="3923"/>
                    <a:pt x="15453" y="4584"/>
                    <a:pt x="14727" y="4753"/>
                  </a:cubicBezTo>
                  <a:lnTo>
                    <a:pt x="15494" y="5183"/>
                  </a:lnTo>
                  <a:lnTo>
                    <a:pt x="19165" y="5743"/>
                  </a:lnTo>
                  <a:lnTo>
                    <a:pt x="14928" y="6255"/>
                  </a:lnTo>
                  <a:lnTo>
                    <a:pt x="15015" y="7279"/>
                  </a:lnTo>
                  <a:lnTo>
                    <a:pt x="17677" y="7949"/>
                  </a:lnTo>
                  <a:lnTo>
                    <a:pt x="19167" y="7518"/>
                  </a:lnTo>
                  <a:cubicBezTo>
                    <a:pt x="19139" y="8092"/>
                    <a:pt x="18842" y="8615"/>
                    <a:pt x="18373" y="8918"/>
                  </a:cubicBezTo>
                  <a:cubicBezTo>
                    <a:pt x="17788" y="9295"/>
                    <a:pt x="17044" y="9274"/>
                    <a:pt x="16480" y="8864"/>
                  </a:cubicBezTo>
                  <a:lnTo>
                    <a:pt x="20499" y="11627"/>
                  </a:lnTo>
                  <a:lnTo>
                    <a:pt x="15959" y="10379"/>
                  </a:lnTo>
                  <a:lnTo>
                    <a:pt x="21211" y="14134"/>
                  </a:lnTo>
                  <a:lnTo>
                    <a:pt x="20152" y="14289"/>
                  </a:lnTo>
                  <a:lnTo>
                    <a:pt x="18411" y="13134"/>
                  </a:lnTo>
                  <a:lnTo>
                    <a:pt x="16848" y="13546"/>
                  </a:lnTo>
                  <a:lnTo>
                    <a:pt x="15405" y="13095"/>
                  </a:lnTo>
                  <a:lnTo>
                    <a:pt x="15239" y="14555"/>
                  </a:lnTo>
                  <a:lnTo>
                    <a:pt x="16067" y="17509"/>
                  </a:lnTo>
                  <a:lnTo>
                    <a:pt x="16801" y="20342"/>
                  </a:lnTo>
                  <a:lnTo>
                    <a:pt x="14185" y="16233"/>
                  </a:lnTo>
                  <a:cubicBezTo>
                    <a:pt x="13987" y="17406"/>
                    <a:pt x="13248" y="18399"/>
                    <a:pt x="12212" y="18906"/>
                  </a:cubicBezTo>
                  <a:cubicBezTo>
                    <a:pt x="11909" y="19054"/>
                    <a:pt x="11564" y="19181"/>
                    <a:pt x="11438" y="19487"/>
                  </a:cubicBezTo>
                  <a:cubicBezTo>
                    <a:pt x="11236" y="19982"/>
                    <a:pt x="11668" y="20675"/>
                    <a:pt x="11114" y="20939"/>
                  </a:cubicBezTo>
                  <a:cubicBezTo>
                    <a:pt x="9730" y="21600"/>
                    <a:pt x="11203" y="19037"/>
                    <a:pt x="11177" y="17862"/>
                  </a:cubicBezTo>
                  <a:cubicBezTo>
                    <a:pt x="11151" y="16664"/>
                    <a:pt x="9523" y="16443"/>
                    <a:pt x="9199" y="17593"/>
                  </a:cubicBezTo>
                  <a:lnTo>
                    <a:pt x="8307" y="17797"/>
                  </a:lnTo>
                  <a:lnTo>
                    <a:pt x="7196" y="18500"/>
                  </a:lnTo>
                  <a:lnTo>
                    <a:pt x="6466" y="18361"/>
                  </a:lnTo>
                  <a:lnTo>
                    <a:pt x="5740" y="17013"/>
                  </a:lnTo>
                  <a:lnTo>
                    <a:pt x="7664" y="13994"/>
                  </a:lnTo>
                  <a:lnTo>
                    <a:pt x="4495" y="16477"/>
                  </a:lnTo>
                  <a:cubicBezTo>
                    <a:pt x="4364" y="16169"/>
                    <a:pt x="4081" y="15990"/>
                    <a:pt x="3764" y="15916"/>
                  </a:cubicBezTo>
                  <a:cubicBezTo>
                    <a:pt x="2885" y="15709"/>
                    <a:pt x="1530" y="15732"/>
                    <a:pt x="2132" y="15069"/>
                  </a:cubicBezTo>
                  <a:cubicBezTo>
                    <a:pt x="2408" y="14764"/>
                    <a:pt x="2817" y="15071"/>
                    <a:pt x="3223" y="15213"/>
                  </a:cubicBezTo>
                  <a:cubicBezTo>
                    <a:pt x="4697" y="15728"/>
                    <a:pt x="5808" y="13826"/>
                    <a:pt x="4693" y="12700"/>
                  </a:cubicBezTo>
                  <a:lnTo>
                    <a:pt x="0" y="12165"/>
                  </a:lnTo>
                  <a:cubicBezTo>
                    <a:pt x="691" y="11488"/>
                    <a:pt x="1384" y="10814"/>
                    <a:pt x="2080" y="10144"/>
                  </a:cubicBezTo>
                  <a:cubicBezTo>
                    <a:pt x="2207" y="10022"/>
                    <a:pt x="2333" y="9900"/>
                    <a:pt x="2460" y="9779"/>
                  </a:cubicBezTo>
                  <a:lnTo>
                    <a:pt x="1133" y="8397"/>
                  </a:lnTo>
                  <a:cubicBezTo>
                    <a:pt x="268" y="8878"/>
                    <a:pt x="-389" y="7351"/>
                    <a:pt x="533" y="7002"/>
                  </a:cubicBezTo>
                  <a:cubicBezTo>
                    <a:pt x="1013" y="6820"/>
                    <a:pt x="1366" y="7397"/>
                    <a:pt x="1829" y="7524"/>
                  </a:cubicBezTo>
                  <a:cubicBezTo>
                    <a:pt x="2533" y="7716"/>
                    <a:pt x="3156" y="7009"/>
                    <a:pt x="2909" y="6297"/>
                  </a:cubicBezTo>
                  <a:lnTo>
                    <a:pt x="2968" y="3666"/>
                  </a:lnTo>
                  <a:lnTo>
                    <a:pt x="862" y="1909"/>
                  </a:lnTo>
                  <a:cubicBezTo>
                    <a:pt x="1095" y="1713"/>
                    <a:pt x="1394" y="1620"/>
                    <a:pt x="1692" y="1654"/>
                  </a:cubicBezTo>
                  <a:close/>
                </a:path>
              </a:pathLst>
            </a:custGeom>
            <a:gradFill flip="none" rotWithShape="1">
              <a:gsLst>
                <a:gs pos="0">
                  <a:srgbClr val="CED0F9"/>
                </a:gs>
                <a:gs pos="100000">
                  <a:srgbClr val="0D407D"/>
                </a:gs>
              </a:gsLst>
              <a:path path="shape">
                <a:fillToRect l="42725" t="50272" r="57274" b="49727"/>
              </a:path>
            </a:gradFill>
            <a:ln w="25400" cap="flat">
              <a:solidFill>
                <a:srgbClr val="164F86"/>
              </a:solidFill>
              <a:prstDash val="solid"/>
              <a:miter lim="400000"/>
            </a:ln>
            <a:effectLst>
              <a:outerShdw blurRad="127000" dir="8374097" rotWithShape="0">
                <a:srgbClr val="000000"/>
              </a:outerShdw>
            </a:effectLst>
          </p:spPr>
          <p:txBody>
            <a:bodyPr wrap="square" lIns="35718" tIns="35718" rIns="35718" bIns="35718" numCol="1" anchor="ctr">
              <a:noAutofit/>
            </a:bodyPr>
            <a:lstStyle/>
            <a:p>
              <a:pPr algn="ctr" defTabSz="410765">
                <a:defRPr sz="1600">
                  <a:latin typeface="Helvetica Light"/>
                  <a:ea typeface="Helvetica Light"/>
                  <a:cs typeface="Helvetica Light"/>
                  <a:sym typeface="Helvetica Light"/>
                </a:defRPr>
              </a:pPr>
              <a:endParaRPr/>
            </a:p>
          </p:txBody>
        </p:sp>
        <p:sp>
          <p:nvSpPr>
            <p:cNvPr id="46" name="Oval">
              <a:extLst>
                <a:ext uri="{FF2B5EF4-FFF2-40B4-BE49-F238E27FC236}">
                  <a16:creationId xmlns:a16="http://schemas.microsoft.com/office/drawing/2014/main" id="{90FC980A-AB52-4C48-B19B-68D8BC43E321}"/>
                </a:ext>
              </a:extLst>
            </p:cNvPr>
            <p:cNvSpPr/>
            <p:nvPr/>
          </p:nvSpPr>
          <p:spPr>
            <a:xfrm>
              <a:off x="200326" y="162841"/>
              <a:ext cx="147643" cy="143589"/>
            </a:xfrm>
            <a:prstGeom prst="ellipse">
              <a:avLst/>
            </a:prstGeom>
            <a:gradFill flip="none" rotWithShape="1">
              <a:gsLst>
                <a:gs pos="0">
                  <a:srgbClr val="0365C0"/>
                </a:gs>
                <a:gs pos="100000">
                  <a:srgbClr val="0A219C"/>
                </a:gs>
              </a:gsLst>
              <a:path path="shape">
                <a:fillToRect l="50000" t="50000" r="50000" b="50000"/>
              </a:path>
            </a:gradFill>
            <a:ln w="3175" cap="flat">
              <a:noFill/>
              <a:miter lim="400000"/>
            </a:ln>
            <a:effectLst>
              <a:outerShdw blurRad="127000" dist="50800" dir="8374097" rotWithShape="0">
                <a:srgbClr val="000000"/>
              </a:outerShdw>
            </a:effectLst>
          </p:spPr>
          <p:txBody>
            <a:bodyPr wrap="square" lIns="35718" tIns="35718" rIns="35718" bIns="35718" numCol="1" anchor="ctr">
              <a:noAutofit/>
            </a:bodyPr>
            <a:lstStyle/>
            <a:p>
              <a:pPr algn="ctr" defTabSz="410765">
                <a:defRPr sz="1600">
                  <a:latin typeface="Helvetica Light"/>
                  <a:ea typeface="Helvetica Light"/>
                  <a:cs typeface="Helvetica Light"/>
                  <a:sym typeface="Helvetica Light"/>
                </a:defRPr>
              </a:pPr>
              <a:endParaRPr/>
            </a:p>
          </p:txBody>
        </p:sp>
      </p:grpSp>
      <p:sp>
        <p:nvSpPr>
          <p:cNvPr id="47" name="DC">
            <a:extLst>
              <a:ext uri="{FF2B5EF4-FFF2-40B4-BE49-F238E27FC236}">
                <a16:creationId xmlns:a16="http://schemas.microsoft.com/office/drawing/2014/main" id="{3D000F9C-9405-407A-AEC3-0289ACF98227}"/>
              </a:ext>
            </a:extLst>
          </p:cNvPr>
          <p:cNvSpPr txBox="1"/>
          <p:nvPr/>
        </p:nvSpPr>
        <p:spPr>
          <a:xfrm>
            <a:off x="4239600" y="3939951"/>
            <a:ext cx="547096" cy="4741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8" tIns="35718" rIns="35718" bIns="35718" anchor="ctr"/>
          <a:lstStyle>
            <a:lvl1pPr algn="ctr" defTabSz="410765">
              <a:defRPr sz="1600" b="1">
                <a:latin typeface="Arial"/>
                <a:ea typeface="Arial"/>
                <a:cs typeface="Arial"/>
                <a:sym typeface="Arial"/>
              </a:defRPr>
            </a:lvl1pPr>
          </a:lstStyle>
          <a:p>
            <a:r>
              <a:t>DC</a:t>
            </a:r>
          </a:p>
        </p:txBody>
      </p:sp>
      <p:sp>
        <p:nvSpPr>
          <p:cNvPr id="48" name="矩形 47">
            <a:extLst>
              <a:ext uri="{FF2B5EF4-FFF2-40B4-BE49-F238E27FC236}">
                <a16:creationId xmlns:a16="http://schemas.microsoft.com/office/drawing/2014/main" id="{F88D85F6-0318-49F0-A08A-B1651807BAF1}"/>
              </a:ext>
            </a:extLst>
          </p:cNvPr>
          <p:cNvSpPr/>
          <p:nvPr/>
        </p:nvSpPr>
        <p:spPr>
          <a:xfrm>
            <a:off x="255536" y="185394"/>
            <a:ext cx="7550552" cy="603435"/>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宋体" panose="02010600030101010101" pitchFamily="2" charset="-122"/>
                <a:ea typeface="宋体" panose="02010600030101010101" pitchFamily="2" charset="-122"/>
              </a:rPr>
              <a:t>妊娠早期子宫内膜免疫细胞在妊娠过程中的调节作用</a:t>
            </a:r>
          </a:p>
        </p:txBody>
      </p:sp>
    </p:spTree>
    <p:extLst>
      <p:ext uri="{BB962C8B-B14F-4D97-AF65-F5344CB8AC3E}">
        <p14:creationId xmlns:p14="http://schemas.microsoft.com/office/powerpoint/2010/main" val="3868235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cstate="print"/>
          <a:srcRect/>
          <a:stretch>
            <a:fillRect/>
          </a:stretch>
        </p:blipFill>
        <p:spPr bwMode="auto">
          <a:xfrm>
            <a:off x="1487741" y="3789294"/>
            <a:ext cx="4896544" cy="2954811"/>
          </a:xfrm>
          <a:prstGeom prst="rect">
            <a:avLst/>
          </a:prstGeom>
          <a:noFill/>
          <a:ln w="9525">
            <a:noFill/>
            <a:miter lim="800000"/>
            <a:headEnd/>
            <a:tailEnd/>
          </a:ln>
          <a:effectLst/>
        </p:spPr>
      </p:pic>
      <p:pic>
        <p:nvPicPr>
          <p:cNvPr id="5" name="Picture 2"/>
          <p:cNvPicPr>
            <a:picLocks noChangeAspect="1"/>
          </p:cNvPicPr>
          <p:nvPr/>
        </p:nvPicPr>
        <p:blipFill>
          <a:blip r:embed="rId4" cstate="print"/>
          <a:stretch>
            <a:fillRect/>
          </a:stretch>
        </p:blipFill>
        <p:spPr>
          <a:xfrm>
            <a:off x="2129805" y="1245423"/>
            <a:ext cx="5662746" cy="2304256"/>
          </a:xfrm>
          <a:prstGeom prst="rect">
            <a:avLst/>
          </a:prstGeom>
        </p:spPr>
      </p:pic>
      <p:sp>
        <p:nvSpPr>
          <p:cNvPr id="6" name="TextBox 3"/>
          <p:cNvSpPr txBox="1"/>
          <p:nvPr/>
        </p:nvSpPr>
        <p:spPr>
          <a:xfrm>
            <a:off x="2910194" y="3549680"/>
            <a:ext cx="1566455" cy="400110"/>
          </a:xfrm>
          <a:prstGeom prst="rect">
            <a:avLst/>
          </a:prstGeom>
          <a:noFill/>
        </p:spPr>
        <p:txBody>
          <a:bodyPr wrap="none" rtlCol="0">
            <a:spAutoFit/>
          </a:bodyPr>
          <a:lstStyle/>
          <a:p>
            <a:pPr algn="ctr"/>
            <a:r>
              <a:rPr lang="en-US" sz="2000" b="1" dirty="0">
                <a:latin typeface="Times New Roman" panose="02020603050405020304" pitchFamily="18" charset="0"/>
                <a:ea typeface="宋体" panose="02010600030101010101" pitchFamily="2" charset="-122"/>
                <a:cs typeface="Times New Roman" panose="02020603050405020304" pitchFamily="18" charset="0"/>
              </a:rPr>
              <a:t>Day 19 (5%)</a:t>
            </a:r>
          </a:p>
        </p:txBody>
      </p:sp>
      <p:sp>
        <p:nvSpPr>
          <p:cNvPr id="7" name="TextBox 4"/>
          <p:cNvSpPr txBox="1"/>
          <p:nvPr/>
        </p:nvSpPr>
        <p:spPr>
          <a:xfrm>
            <a:off x="5448435" y="3516858"/>
            <a:ext cx="1694695" cy="400110"/>
          </a:xfrm>
          <a:prstGeom prst="rect">
            <a:avLst/>
          </a:prstGeom>
          <a:noFill/>
        </p:spPr>
        <p:txBody>
          <a:bodyPr wrap="none" rtlCol="0">
            <a:spAutoFit/>
          </a:bodyPr>
          <a:lstStyle/>
          <a:p>
            <a:r>
              <a:rPr lang="en-US" sz="2000" b="1" dirty="0">
                <a:latin typeface="Times New Roman" panose="02020603050405020304" pitchFamily="18" charset="0"/>
                <a:ea typeface="宋体" panose="02010600030101010101" pitchFamily="2" charset="-122"/>
                <a:cs typeface="Times New Roman" panose="02020603050405020304" pitchFamily="18" charset="0"/>
              </a:rPr>
              <a:t>Day 24 (25%)</a:t>
            </a:r>
          </a:p>
        </p:txBody>
      </p:sp>
      <p:pic>
        <p:nvPicPr>
          <p:cNvPr id="8" name="Picture 6"/>
          <p:cNvPicPr>
            <a:picLocks noChangeAspect="1"/>
          </p:cNvPicPr>
          <p:nvPr/>
        </p:nvPicPr>
        <p:blipFill>
          <a:blip r:embed="rId5" cstate="print"/>
          <a:stretch>
            <a:fillRect/>
          </a:stretch>
        </p:blipFill>
        <p:spPr>
          <a:xfrm>
            <a:off x="8016171" y="1197765"/>
            <a:ext cx="2152111" cy="2351915"/>
          </a:xfrm>
          <a:prstGeom prst="rect">
            <a:avLst/>
          </a:prstGeom>
        </p:spPr>
      </p:pic>
      <p:sp>
        <p:nvSpPr>
          <p:cNvPr id="9" name="TextBox 7"/>
          <p:cNvSpPr txBox="1"/>
          <p:nvPr/>
        </p:nvSpPr>
        <p:spPr>
          <a:xfrm>
            <a:off x="8128996" y="3534806"/>
            <a:ext cx="1963999" cy="400110"/>
          </a:xfrm>
          <a:prstGeom prst="rect">
            <a:avLst/>
          </a:prstGeom>
          <a:noFill/>
        </p:spPr>
        <p:txBody>
          <a:bodyPr wrap="none" rtlCol="0">
            <a:spAutoFit/>
          </a:bodyPr>
          <a:lstStyle/>
          <a:p>
            <a:pPr algn="ct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妊娠早期 </a:t>
            </a:r>
            <a:r>
              <a:rPr lang="en-US" sz="2000" b="1" dirty="0">
                <a:latin typeface="Times New Roman" panose="02020603050405020304" pitchFamily="18" charset="0"/>
                <a:ea typeface="宋体" panose="02010600030101010101" pitchFamily="2" charset="-122"/>
                <a:cs typeface="Times New Roman" panose="02020603050405020304" pitchFamily="18" charset="0"/>
              </a:rPr>
              <a:t>(70%)</a:t>
            </a:r>
          </a:p>
        </p:txBody>
      </p:sp>
      <p:sp>
        <p:nvSpPr>
          <p:cNvPr id="16" name="TextBox 15"/>
          <p:cNvSpPr txBox="1"/>
          <p:nvPr/>
        </p:nvSpPr>
        <p:spPr>
          <a:xfrm>
            <a:off x="6509131" y="4230341"/>
            <a:ext cx="8390255" cy="3019425"/>
          </a:xfrm>
          <a:prstGeom prst="rect">
            <a:avLst/>
          </a:prstGeom>
          <a:noFill/>
        </p:spPr>
        <p:txBody>
          <a:bodyPr wrap="square">
            <a:spAutoFit/>
          </a:bodyPr>
          <a:lstStyle/>
          <a:p>
            <a:pPr marL="342900" indent="-342900" algn="just" eaLnBrk="0" hangingPunct="0">
              <a:spcBef>
                <a:spcPct val="31000"/>
              </a:spcBef>
              <a:spcAft>
                <a:spcPct val="31000"/>
              </a:spcAft>
              <a:defRPr/>
            </a:pPr>
            <a:r>
              <a:rPr lang="en-US" altLang="zh-CN" dirty="0">
                <a:solidFill>
                  <a:srgbClr val="A20000"/>
                </a:solidFill>
                <a:latin typeface="Times New Roman" panose="02020603050405020304" pitchFamily="18" charset="0"/>
                <a:cs typeface="Times New Roman" panose="02020603050405020304" pitchFamily="18" charset="0"/>
                <a:sym typeface="+mn-ea"/>
              </a:rPr>
              <a:t>1</a:t>
            </a:r>
            <a:r>
              <a:rPr lang="zh-CN" altLang="en-US" dirty="0">
                <a:solidFill>
                  <a:srgbClr val="A20000"/>
                </a:solidFill>
                <a:latin typeface="Times New Roman" panose="02020603050405020304" pitchFamily="18" charset="0"/>
                <a:cs typeface="Times New Roman" panose="02020603050405020304" pitchFamily="18" charset="0"/>
                <a:sym typeface="+mn-ea"/>
              </a:rPr>
              <a:t>）</a:t>
            </a:r>
            <a:r>
              <a:rPr lang="zh-CN" altLang="en-US" dirty="0">
                <a:solidFill>
                  <a:srgbClr val="A20000"/>
                </a:solidFill>
                <a:latin typeface="宋体" panose="02010600030101010101" pitchFamily="2" charset="-122"/>
                <a:ea typeface="宋体" panose="02010600030101010101" pitchFamily="2" charset="-122"/>
                <a:cs typeface="Times New Roman" panose="02020603050405020304" pitchFamily="18" charset="0"/>
                <a:sym typeface="+mn-ea"/>
              </a:rPr>
              <a:t>促进胚胎粘附和植入，诱导免疫耐受</a:t>
            </a:r>
            <a:endParaRPr lang="en-US" altLang="zh-CN" dirty="0">
              <a:solidFill>
                <a:srgbClr val="A20000"/>
              </a:solidFill>
              <a:latin typeface="宋体" panose="02010600030101010101" pitchFamily="2" charset="-122"/>
              <a:ea typeface="宋体" panose="02010600030101010101" pitchFamily="2" charset="-122"/>
              <a:cs typeface="Times New Roman" panose="02020603050405020304" pitchFamily="18" charset="0"/>
            </a:endParaRPr>
          </a:p>
          <a:p>
            <a:pPr marL="342900" indent="-342900" algn="just" eaLnBrk="0" hangingPunct="0">
              <a:spcBef>
                <a:spcPct val="31000"/>
              </a:spcBef>
              <a:spcAft>
                <a:spcPct val="31000"/>
              </a:spcAft>
              <a:defRPr/>
            </a:pPr>
            <a:r>
              <a:rPr lang="en-US" altLang="zh-CN"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）调控滋养细胞迁移</a:t>
            </a:r>
          </a:p>
          <a:p>
            <a:pPr marL="342900" indent="-342900" algn="just" eaLnBrk="0" hangingPunct="0">
              <a:spcBef>
                <a:spcPct val="31000"/>
              </a:spcBef>
              <a:spcAft>
                <a:spcPct val="31000"/>
              </a:spcAft>
              <a:defRPr/>
            </a:pPr>
            <a:r>
              <a:rPr lang="en-US" altLang="zh-CN" dirty="0">
                <a:solidFill>
                  <a:srgbClr val="A20000"/>
                </a:solidFill>
                <a:latin typeface="Times New Roman" panose="02020603050405020304" pitchFamily="18" charset="0"/>
                <a:cs typeface="Times New Roman" panose="02020603050405020304" pitchFamily="18" charset="0"/>
              </a:rPr>
              <a:t>3</a:t>
            </a:r>
            <a:r>
              <a:rPr lang="zh-CN" altLang="en-US" dirty="0">
                <a:solidFill>
                  <a:srgbClr val="A20000"/>
                </a:solidFill>
                <a:latin typeface="Times New Roman" panose="02020603050405020304" pitchFamily="18" charset="0"/>
                <a:cs typeface="Times New Roman" panose="02020603050405020304" pitchFamily="18" charset="0"/>
              </a:rPr>
              <a:t>）</a:t>
            </a:r>
            <a:r>
              <a:rPr lang="zh-CN" altLang="en-US"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血管新生和重塑</a:t>
            </a:r>
          </a:p>
          <a:p>
            <a:pPr marL="342900" indent="-342900" algn="just" eaLnBrk="0" hangingPunct="0">
              <a:spcBef>
                <a:spcPct val="31000"/>
              </a:spcBef>
              <a:spcAft>
                <a:spcPct val="31000"/>
              </a:spcAft>
              <a:defRPr/>
            </a:pPr>
            <a:r>
              <a:rPr lang="en-US" altLang="zh-CN" dirty="0">
                <a:latin typeface="Times New Roman" panose="02020603050405020304" pitchFamily="18" charset="0"/>
                <a:ea typeface="宋体" panose="02010600030101010101" pitchFamily="2" charset="-122"/>
                <a:cs typeface="Times New Roman" panose="02020603050405020304" pitchFamily="18" charset="0"/>
              </a:rPr>
              <a:t>4</a:t>
            </a:r>
            <a:r>
              <a:rPr lang="zh-CN" altLang="en-US" dirty="0">
                <a:latin typeface="Times New Roman" panose="02020603050405020304" pitchFamily="18" charset="0"/>
                <a:ea typeface="宋体" panose="02010600030101010101" pitchFamily="2" charset="-122"/>
                <a:cs typeface="Times New Roman" panose="02020603050405020304" pitchFamily="18" charset="0"/>
              </a:rPr>
              <a:t>）作为先天性免疫的重要组成部分保护</a:t>
            </a:r>
          </a:p>
          <a:p>
            <a:pPr marL="342900" indent="-342900" algn="just" eaLnBrk="0" hangingPunct="0">
              <a:spcBef>
                <a:spcPct val="31000"/>
              </a:spcBef>
              <a:spcAft>
                <a:spcPct val="31000"/>
              </a:spcAft>
              <a:defRPr/>
            </a:pPr>
            <a:r>
              <a:rPr lang="zh-CN" altLang="en-US" dirty="0">
                <a:latin typeface="Times New Roman" panose="02020603050405020304" pitchFamily="18" charset="0"/>
                <a:ea typeface="宋体" panose="02010600030101010101" pitchFamily="2" charset="-122"/>
                <a:cs typeface="Times New Roman" panose="02020603050405020304" pitchFamily="18" charset="0"/>
              </a:rPr>
              <a:t>子宫免受感染。</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a:p>
            <a:pPr marL="342900" indent="-342900" algn="just" eaLnBrk="0" hangingPunct="0">
              <a:spcBef>
                <a:spcPct val="31000"/>
              </a:spcBef>
              <a:spcAft>
                <a:spcPct val="31000"/>
              </a:spcAft>
              <a:defRPr/>
            </a:pPr>
            <a:endPar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defRPr/>
            </a:pPr>
            <a:endParaRPr lang="zh-CN" altLang="en-US" dirty="0"/>
          </a:p>
        </p:txBody>
      </p:sp>
      <p:sp>
        <p:nvSpPr>
          <p:cNvPr id="3" name="灯片编号占位符 2"/>
          <p:cNvSpPr>
            <a:spLocks noGrp="1"/>
          </p:cNvSpPr>
          <p:nvPr>
            <p:ph type="sldNum" sz="quarter" idx="12"/>
          </p:nvPr>
        </p:nvSpPr>
        <p:spPr/>
        <p:txBody>
          <a:bodyPr/>
          <a:lstStyle/>
          <a:p>
            <a:fld id="{0C913308-F349-4B6D-A68A-DD1791B4A57B}" type="slidenum">
              <a:rPr lang="zh-CN" altLang="en-US" smtClean="0"/>
              <a:t>12</a:t>
            </a:fld>
            <a:endParaRPr lang="zh-CN" altLang="en-US" dirty="0"/>
          </a:p>
        </p:txBody>
      </p:sp>
      <p:sp>
        <p:nvSpPr>
          <p:cNvPr id="14" name="矩形 13">
            <a:extLst>
              <a:ext uri="{FF2B5EF4-FFF2-40B4-BE49-F238E27FC236}">
                <a16:creationId xmlns:a16="http://schemas.microsoft.com/office/drawing/2014/main" id="{08C42CB1-5FC2-4383-AD93-DE37A403DFF0}"/>
              </a:ext>
            </a:extLst>
          </p:cNvPr>
          <p:cNvSpPr/>
          <p:nvPr/>
        </p:nvSpPr>
        <p:spPr>
          <a:xfrm>
            <a:off x="190216" y="198424"/>
            <a:ext cx="7044978" cy="679710"/>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F6A48361-A560-41CA-80BE-3CB51233AD15}"/>
              </a:ext>
            </a:extLst>
          </p:cNvPr>
          <p:cNvSpPr txBox="1"/>
          <p:nvPr/>
        </p:nvSpPr>
        <p:spPr>
          <a:xfrm>
            <a:off x="190216" y="270383"/>
            <a:ext cx="6372257" cy="461665"/>
          </a:xfrm>
          <a:prstGeom prst="rect">
            <a:avLst/>
          </a:prstGeom>
          <a:noFill/>
        </p:spPr>
        <p:txBody>
          <a:bodyPr wrap="none" rtlCol="0">
            <a:spAutoFit/>
          </a:bodyPr>
          <a:lstStyle/>
          <a:p>
            <a:r>
              <a:rPr lang="zh-CN" altLang="en-US" sz="2400" b="1" dirty="0">
                <a:solidFill>
                  <a:schemeClr val="bg1"/>
                </a:solidFill>
                <a:latin typeface="宋体" panose="02010600030101010101" pitchFamily="2" charset="-122"/>
                <a:ea typeface="宋体" panose="02010600030101010101" pitchFamily="2" charset="-122"/>
              </a:rPr>
              <a:t>   妊娠早期子宫内膜</a:t>
            </a:r>
            <a:r>
              <a:rPr lang="en-US" altLang="zh-CN"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NK</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细胞</a:t>
            </a:r>
            <a:r>
              <a:rPr lang="zh-CN" altLang="en-US" sz="2400" b="1" dirty="0">
                <a:solidFill>
                  <a:schemeClr val="bg1"/>
                </a:solidFill>
                <a:latin typeface="宋体" panose="02010600030101010101" pitchFamily="2" charset="-122"/>
                <a:ea typeface="宋体" panose="02010600030101010101" pitchFamily="2" charset="-122"/>
              </a:rPr>
              <a:t>的免疫调节作用</a:t>
            </a:r>
          </a:p>
        </p:txBody>
      </p:sp>
      <p:pic>
        <p:nvPicPr>
          <p:cNvPr id="19" name="图片 16">
            <a:extLst>
              <a:ext uri="{FF2B5EF4-FFF2-40B4-BE49-F238E27FC236}">
                <a16:creationId xmlns:a16="http://schemas.microsoft.com/office/drawing/2014/main" id="{861B9647-369B-436E-A06B-2972CB3A5608}"/>
              </a:ext>
            </a:extLst>
          </p:cNvPr>
          <p:cNvPicPr>
            <a:picLocks noChangeAspect="1" noChangeArrowheads="1"/>
          </p:cNvPicPr>
          <p:nvPr/>
        </p:nvPicPr>
        <p:blipFill>
          <a:blip r:embed="rId6" cstate="print"/>
          <a:srcRect/>
          <a:stretch>
            <a:fillRect/>
          </a:stretch>
        </p:blipFill>
        <p:spPr bwMode="auto">
          <a:xfrm>
            <a:off x="9666253" y="243357"/>
            <a:ext cx="2335531" cy="385976"/>
          </a:xfrm>
          <a:prstGeom prst="rect">
            <a:avLst/>
          </a:prstGeom>
          <a:noFill/>
          <a:ln w="9525">
            <a:noFill/>
            <a:miter lim="800000"/>
            <a:headEnd/>
            <a:tailEnd/>
          </a:ln>
        </p:spPr>
      </p:pic>
    </p:spTree>
    <p:extLst>
      <p:ext uri="{BB962C8B-B14F-4D97-AF65-F5344CB8AC3E}">
        <p14:creationId xmlns:p14="http://schemas.microsoft.com/office/powerpoint/2010/main" val="4164170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38283" y="1492280"/>
            <a:ext cx="4786971" cy="420564"/>
          </a:xfrm>
          <a:prstGeom prst="rect">
            <a:avLst/>
          </a:prstGeom>
        </p:spPr>
        <p:txBody>
          <a:bodyPr wrap="square">
            <a:spAutoFit/>
          </a:bodyPr>
          <a:lstStyle/>
          <a:p>
            <a:pPr>
              <a:buClr>
                <a:schemeClr val="accent6"/>
              </a:buClr>
              <a:buFont typeface="Wingdings" pitchFamily="2" charset="2"/>
              <a:buChar char="Ø"/>
              <a:defRPr/>
            </a:pPr>
            <a:r>
              <a:rPr lang="en-US" altLang="zh-CN" sz="2133" b="1" dirty="0">
                <a:latin typeface="华文楷体" pitchFamily="2" charset="-122"/>
                <a:ea typeface="华文楷体" pitchFamily="2" charset="-122"/>
              </a:rPr>
              <a:t>  </a:t>
            </a:r>
            <a:r>
              <a:rPr lang="zh-CN" altLang="en-US" sz="2133" b="1" dirty="0">
                <a:latin typeface="华文楷体" pitchFamily="2" charset="-122"/>
                <a:ea typeface="华文楷体" pitchFamily="2" charset="-122"/>
              </a:rPr>
              <a:t>促进滋养层细胞迁移和血管新生</a:t>
            </a:r>
            <a:endParaRPr lang="en-US" altLang="zh-CN" sz="2133" b="1" dirty="0">
              <a:latin typeface="华文楷体" pitchFamily="2" charset="-122"/>
              <a:ea typeface="华文楷体" pitchFamily="2" charset="-122"/>
            </a:endParaRPr>
          </a:p>
        </p:txBody>
      </p:sp>
      <p:sp>
        <p:nvSpPr>
          <p:cNvPr id="6" name="矩形 5"/>
          <p:cNvSpPr/>
          <p:nvPr/>
        </p:nvSpPr>
        <p:spPr>
          <a:xfrm>
            <a:off x="1738283" y="1922192"/>
            <a:ext cx="2982047" cy="420564"/>
          </a:xfrm>
          <a:prstGeom prst="rect">
            <a:avLst/>
          </a:prstGeom>
        </p:spPr>
        <p:txBody>
          <a:bodyPr wrap="square">
            <a:spAutoFit/>
          </a:bodyPr>
          <a:lstStyle/>
          <a:p>
            <a:pPr>
              <a:buClr>
                <a:schemeClr val="accent6"/>
              </a:buClr>
              <a:buFont typeface="Wingdings" pitchFamily="2" charset="2"/>
              <a:buChar char="Ø"/>
              <a:defRPr/>
            </a:pPr>
            <a:r>
              <a:rPr lang="en-US" altLang="zh-CN" sz="2133" b="1" dirty="0">
                <a:latin typeface="华文楷体" pitchFamily="2" charset="-122"/>
                <a:ea typeface="华文楷体" pitchFamily="2" charset="-122"/>
              </a:rPr>
              <a:t>  </a:t>
            </a:r>
            <a:r>
              <a:rPr lang="zh-CN" altLang="en-US" sz="2133" b="1" dirty="0">
                <a:latin typeface="华文楷体" pitchFamily="2" charset="-122"/>
                <a:ea typeface="华文楷体" pitchFamily="2" charset="-122"/>
              </a:rPr>
              <a:t>诱导免疫耐受</a:t>
            </a:r>
            <a:endParaRPr lang="en-US" altLang="zh-CN" sz="2133" b="1" dirty="0">
              <a:latin typeface="华文楷体" pitchFamily="2" charset="-122"/>
              <a:ea typeface="华文楷体" pitchFamily="2" charset="-122"/>
            </a:endParaRPr>
          </a:p>
        </p:txBody>
      </p:sp>
      <p:pic>
        <p:nvPicPr>
          <p:cNvPr id="7" name="Picture 2"/>
          <p:cNvPicPr>
            <a:picLocks noChangeAspect="1" noChangeArrowheads="1"/>
          </p:cNvPicPr>
          <p:nvPr/>
        </p:nvPicPr>
        <p:blipFill>
          <a:blip r:embed="rId3"/>
          <a:srcRect l="13683" t="29586" r="17901" b="19204"/>
          <a:stretch>
            <a:fillRect/>
          </a:stretch>
        </p:blipFill>
        <p:spPr bwMode="auto">
          <a:xfrm>
            <a:off x="1738283" y="1000109"/>
            <a:ext cx="571504" cy="457203"/>
          </a:xfrm>
          <a:prstGeom prst="rect">
            <a:avLst/>
          </a:prstGeom>
          <a:noFill/>
          <a:ln w="9525">
            <a:noFill/>
            <a:miter lim="800000"/>
            <a:headEnd/>
            <a:tailEnd/>
          </a:ln>
          <a:effectLst/>
        </p:spPr>
      </p:pic>
      <p:sp>
        <p:nvSpPr>
          <p:cNvPr id="8" name="TextBox 7"/>
          <p:cNvSpPr txBox="1"/>
          <p:nvPr/>
        </p:nvSpPr>
        <p:spPr>
          <a:xfrm>
            <a:off x="2328698" y="986837"/>
            <a:ext cx="1622560" cy="523220"/>
          </a:xfrm>
          <a:prstGeom prst="rect">
            <a:avLst/>
          </a:prstGeom>
          <a:noFill/>
        </p:spPr>
        <p:txBody>
          <a:bodyPr wrap="none" rtlCol="0">
            <a:spAutoFit/>
          </a:bodyPr>
          <a:lstStyle/>
          <a:p>
            <a:r>
              <a:rPr lang="en-US" altLang="zh-CN" sz="2800" b="1" dirty="0" err="1">
                <a:solidFill>
                  <a:srgbClr val="C00000"/>
                </a:solidFill>
                <a:latin typeface="华文楷体" pitchFamily="2" charset="-122"/>
                <a:ea typeface="华文楷体" pitchFamily="2" charset="-122"/>
                <a:cs typeface="Times New Roman" pitchFamily="18" charset="0"/>
              </a:rPr>
              <a:t>uNK</a:t>
            </a:r>
            <a:r>
              <a:rPr lang="zh-CN" altLang="en-US" sz="2800" b="1" dirty="0">
                <a:solidFill>
                  <a:srgbClr val="C00000"/>
                </a:solidFill>
                <a:latin typeface="华文楷体" pitchFamily="2" charset="-122"/>
                <a:ea typeface="华文楷体" pitchFamily="2" charset="-122"/>
                <a:cs typeface="Times New Roman" pitchFamily="18" charset="0"/>
              </a:rPr>
              <a:t>细胞</a:t>
            </a:r>
          </a:p>
        </p:txBody>
      </p:sp>
      <p:pic>
        <p:nvPicPr>
          <p:cNvPr id="9" name="图片 8">
            <a:extLst>
              <a:ext uri="{FF2B5EF4-FFF2-40B4-BE49-F238E27FC236}">
                <a16:creationId xmlns:a16="http://schemas.microsoft.com/office/drawing/2014/main" id="{10B750ED-07BC-4ACE-A1A4-100A34AF9797}"/>
              </a:ext>
            </a:extLst>
          </p:cNvPr>
          <p:cNvPicPr>
            <a:picLocks noChangeAspect="1"/>
          </p:cNvPicPr>
          <p:nvPr/>
        </p:nvPicPr>
        <p:blipFill>
          <a:blip r:embed="rId4"/>
          <a:stretch>
            <a:fillRect/>
          </a:stretch>
        </p:blipFill>
        <p:spPr>
          <a:xfrm>
            <a:off x="1738283" y="2325042"/>
            <a:ext cx="7188680" cy="1809463"/>
          </a:xfrm>
          <a:prstGeom prst="rect">
            <a:avLst/>
          </a:prstGeom>
        </p:spPr>
      </p:pic>
      <p:pic>
        <p:nvPicPr>
          <p:cNvPr id="10" name="图片 9">
            <a:extLst>
              <a:ext uri="{FF2B5EF4-FFF2-40B4-BE49-F238E27FC236}">
                <a16:creationId xmlns:a16="http://schemas.microsoft.com/office/drawing/2014/main" id="{0FE8D99C-EB9C-4683-9B44-48E35C2626E6}"/>
              </a:ext>
            </a:extLst>
          </p:cNvPr>
          <p:cNvPicPr>
            <a:picLocks noChangeAspect="1"/>
          </p:cNvPicPr>
          <p:nvPr/>
        </p:nvPicPr>
        <p:blipFill>
          <a:blip r:embed="rId5"/>
          <a:stretch>
            <a:fillRect/>
          </a:stretch>
        </p:blipFill>
        <p:spPr>
          <a:xfrm>
            <a:off x="3581957" y="3974791"/>
            <a:ext cx="7086044" cy="2781861"/>
          </a:xfrm>
          <a:prstGeom prst="rect">
            <a:avLst/>
          </a:prstGeom>
        </p:spPr>
      </p:pic>
      <p:sp>
        <p:nvSpPr>
          <p:cNvPr id="14" name="矩形: 圆角 13">
            <a:extLst>
              <a:ext uri="{FF2B5EF4-FFF2-40B4-BE49-F238E27FC236}">
                <a16:creationId xmlns:a16="http://schemas.microsoft.com/office/drawing/2014/main" id="{2FC73354-EDC9-4756-8F01-0A4922B5AB24}"/>
              </a:ext>
            </a:extLst>
          </p:cNvPr>
          <p:cNvSpPr/>
          <p:nvPr/>
        </p:nvSpPr>
        <p:spPr>
          <a:xfrm>
            <a:off x="1738284" y="1457313"/>
            <a:ext cx="4512993" cy="945577"/>
          </a:xfrm>
          <a:prstGeom prst="roundRect">
            <a:avLst/>
          </a:prstGeom>
          <a:noFill/>
          <a:ln>
            <a:solidFill>
              <a:srgbClr val="C00000"/>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a:extLst>
              <a:ext uri="{FF2B5EF4-FFF2-40B4-BE49-F238E27FC236}">
                <a16:creationId xmlns:a16="http://schemas.microsoft.com/office/drawing/2014/main" id="{C4A693F9-7B2E-4B78-93E1-EBCA808730B0}"/>
              </a:ext>
            </a:extLst>
          </p:cNvPr>
          <p:cNvSpPr/>
          <p:nvPr/>
        </p:nvSpPr>
        <p:spPr>
          <a:xfrm>
            <a:off x="190216" y="198423"/>
            <a:ext cx="7044978" cy="619723"/>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F14E04D1-6CE4-4CB1-B39A-FD5E0160B32D}"/>
              </a:ext>
            </a:extLst>
          </p:cNvPr>
          <p:cNvSpPr txBox="1"/>
          <p:nvPr/>
        </p:nvSpPr>
        <p:spPr>
          <a:xfrm>
            <a:off x="190216" y="270383"/>
            <a:ext cx="6372257" cy="461665"/>
          </a:xfrm>
          <a:prstGeom prst="rect">
            <a:avLst/>
          </a:prstGeom>
          <a:noFill/>
        </p:spPr>
        <p:txBody>
          <a:bodyPr wrap="none" rtlCol="0">
            <a:spAutoFit/>
          </a:bodyPr>
          <a:lstStyle/>
          <a:p>
            <a:r>
              <a:rPr lang="zh-CN" altLang="en-US" sz="2400" b="1" dirty="0">
                <a:solidFill>
                  <a:schemeClr val="bg1"/>
                </a:solidFill>
                <a:latin typeface="宋体" panose="02010600030101010101" pitchFamily="2" charset="-122"/>
                <a:ea typeface="宋体" panose="02010600030101010101" pitchFamily="2" charset="-122"/>
              </a:rPr>
              <a:t>   妊娠早期子宫内膜</a:t>
            </a:r>
            <a:r>
              <a:rPr lang="en-US" altLang="zh-CN"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NK</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细胞</a:t>
            </a:r>
            <a:r>
              <a:rPr lang="zh-CN" altLang="en-US" sz="2400" b="1" dirty="0">
                <a:solidFill>
                  <a:schemeClr val="bg1"/>
                </a:solidFill>
                <a:latin typeface="宋体" panose="02010600030101010101" pitchFamily="2" charset="-122"/>
                <a:ea typeface="宋体" panose="02010600030101010101" pitchFamily="2" charset="-122"/>
              </a:rPr>
              <a:t>的免疫调节作用</a:t>
            </a:r>
          </a:p>
        </p:txBody>
      </p:sp>
      <p:pic>
        <p:nvPicPr>
          <p:cNvPr id="19" name="图片 16">
            <a:extLst>
              <a:ext uri="{FF2B5EF4-FFF2-40B4-BE49-F238E27FC236}">
                <a16:creationId xmlns:a16="http://schemas.microsoft.com/office/drawing/2014/main" id="{DDA55C77-B6B4-4AEC-99FE-7074EBB2588D}"/>
              </a:ext>
            </a:extLst>
          </p:cNvPr>
          <p:cNvPicPr>
            <a:picLocks noChangeAspect="1" noChangeArrowheads="1"/>
          </p:cNvPicPr>
          <p:nvPr/>
        </p:nvPicPr>
        <p:blipFill>
          <a:blip r:embed="rId6" cstate="print"/>
          <a:srcRect/>
          <a:stretch>
            <a:fillRect/>
          </a:stretch>
        </p:blipFill>
        <p:spPr bwMode="auto">
          <a:xfrm>
            <a:off x="9756307" y="122308"/>
            <a:ext cx="2335531" cy="385976"/>
          </a:xfrm>
          <a:prstGeom prst="rect">
            <a:avLst/>
          </a:prstGeom>
          <a:noFill/>
          <a:ln w="9525">
            <a:noFill/>
            <a:miter lim="800000"/>
            <a:headEnd/>
            <a:tailEnd/>
          </a:ln>
        </p:spPr>
      </p:pic>
    </p:spTree>
    <p:extLst>
      <p:ext uri="{BB962C8B-B14F-4D97-AF65-F5344CB8AC3E}">
        <p14:creationId xmlns:p14="http://schemas.microsoft.com/office/powerpoint/2010/main" val="19584853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Box 4"/>
          <p:cNvSpPr txBox="1"/>
          <p:nvPr/>
        </p:nvSpPr>
        <p:spPr>
          <a:xfrm>
            <a:off x="1078030" y="1455558"/>
            <a:ext cx="9554645" cy="1883657"/>
          </a:xfrm>
          <a:prstGeom prst="rect">
            <a:avLst/>
          </a:prstGeom>
          <a:noFill/>
          <a:ln w="9525">
            <a:noFill/>
          </a:ln>
        </p:spPr>
        <p:txBody>
          <a:bodyPr wrap="square">
            <a:spAutoFit/>
          </a:bodyPr>
          <a:lstStyle/>
          <a:p>
            <a:pPr>
              <a:lnSpc>
                <a:spcPct val="150000"/>
              </a:lnSpc>
              <a:buClr>
                <a:srgbClr val="FF0000"/>
              </a:buClr>
              <a:buFont typeface="Wingdings" panose="05000000000000000000" pitchFamily="2" charset="2"/>
              <a:buChar char="Ø"/>
            </a:pP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巨噬细胞是（</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macrophage</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）是蜕膜中最主要的</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APC</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，约占蜕膜淋巴细胞的</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20-25%</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a:t>
            </a:r>
          </a:p>
          <a:p>
            <a:pPr>
              <a:lnSpc>
                <a:spcPct val="150000"/>
              </a:lnSpc>
              <a:buClr>
                <a:srgbClr val="FF0000"/>
              </a:buClr>
              <a:buFont typeface="Wingdings" panose="05000000000000000000" pitchFamily="2" charset="2"/>
              <a:buChar char="Ø"/>
            </a:pP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Clr>
                <a:srgbClr val="FF0000"/>
              </a:buClr>
              <a:buFont typeface="Wingdings" panose="05000000000000000000" pitchFamily="2" charset="2"/>
              <a:buChar char="Ø"/>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 按功能不同，巨噬细胞可分为</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M1</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和</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M2 </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两种亚型</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Clr>
                <a:srgbClr val="FF0000"/>
              </a:buClr>
            </a:pPr>
            <a:endParaRPr lang="zh-CN" alt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矩形 6"/>
          <p:cNvSpPr/>
          <p:nvPr/>
        </p:nvSpPr>
        <p:spPr>
          <a:xfrm>
            <a:off x="1884680" y="6604000"/>
            <a:ext cx="4191000" cy="254000"/>
          </a:xfrm>
          <a:prstGeom prst="rect">
            <a:avLst/>
          </a:prstGeom>
        </p:spPr>
        <p:txBody>
          <a:bodyPr>
            <a:spAutoFit/>
          </a:bodyPr>
          <a:lstStyle/>
          <a:p>
            <a:pPr fontAlgn="base">
              <a:spcBef>
                <a:spcPct val="0"/>
              </a:spcBef>
              <a:spcAft>
                <a:spcPct val="0"/>
              </a:spcAft>
              <a:defRPr/>
            </a:pPr>
            <a:r>
              <a:rPr lang="en-US" altLang="zh-CN" sz="1050" b="1" dirty="0">
                <a:latin typeface="Calibri" panose="020F0502020204030204" charset="0"/>
                <a:ea typeface="楷体_GB2312" pitchFamily="49" charset="-122"/>
              </a:rPr>
              <a:t>American Journal of Reproductive Immunology 63 (2010) 460–471</a:t>
            </a:r>
            <a:endParaRPr lang="zh-CN" altLang="en-US" sz="1050" b="1" dirty="0">
              <a:latin typeface="Calibri" panose="020F0502020204030204" charset="0"/>
              <a:ea typeface="楷体_GB2312" pitchFamily="49" charset="-122"/>
            </a:endParaRPr>
          </a:p>
        </p:txBody>
      </p:sp>
      <p:grpSp>
        <p:nvGrpSpPr>
          <p:cNvPr id="3" name="组合 2"/>
          <p:cNvGrpSpPr/>
          <p:nvPr/>
        </p:nvGrpSpPr>
        <p:grpSpPr>
          <a:xfrm>
            <a:off x="7604126" y="2186940"/>
            <a:ext cx="1322070" cy="1207770"/>
            <a:chOff x="840" y="4200"/>
            <a:chExt cx="2082" cy="1902"/>
          </a:xfrm>
        </p:grpSpPr>
        <p:sp>
          <p:nvSpPr>
            <p:cNvPr id="97285" name="左大括号 9"/>
            <p:cNvSpPr/>
            <p:nvPr/>
          </p:nvSpPr>
          <p:spPr>
            <a:xfrm>
              <a:off x="840" y="4568"/>
              <a:ext cx="120" cy="1290"/>
            </a:xfrm>
            <a:prstGeom prst="leftBrace">
              <a:avLst>
                <a:gd name="adj1" fmla="val 8311"/>
                <a:gd name="adj2" fmla="val 50000"/>
              </a:avLst>
            </a:prstGeom>
            <a:noFill/>
            <a:ln w="28575" cap="flat" cmpd="sng">
              <a:solidFill>
                <a:schemeClr val="tx1"/>
              </a:solidFill>
              <a:prstDash val="solid"/>
              <a:headEnd type="none" w="med" len="med"/>
              <a:tailEnd type="none" w="med" len="med"/>
            </a:ln>
          </p:spPr>
          <p:txBody>
            <a:bodyPr/>
            <a:lstStyle/>
            <a:p>
              <a:endParaRPr lang="zh-CN" altLang="en-US" dirty="0">
                <a:latin typeface="Calibri" panose="020F0502020204030204" charset="0"/>
              </a:endParaRPr>
            </a:p>
          </p:txBody>
        </p:sp>
        <p:sp>
          <p:nvSpPr>
            <p:cNvPr id="97286" name="TextBox 10"/>
            <p:cNvSpPr txBox="1"/>
            <p:nvPr/>
          </p:nvSpPr>
          <p:spPr>
            <a:xfrm>
              <a:off x="960" y="4200"/>
              <a:ext cx="1929" cy="582"/>
            </a:xfrm>
            <a:prstGeom prst="rect">
              <a:avLst/>
            </a:prstGeom>
            <a:noFill/>
            <a:ln w="9525">
              <a:noFill/>
            </a:ln>
          </p:spPr>
          <p:txBody>
            <a:bodyPr wrap="none">
              <a:spAutoFit/>
            </a:bodyPr>
            <a:lstStyle/>
            <a:p>
              <a:r>
                <a:rPr lang="en-US" altLang="zh-CN" dirty="0">
                  <a:latin typeface="Times New Roman" panose="02020603050405020304" pitchFamily="18" charset="0"/>
                  <a:cs typeface="Times New Roman" panose="02020603050405020304" pitchFamily="18" charset="0"/>
                </a:rPr>
                <a:t>M1</a:t>
              </a:r>
              <a:r>
                <a:rPr lang="en-US" altLang="zh-CN" dirty="0">
                  <a:latin typeface="Calibri" panose="020F0502020204030204" charset="0"/>
                </a:rPr>
                <a:t>     </a:t>
              </a:r>
              <a:r>
                <a:rPr lang="zh-CN" altLang="en-US" dirty="0">
                  <a:solidFill>
                    <a:srgbClr val="960000"/>
                  </a:solidFill>
                  <a:latin typeface="Calibri" panose="020F0502020204030204" charset="0"/>
                </a:rPr>
                <a:t>促炎</a:t>
              </a:r>
              <a:endParaRPr lang="en-US" altLang="zh-CN" dirty="0">
                <a:solidFill>
                  <a:srgbClr val="960000"/>
                </a:solidFill>
                <a:latin typeface="Calibri" panose="020F0502020204030204" charset="0"/>
              </a:endParaRPr>
            </a:p>
          </p:txBody>
        </p:sp>
        <p:sp>
          <p:nvSpPr>
            <p:cNvPr id="97287" name="TextBox 11"/>
            <p:cNvSpPr txBox="1"/>
            <p:nvPr/>
          </p:nvSpPr>
          <p:spPr>
            <a:xfrm>
              <a:off x="960" y="5520"/>
              <a:ext cx="1962" cy="582"/>
            </a:xfrm>
            <a:prstGeom prst="rect">
              <a:avLst/>
            </a:prstGeom>
            <a:noFill/>
            <a:ln w="9525">
              <a:noFill/>
            </a:ln>
          </p:spPr>
          <p:txBody>
            <a:bodyPr wrap="none">
              <a:spAutoFit/>
            </a:bodyPr>
            <a:lstStyle/>
            <a:p>
              <a:r>
                <a:rPr lang="en-US" altLang="zh-CN" dirty="0">
                  <a:latin typeface="Times New Roman" panose="02020603050405020304" pitchFamily="18" charset="0"/>
                  <a:cs typeface="Times New Roman" panose="02020603050405020304" pitchFamily="18" charset="0"/>
                </a:rPr>
                <a:t>M2   </a:t>
              </a:r>
              <a:r>
                <a:rPr lang="en-US" altLang="zh-CN" dirty="0">
                  <a:latin typeface="Calibri" panose="020F0502020204030204" charset="0"/>
                </a:rPr>
                <a:t> </a:t>
              </a:r>
              <a:r>
                <a:rPr lang="en-US" altLang="zh-CN" dirty="0">
                  <a:solidFill>
                    <a:srgbClr val="FF0000"/>
                  </a:solidFill>
                  <a:latin typeface="Calibri" panose="020F0502020204030204" charset="0"/>
                </a:rPr>
                <a:t> </a:t>
              </a:r>
              <a:r>
                <a:rPr lang="zh-CN" altLang="en-US" dirty="0">
                  <a:solidFill>
                    <a:srgbClr val="960000"/>
                  </a:solidFill>
                  <a:latin typeface="Calibri" panose="020F0502020204030204" charset="0"/>
                </a:rPr>
                <a:t>抑炎</a:t>
              </a:r>
            </a:p>
          </p:txBody>
        </p:sp>
      </p:grpSp>
      <p:sp>
        <p:nvSpPr>
          <p:cNvPr id="4" name="灯片编号占位符 3"/>
          <p:cNvSpPr>
            <a:spLocks noGrp="1"/>
          </p:cNvSpPr>
          <p:nvPr>
            <p:ph type="sldNum" sz="quarter" idx="12"/>
          </p:nvPr>
        </p:nvSpPr>
        <p:spPr/>
        <p:txBody>
          <a:bodyPr/>
          <a:lstStyle/>
          <a:p>
            <a:fld id="{2C034FE1-F6A7-4524-816E-CF07B080F3EA}" type="slidenum">
              <a:rPr lang="zh-CN" altLang="en-US" smtClean="0"/>
              <a:t>14</a:t>
            </a:fld>
            <a:endParaRPr lang="zh-CN" altLang="en-US"/>
          </a:p>
        </p:txBody>
      </p:sp>
      <p:sp>
        <p:nvSpPr>
          <p:cNvPr id="14" name="文本框 13"/>
          <p:cNvSpPr txBox="1"/>
          <p:nvPr/>
        </p:nvSpPr>
        <p:spPr>
          <a:xfrm>
            <a:off x="2418080" y="3491866"/>
            <a:ext cx="8063230" cy="2168525"/>
          </a:xfrm>
          <a:prstGeom prst="rect">
            <a:avLst/>
          </a:prstGeom>
          <a:noFill/>
        </p:spPr>
        <p:txBody>
          <a:bodyPr wrap="square" rtlCol="0" anchor="t">
            <a:spAutoFit/>
          </a:bodyPr>
          <a:lstStyle/>
          <a:p>
            <a:pPr marL="457200" indent="-457200">
              <a:lnSpc>
                <a:spcPct val="150000"/>
              </a:lnSpc>
              <a:buClr>
                <a:srgbClr val="FF0000"/>
              </a:buClr>
            </a:pPr>
            <a:r>
              <a:rPr lang="zh-CN" altLang="en-US" b="1" dirty="0">
                <a:latin typeface="Times New Roman" panose="02020603050405020304" pitchFamily="18" charset="0"/>
                <a:ea typeface="宋体" panose="02010600030101010101" pitchFamily="2" charset="-122"/>
                <a:cs typeface="Times New Roman" panose="02020603050405020304" pitchFamily="18" charset="0"/>
                <a:sym typeface="+mn-ea"/>
              </a:rPr>
              <a:t>功能：</a:t>
            </a:r>
          </a:p>
          <a:p>
            <a:pPr marL="457200" indent="-457200">
              <a:lnSpc>
                <a:spcPct val="150000"/>
              </a:lnSpc>
              <a:buClr>
                <a:srgbClr val="FF0000"/>
              </a:buClr>
            </a:pPr>
            <a:r>
              <a:rPr lang="en-US" altLang="zh-CN"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sym typeface="+mn-ea"/>
              </a:rPr>
              <a:t>1. </a:t>
            </a:r>
            <a:r>
              <a:rPr lang="zh-CN" altLang="en-US"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sym typeface="+mn-ea"/>
              </a:rPr>
              <a:t>免疫防御</a:t>
            </a:r>
          </a:p>
          <a:p>
            <a:pPr marL="457200" indent="-457200">
              <a:lnSpc>
                <a:spcPct val="150000"/>
              </a:lnSpc>
              <a:buClr>
                <a:srgbClr val="FF0000"/>
              </a:buClr>
            </a:pPr>
            <a:r>
              <a:rPr lang="en-US" altLang="zh-CN"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sym typeface="+mn-ea"/>
              </a:rPr>
              <a:t>2. </a:t>
            </a:r>
            <a:r>
              <a:rPr lang="zh-CN" altLang="en-US"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sym typeface="+mn-ea"/>
              </a:rPr>
              <a:t>调节滋养细胞入侵</a:t>
            </a:r>
          </a:p>
          <a:p>
            <a:pPr marL="457200" indent="-457200">
              <a:lnSpc>
                <a:spcPct val="150000"/>
              </a:lnSpc>
              <a:buClr>
                <a:srgbClr val="FF0000"/>
              </a:buClr>
            </a:pPr>
            <a:r>
              <a:rPr lang="en-US" altLang="zh-CN"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sym typeface="+mn-ea"/>
              </a:rPr>
              <a:t>3. </a:t>
            </a:r>
            <a:r>
              <a:rPr lang="zh-CN" altLang="en-US"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sym typeface="+mn-ea"/>
              </a:rPr>
              <a:t>血管生成调控</a:t>
            </a:r>
          </a:p>
          <a:p>
            <a:pPr marL="457200" indent="-457200">
              <a:lnSpc>
                <a:spcPct val="150000"/>
              </a:lnSpc>
              <a:buClr>
                <a:srgbClr val="FF0000"/>
              </a:buClr>
            </a:pPr>
            <a:r>
              <a:rPr lang="en-US" altLang="zh-CN"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sym typeface="+mn-ea"/>
              </a:rPr>
              <a:t>4. </a:t>
            </a:r>
            <a:r>
              <a:rPr lang="zh-CN" altLang="en-US"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sym typeface="+mn-ea"/>
              </a:rPr>
              <a:t>诱导免疫耐受</a:t>
            </a:r>
            <a:endParaRPr lang="zh-CN" altLang="en-US" dirty="0">
              <a:solidFill>
                <a:srgbClr val="96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3"/>
          <a:stretch>
            <a:fillRect/>
          </a:stretch>
        </p:blipFill>
        <p:spPr>
          <a:xfrm>
            <a:off x="5320607" y="3957321"/>
            <a:ext cx="4531419" cy="2513427"/>
          </a:xfrm>
          <a:prstGeom prst="rect">
            <a:avLst/>
          </a:prstGeom>
        </p:spPr>
      </p:pic>
      <p:sp>
        <p:nvSpPr>
          <p:cNvPr id="13" name="矩形 12">
            <a:extLst>
              <a:ext uri="{FF2B5EF4-FFF2-40B4-BE49-F238E27FC236}">
                <a16:creationId xmlns:a16="http://schemas.microsoft.com/office/drawing/2014/main" id="{579C78FF-B71C-4641-9313-8DB7D2F34B9E}"/>
              </a:ext>
            </a:extLst>
          </p:cNvPr>
          <p:cNvSpPr/>
          <p:nvPr/>
        </p:nvSpPr>
        <p:spPr>
          <a:xfrm>
            <a:off x="190215" y="116631"/>
            <a:ext cx="7288613" cy="606894"/>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28B170DC-FB17-4563-A5EA-706E6C4BA073}"/>
              </a:ext>
            </a:extLst>
          </p:cNvPr>
          <p:cNvSpPr txBox="1"/>
          <p:nvPr/>
        </p:nvSpPr>
        <p:spPr>
          <a:xfrm>
            <a:off x="190216" y="135277"/>
            <a:ext cx="6529352" cy="461665"/>
          </a:xfrm>
          <a:prstGeom prst="rect">
            <a:avLst/>
          </a:prstGeom>
          <a:noFill/>
        </p:spPr>
        <p:txBody>
          <a:bodyPr wrap="none" rtlCol="0">
            <a:spAutoFit/>
          </a:bodyPr>
          <a:lstStyle/>
          <a:p>
            <a:r>
              <a:rPr lang="zh-CN" altLang="en-US" sz="2400" b="1" dirty="0">
                <a:solidFill>
                  <a:schemeClr val="bg1"/>
                </a:solidFill>
                <a:latin typeface="宋体" panose="02010600030101010101" pitchFamily="2" charset="-122"/>
                <a:ea typeface="宋体" panose="02010600030101010101" pitchFamily="2" charset="-122"/>
              </a:rPr>
              <a:t>   妊娠早期子宫内膜</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巨噬细胞</a:t>
            </a:r>
            <a:r>
              <a:rPr lang="zh-CN" altLang="en-US" sz="2400" b="1" dirty="0">
                <a:solidFill>
                  <a:schemeClr val="bg1"/>
                </a:solidFill>
                <a:latin typeface="宋体" panose="02010600030101010101" pitchFamily="2" charset="-122"/>
                <a:ea typeface="宋体" panose="02010600030101010101" pitchFamily="2" charset="-122"/>
              </a:rPr>
              <a:t>的免疫调节作用</a:t>
            </a:r>
          </a:p>
        </p:txBody>
      </p:sp>
      <p:pic>
        <p:nvPicPr>
          <p:cNvPr id="16" name="图片 16">
            <a:extLst>
              <a:ext uri="{FF2B5EF4-FFF2-40B4-BE49-F238E27FC236}">
                <a16:creationId xmlns:a16="http://schemas.microsoft.com/office/drawing/2014/main" id="{BCA2CACA-EE2D-40FD-AA6A-F6125523FC20}"/>
              </a:ext>
            </a:extLst>
          </p:cNvPr>
          <p:cNvPicPr>
            <a:picLocks noChangeAspect="1" noChangeArrowheads="1"/>
          </p:cNvPicPr>
          <p:nvPr/>
        </p:nvPicPr>
        <p:blipFill>
          <a:blip r:embed="rId4" cstate="print"/>
          <a:srcRect/>
          <a:stretch>
            <a:fillRect/>
          </a:stretch>
        </p:blipFill>
        <p:spPr bwMode="auto">
          <a:xfrm>
            <a:off x="9666253" y="175262"/>
            <a:ext cx="2335531" cy="385976"/>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59" name="Object 3"/>
          <p:cNvGraphicFramePr>
            <a:graphicFrameLocks noChangeAspect="1"/>
          </p:cNvGraphicFramePr>
          <p:nvPr/>
        </p:nvGraphicFramePr>
        <p:xfrm>
          <a:off x="1524000" y="1055772"/>
          <a:ext cx="8629408" cy="3888432"/>
        </p:xfrm>
        <a:graphic>
          <a:graphicData uri="http://schemas.openxmlformats.org/presentationml/2006/ole">
            <mc:AlternateContent xmlns:mc="http://schemas.openxmlformats.org/markup-compatibility/2006">
              <mc:Choice xmlns:v="urn:schemas-microsoft-com:vml" Requires="v">
                <p:oleObj spid="_x0000_s10307" name="Prism 6" r:id="rId4" imgW="9353550" imgH="4229100" progId="Prism6.Document">
                  <p:embed/>
                </p:oleObj>
              </mc:Choice>
              <mc:Fallback>
                <p:oleObj name="Prism 6" r:id="rId4" imgW="9353550" imgH="4229100" progId="Prism6.Document">
                  <p:embed/>
                  <p:pic>
                    <p:nvPicPr>
                      <p:cNvPr id="19459" name="Object 3"/>
                      <p:cNvPicPr>
                        <a:picLocks noChangeAspect="1"/>
                      </p:cNvPicPr>
                      <p:nvPr/>
                    </p:nvPicPr>
                    <p:blipFill>
                      <a:blip r:embed="rId5"/>
                      <a:stretch>
                        <a:fillRect/>
                      </a:stretch>
                    </p:blipFill>
                    <p:spPr>
                      <a:xfrm>
                        <a:off x="1524000" y="1055772"/>
                        <a:ext cx="8629408" cy="3888432"/>
                      </a:xfrm>
                      <a:prstGeom prst="rect">
                        <a:avLst/>
                      </a:prstGeom>
                      <a:noFill/>
                      <a:ln w="9525">
                        <a:noFill/>
                      </a:ln>
                    </p:spPr>
                  </p:pic>
                </p:oleObj>
              </mc:Fallback>
            </mc:AlternateContent>
          </a:graphicData>
        </a:graphic>
      </p:graphicFrame>
      <p:sp>
        <p:nvSpPr>
          <p:cNvPr id="18433" name="Rectangle 1"/>
          <p:cNvSpPr>
            <a:spLocks noChangeArrowheads="1"/>
          </p:cNvSpPr>
          <p:nvPr/>
        </p:nvSpPr>
        <p:spPr bwMode="auto">
          <a:xfrm>
            <a:off x="1631950" y="5170973"/>
            <a:ext cx="9311974" cy="1015663"/>
          </a:xfrm>
          <a:prstGeom prst="rect">
            <a:avLst/>
          </a:prstGeom>
          <a:noFill/>
          <a:ln w="9525">
            <a:noFill/>
            <a:miter lim="800000"/>
          </a:ln>
          <a:effectLst/>
        </p:spPr>
        <p:txBody>
          <a:bodyPr vert="horz" wrap="square" lIns="91440" tIns="45720" rIns="91440" bIns="45720" numCol="1" anchor="ctr" anchorCtr="0" compatLnSpc="1">
            <a:spAutoFit/>
          </a:bodyPr>
          <a:lstStyle/>
          <a:p>
            <a:pPr lvl="0">
              <a:buClr>
                <a:srgbClr val="0070C0"/>
              </a:buClr>
              <a:buFont typeface="Wingdings" panose="05000000000000000000" pitchFamily="2" charset="2"/>
              <a:buChar char="ü"/>
            </a:pP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 CD68</a:t>
            </a:r>
            <a:r>
              <a:rPr lang="en-US" altLang="zh-CN" sz="2000" baseline="300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000" dirty="0">
                <a:latin typeface="Times New Roman" panose="02020603050405020304" pitchFamily="18" charset="0"/>
                <a:ea typeface="宋体" panose="02010600030101010101" pitchFamily="2" charset="-122"/>
                <a:cs typeface="Times New Roman" panose="02020603050405020304" pitchFamily="18" charset="0"/>
              </a:rPr>
              <a:t>和</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CD163</a:t>
            </a:r>
            <a:r>
              <a:rPr lang="en-US" altLang="zh-CN" sz="2000" baseline="300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000" dirty="0">
                <a:latin typeface="Times New Roman" panose="02020603050405020304" pitchFamily="18" charset="0"/>
                <a:ea typeface="宋体" panose="02010600030101010101" pitchFamily="2" charset="-122"/>
                <a:cs typeface="Times New Roman" panose="02020603050405020304" pitchFamily="18" charset="0"/>
              </a:rPr>
              <a:t>巨噬细胞在首次</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IVF</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患者</a:t>
            </a:r>
            <a:r>
              <a:rPr lang="zh-CN" altLang="zh-CN" sz="2000" dirty="0">
                <a:latin typeface="Times New Roman" panose="02020603050405020304" pitchFamily="18" charset="0"/>
                <a:ea typeface="宋体" panose="02010600030101010101" pitchFamily="2" charset="-122"/>
                <a:cs typeface="Times New Roman" panose="02020603050405020304" pitchFamily="18" charset="0"/>
              </a:rPr>
              <a:t>的失败妊娠组中显著增加</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lvl="0">
              <a:buClr>
                <a:srgbClr val="0070C0"/>
              </a:buClr>
              <a:buFont typeface="Wingdings" panose="05000000000000000000" pitchFamily="2" charset="2"/>
              <a:buChar char="ü"/>
            </a:pP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lvl="0">
              <a:buClr>
                <a:srgbClr val="0070C0"/>
              </a:buClr>
              <a:buFont typeface="Wingdings" panose="05000000000000000000" pitchFamily="2" charset="2"/>
              <a:buChar char="ü"/>
            </a:pPr>
            <a:r>
              <a:rPr lang="zh-CN" altLang="zh-CN" sz="2000" dirty="0">
                <a:latin typeface="Times New Roman" panose="02020603050405020304" pitchFamily="18" charset="0"/>
                <a:ea typeface="宋体" panose="02010600030101010101" pitchFamily="2" charset="-122"/>
                <a:cs typeface="Times New Roman" panose="02020603050405020304" pitchFamily="18" charset="0"/>
              </a:rPr>
              <a:t>对</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Total</a:t>
            </a:r>
            <a:r>
              <a:rPr lang="zh-CN" altLang="zh-CN" sz="20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RM</a:t>
            </a:r>
            <a:r>
              <a:rPr lang="zh-CN" altLang="zh-CN" sz="20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RIF</a:t>
            </a:r>
            <a:r>
              <a:rPr lang="zh-CN" altLang="zh-CN" sz="2000" dirty="0">
                <a:latin typeface="Times New Roman" panose="02020603050405020304" pitchFamily="18" charset="0"/>
                <a:ea typeface="宋体" panose="02010600030101010101" pitchFamily="2" charset="-122"/>
                <a:cs typeface="Times New Roman" panose="02020603050405020304" pitchFamily="18" charset="0"/>
              </a:rPr>
              <a:t>和不符合诊断人群，</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CD68</a:t>
            </a:r>
            <a:r>
              <a:rPr lang="en-US" altLang="zh-CN" sz="2000" baseline="300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000" dirty="0">
                <a:latin typeface="Times New Roman" panose="02020603050405020304" pitchFamily="18" charset="0"/>
                <a:ea typeface="宋体" panose="02010600030101010101" pitchFamily="2" charset="-122"/>
                <a:cs typeface="Times New Roman" panose="02020603050405020304" pitchFamily="18" charset="0"/>
              </a:rPr>
              <a:t>和</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CD163</a:t>
            </a:r>
            <a:r>
              <a:rPr lang="en-US" altLang="zh-CN" sz="2000" baseline="30000"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2000" dirty="0">
                <a:latin typeface="Times New Roman" panose="02020603050405020304" pitchFamily="18" charset="0"/>
                <a:ea typeface="宋体" panose="02010600030101010101" pitchFamily="2" charset="-122"/>
                <a:cs typeface="Times New Roman" panose="02020603050405020304" pitchFamily="18" charset="0"/>
              </a:rPr>
              <a:t>巨噬细胞没有显著差异。</a:t>
            </a:r>
            <a:endParaRPr lang="zh-CN" alt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t>15</a:t>
            </a:fld>
            <a:endParaRPr lang="zh-CN" altLang="en-US" dirty="0"/>
          </a:p>
        </p:txBody>
      </p:sp>
      <p:sp>
        <p:nvSpPr>
          <p:cNvPr id="6" name="矩形 5">
            <a:extLst>
              <a:ext uri="{FF2B5EF4-FFF2-40B4-BE49-F238E27FC236}">
                <a16:creationId xmlns:a16="http://schemas.microsoft.com/office/drawing/2014/main" id="{04943746-DC63-469B-B0EB-C2AB18E3FB0B}"/>
              </a:ext>
            </a:extLst>
          </p:cNvPr>
          <p:cNvSpPr/>
          <p:nvPr/>
        </p:nvSpPr>
        <p:spPr>
          <a:xfrm>
            <a:off x="190215" y="116631"/>
            <a:ext cx="7288613" cy="606894"/>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3CCD98E8-D6EF-4305-B63E-DEE8C3F96866}"/>
              </a:ext>
            </a:extLst>
          </p:cNvPr>
          <p:cNvSpPr txBox="1"/>
          <p:nvPr/>
        </p:nvSpPr>
        <p:spPr>
          <a:xfrm>
            <a:off x="190216" y="135277"/>
            <a:ext cx="6529352" cy="461665"/>
          </a:xfrm>
          <a:prstGeom prst="rect">
            <a:avLst/>
          </a:prstGeom>
          <a:noFill/>
        </p:spPr>
        <p:txBody>
          <a:bodyPr wrap="none" rtlCol="0">
            <a:spAutoFit/>
          </a:bodyPr>
          <a:lstStyle/>
          <a:p>
            <a:r>
              <a:rPr lang="zh-CN" altLang="en-US" sz="2400" b="1" dirty="0">
                <a:solidFill>
                  <a:schemeClr val="bg1"/>
                </a:solidFill>
                <a:latin typeface="宋体" panose="02010600030101010101" pitchFamily="2" charset="-122"/>
                <a:ea typeface="宋体" panose="02010600030101010101" pitchFamily="2" charset="-122"/>
              </a:rPr>
              <a:t>   妊娠早期子宫内膜</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巨噬细胞</a:t>
            </a:r>
            <a:r>
              <a:rPr lang="zh-CN" altLang="en-US" sz="2400" b="1" dirty="0">
                <a:solidFill>
                  <a:schemeClr val="bg1"/>
                </a:solidFill>
                <a:latin typeface="宋体" panose="02010600030101010101" pitchFamily="2" charset="-122"/>
                <a:ea typeface="宋体" panose="02010600030101010101" pitchFamily="2" charset="-122"/>
              </a:rPr>
              <a:t>的免疫调节作用</a:t>
            </a:r>
          </a:p>
        </p:txBody>
      </p:sp>
      <p:pic>
        <p:nvPicPr>
          <p:cNvPr id="8" name="图片 16">
            <a:extLst>
              <a:ext uri="{FF2B5EF4-FFF2-40B4-BE49-F238E27FC236}">
                <a16:creationId xmlns:a16="http://schemas.microsoft.com/office/drawing/2014/main" id="{EF5CF71E-5172-4FC9-8A24-9D6CA876FC75}"/>
              </a:ext>
            </a:extLst>
          </p:cNvPr>
          <p:cNvPicPr>
            <a:picLocks noChangeAspect="1" noChangeArrowheads="1"/>
          </p:cNvPicPr>
          <p:nvPr/>
        </p:nvPicPr>
        <p:blipFill>
          <a:blip r:embed="rId6" cstate="print"/>
          <a:srcRect/>
          <a:stretch>
            <a:fillRect/>
          </a:stretch>
        </p:blipFill>
        <p:spPr bwMode="auto">
          <a:xfrm>
            <a:off x="9666253" y="173121"/>
            <a:ext cx="2335531" cy="385976"/>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a:srcRect l="20982" t="19204" r="16072" b="23185"/>
          <a:stretch>
            <a:fillRect/>
          </a:stretch>
        </p:blipFill>
        <p:spPr bwMode="auto">
          <a:xfrm>
            <a:off x="1924666" y="942159"/>
            <a:ext cx="642943" cy="642943"/>
          </a:xfrm>
          <a:prstGeom prst="rect">
            <a:avLst/>
          </a:prstGeom>
          <a:noFill/>
          <a:ln w="9525">
            <a:noFill/>
            <a:miter lim="800000"/>
            <a:headEnd/>
            <a:tailEnd/>
          </a:ln>
          <a:effectLst/>
        </p:spPr>
      </p:pic>
      <p:sp>
        <p:nvSpPr>
          <p:cNvPr id="5" name="TextBox 4"/>
          <p:cNvSpPr txBox="1"/>
          <p:nvPr/>
        </p:nvSpPr>
        <p:spPr>
          <a:xfrm>
            <a:off x="2495602" y="1033572"/>
            <a:ext cx="1605439" cy="523220"/>
          </a:xfrm>
          <a:prstGeom prst="rect">
            <a:avLst/>
          </a:prstGeom>
          <a:noFill/>
        </p:spPr>
        <p:txBody>
          <a:bodyPr wrap="none" rtlCol="0">
            <a:spAutoFit/>
          </a:bodyPr>
          <a:lstStyle/>
          <a:p>
            <a:r>
              <a:rPr lang="en-US" altLang="zh-CN" sz="2800" b="1" dirty="0" err="1">
                <a:solidFill>
                  <a:srgbClr val="C00000"/>
                </a:solidFill>
                <a:latin typeface="Times New Roman" pitchFamily="18" charset="0"/>
                <a:ea typeface="华文楷体" pitchFamily="2" charset="-122"/>
                <a:cs typeface="Times New Roman" pitchFamily="18" charset="0"/>
              </a:rPr>
              <a:t>Treg</a:t>
            </a:r>
            <a:r>
              <a:rPr lang="zh-CN" altLang="en-US" sz="2800" b="1" dirty="0">
                <a:solidFill>
                  <a:srgbClr val="C00000"/>
                </a:solidFill>
                <a:latin typeface="Times New Roman" pitchFamily="18" charset="0"/>
                <a:ea typeface="华文楷体" pitchFamily="2" charset="-122"/>
                <a:cs typeface="Times New Roman" pitchFamily="18" charset="0"/>
              </a:rPr>
              <a:t>细胞</a:t>
            </a:r>
          </a:p>
        </p:txBody>
      </p:sp>
      <p:sp>
        <p:nvSpPr>
          <p:cNvPr id="7" name="矩形 4"/>
          <p:cNvSpPr>
            <a:spLocks noChangeArrowheads="1"/>
          </p:cNvSpPr>
          <p:nvPr/>
        </p:nvSpPr>
        <p:spPr bwMode="auto">
          <a:xfrm>
            <a:off x="1987997" y="6423768"/>
            <a:ext cx="8572500" cy="46166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latin typeface="华文楷体" panose="02010600040101010101" pitchFamily="2" charset="-122"/>
                <a:ea typeface="华文楷体" panose="02010600040101010101" pitchFamily="2" charset="-122"/>
              </a:rPr>
              <a:t>1 , </a:t>
            </a:r>
            <a:r>
              <a:rPr lang="en-US" altLang="zh-CN" sz="1200" dirty="0" err="1">
                <a:latin typeface="华文楷体" panose="02010600040101010101" pitchFamily="2" charset="-122"/>
                <a:ea typeface="华文楷体" panose="02010600040101010101" pitchFamily="2" charset="-122"/>
              </a:rPr>
              <a:t>Vignali</a:t>
            </a:r>
            <a:r>
              <a:rPr lang="en-US" altLang="zh-CN" sz="1200" dirty="0">
                <a:latin typeface="华文楷体" panose="02010600040101010101" pitchFamily="2" charset="-122"/>
                <a:ea typeface="华文楷体" panose="02010600040101010101" pitchFamily="2" charset="-122"/>
              </a:rPr>
              <a:t> DA. et al, Nat Rev </a:t>
            </a:r>
            <a:r>
              <a:rPr lang="en-US" altLang="zh-CN" sz="1200" dirty="0" err="1">
                <a:latin typeface="华文楷体" panose="02010600040101010101" pitchFamily="2" charset="-122"/>
                <a:ea typeface="华文楷体" panose="02010600040101010101" pitchFamily="2" charset="-122"/>
              </a:rPr>
              <a:t>Immunol</a:t>
            </a:r>
            <a:r>
              <a:rPr lang="en-US" altLang="zh-CN" sz="1200" dirty="0">
                <a:latin typeface="华文楷体" panose="02010600040101010101" pitchFamily="2" charset="-122"/>
                <a:ea typeface="华文楷体" panose="02010600040101010101" pitchFamily="2" charset="-122"/>
              </a:rPr>
              <a:t>, 2008;    2,  </a:t>
            </a:r>
            <a:r>
              <a:rPr lang="en-US" altLang="zh-CN" sz="1200" dirty="0" err="1">
                <a:latin typeface="华文楷体" panose="02010600040101010101" pitchFamily="2" charset="-122"/>
                <a:ea typeface="华文楷体" panose="02010600040101010101" pitchFamily="2" charset="-122"/>
              </a:rPr>
              <a:t>Aluvihare</a:t>
            </a:r>
            <a:r>
              <a:rPr lang="en-US" altLang="zh-CN" sz="1200" dirty="0">
                <a:latin typeface="华文楷体" panose="02010600040101010101" pitchFamily="2" charset="-122"/>
                <a:ea typeface="华文楷体" panose="02010600040101010101" pitchFamily="2" charset="-122"/>
              </a:rPr>
              <a:t>, V. R., et al. ,2004</a:t>
            </a:r>
          </a:p>
          <a:p>
            <a:r>
              <a:rPr lang="en-US" altLang="zh-CN" sz="1200" dirty="0">
                <a:latin typeface="华文楷体" panose="02010600040101010101" pitchFamily="2" charset="-122"/>
                <a:ea typeface="华文楷体" panose="02010600040101010101" pitchFamily="2" charset="-122"/>
              </a:rPr>
              <a:t>3,   </a:t>
            </a:r>
            <a:r>
              <a:rPr lang="da-DK" altLang="zh-CN" sz="1200" dirty="0">
                <a:latin typeface="华文楷体" panose="02010600040101010101" pitchFamily="2" charset="-122"/>
                <a:ea typeface="华文楷体" panose="02010600040101010101" pitchFamily="2" charset="-122"/>
              </a:rPr>
              <a:t>Jasper, M. J., et al. 2006;     4, Shima, T., et al.  2010</a:t>
            </a:r>
            <a:endParaRPr lang="en-US" altLang="zh-CN" sz="1200" dirty="0">
              <a:latin typeface="华文楷体" panose="02010600040101010101" pitchFamily="2" charset="-122"/>
              <a:ea typeface="华文楷体" panose="02010600040101010101" pitchFamily="2" charset="-122"/>
            </a:endParaRPr>
          </a:p>
        </p:txBody>
      </p:sp>
      <p:pic>
        <p:nvPicPr>
          <p:cNvPr id="2" name="图片 1">
            <a:extLst>
              <a:ext uri="{FF2B5EF4-FFF2-40B4-BE49-F238E27FC236}">
                <a16:creationId xmlns:a16="http://schemas.microsoft.com/office/drawing/2014/main" id="{37577948-5379-4B47-8E9B-6F346A39E703}"/>
              </a:ext>
            </a:extLst>
          </p:cNvPr>
          <p:cNvPicPr>
            <a:picLocks noChangeAspect="1"/>
          </p:cNvPicPr>
          <p:nvPr/>
        </p:nvPicPr>
        <p:blipFill>
          <a:blip r:embed="rId4"/>
          <a:stretch>
            <a:fillRect/>
          </a:stretch>
        </p:blipFill>
        <p:spPr>
          <a:xfrm>
            <a:off x="2708695" y="1762886"/>
            <a:ext cx="6774611" cy="4298065"/>
          </a:xfrm>
          <a:prstGeom prst="rect">
            <a:avLst/>
          </a:prstGeom>
        </p:spPr>
      </p:pic>
      <p:sp>
        <p:nvSpPr>
          <p:cNvPr id="12" name="矩形 11">
            <a:extLst>
              <a:ext uri="{FF2B5EF4-FFF2-40B4-BE49-F238E27FC236}">
                <a16:creationId xmlns:a16="http://schemas.microsoft.com/office/drawing/2014/main" id="{8F3AF40B-F66C-4D19-8B05-A24BB26B3F7E}"/>
              </a:ext>
            </a:extLst>
          </p:cNvPr>
          <p:cNvSpPr/>
          <p:nvPr/>
        </p:nvSpPr>
        <p:spPr>
          <a:xfrm>
            <a:off x="190216" y="270382"/>
            <a:ext cx="7044978" cy="523220"/>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2DAF772B-3776-441C-A9E6-FC76988EBAFF}"/>
              </a:ext>
            </a:extLst>
          </p:cNvPr>
          <p:cNvSpPr txBox="1"/>
          <p:nvPr/>
        </p:nvSpPr>
        <p:spPr>
          <a:xfrm>
            <a:off x="190216" y="270383"/>
            <a:ext cx="6513771" cy="461665"/>
          </a:xfrm>
          <a:prstGeom prst="rect">
            <a:avLst/>
          </a:prstGeom>
          <a:noFill/>
        </p:spPr>
        <p:txBody>
          <a:bodyPr wrap="none" rtlCol="0">
            <a:spAutoFit/>
          </a:bodyPr>
          <a:lstStyle/>
          <a:p>
            <a:r>
              <a:rPr lang="zh-CN" altLang="en-US" sz="2400" b="1" dirty="0">
                <a:solidFill>
                  <a:schemeClr val="bg1"/>
                </a:solidFill>
                <a:latin typeface="宋体" panose="02010600030101010101" pitchFamily="2" charset="-122"/>
                <a:ea typeface="宋体" panose="02010600030101010101" pitchFamily="2" charset="-122"/>
              </a:rPr>
              <a:t>   妊娠早期子宫内膜</a:t>
            </a:r>
            <a:r>
              <a:rPr lang="en-US" altLang="zh-CN" sz="2400" b="1"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Treg</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细胞</a:t>
            </a:r>
            <a:r>
              <a:rPr lang="zh-CN" altLang="en-US" sz="2400" b="1" dirty="0">
                <a:solidFill>
                  <a:schemeClr val="bg1"/>
                </a:solidFill>
                <a:latin typeface="宋体" panose="02010600030101010101" pitchFamily="2" charset="-122"/>
                <a:ea typeface="宋体" panose="02010600030101010101" pitchFamily="2" charset="-122"/>
              </a:rPr>
              <a:t>的免疫调节作用</a:t>
            </a:r>
          </a:p>
        </p:txBody>
      </p:sp>
      <p:pic>
        <p:nvPicPr>
          <p:cNvPr id="14" name="图片 16">
            <a:extLst>
              <a:ext uri="{FF2B5EF4-FFF2-40B4-BE49-F238E27FC236}">
                <a16:creationId xmlns:a16="http://schemas.microsoft.com/office/drawing/2014/main" id="{9382C972-E4C6-4E41-9EF3-55DBB51984BD}"/>
              </a:ext>
            </a:extLst>
          </p:cNvPr>
          <p:cNvPicPr>
            <a:picLocks noChangeAspect="1" noChangeArrowheads="1"/>
          </p:cNvPicPr>
          <p:nvPr/>
        </p:nvPicPr>
        <p:blipFill>
          <a:blip r:embed="rId5" cstate="print"/>
          <a:srcRect/>
          <a:stretch>
            <a:fillRect/>
          </a:stretch>
        </p:blipFill>
        <p:spPr bwMode="auto">
          <a:xfrm>
            <a:off x="9785183" y="149685"/>
            <a:ext cx="2335531" cy="385976"/>
          </a:xfrm>
          <a:prstGeom prst="rect">
            <a:avLst/>
          </a:prstGeom>
          <a:noFill/>
          <a:ln w="9525">
            <a:noFill/>
            <a:miter lim="800000"/>
            <a:headEnd/>
            <a:tailEnd/>
          </a:ln>
        </p:spPr>
      </p:pic>
    </p:spTree>
    <p:extLst>
      <p:ext uri="{BB962C8B-B14F-4D97-AF65-F5344CB8AC3E}">
        <p14:creationId xmlns:p14="http://schemas.microsoft.com/office/powerpoint/2010/main" val="17250704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700" b="50000"/>
          <a:stretch/>
        </p:blipFill>
        <p:spPr bwMode="auto">
          <a:xfrm>
            <a:off x="1510558" y="832834"/>
            <a:ext cx="5076056" cy="8553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18678" y="1682804"/>
            <a:ext cx="4978179" cy="786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55641" y="2319725"/>
            <a:ext cx="6596860" cy="39895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1791419" y="2879243"/>
            <a:ext cx="1296144" cy="400110"/>
          </a:xfrm>
          <a:prstGeom prst="rect">
            <a:avLst/>
          </a:prstGeom>
          <a:noFill/>
        </p:spPr>
        <p:txBody>
          <a:bodyPr wrap="square" rtlCol="0">
            <a:spAutoFit/>
          </a:bodyPr>
          <a:lstStyle/>
          <a:p>
            <a:r>
              <a:rPr lang="zh-CN" altLang="en-US" sz="2000" b="1" dirty="0">
                <a:solidFill>
                  <a:schemeClr val="tx2">
                    <a:lumMod val="75000"/>
                  </a:schemeClr>
                </a:solidFill>
                <a:latin typeface="楷体" pitchFamily="49" charset="-122"/>
                <a:ea typeface="楷体" pitchFamily="49" charset="-122"/>
              </a:rPr>
              <a:t>种植窗期</a:t>
            </a:r>
          </a:p>
        </p:txBody>
      </p:sp>
      <p:sp>
        <p:nvSpPr>
          <p:cNvPr id="9" name="TextBox 8"/>
          <p:cNvSpPr txBox="1"/>
          <p:nvPr/>
        </p:nvSpPr>
        <p:spPr>
          <a:xfrm>
            <a:off x="1791419" y="4299299"/>
            <a:ext cx="1296144" cy="400110"/>
          </a:xfrm>
          <a:prstGeom prst="rect">
            <a:avLst/>
          </a:prstGeom>
          <a:noFill/>
        </p:spPr>
        <p:txBody>
          <a:bodyPr wrap="square" rtlCol="0">
            <a:spAutoFit/>
          </a:bodyPr>
          <a:lstStyle/>
          <a:p>
            <a:r>
              <a:rPr lang="zh-CN" altLang="en-US" sz="2000" b="1" dirty="0">
                <a:solidFill>
                  <a:schemeClr val="tx2">
                    <a:lumMod val="75000"/>
                  </a:schemeClr>
                </a:solidFill>
                <a:latin typeface="楷体" pitchFamily="49" charset="-122"/>
                <a:ea typeface="楷体" pitchFamily="49" charset="-122"/>
              </a:rPr>
              <a:t>妊娠早期</a:t>
            </a:r>
          </a:p>
        </p:txBody>
      </p:sp>
      <p:sp>
        <p:nvSpPr>
          <p:cNvPr id="10" name="TextBox 9"/>
          <p:cNvSpPr txBox="1"/>
          <p:nvPr/>
        </p:nvSpPr>
        <p:spPr>
          <a:xfrm>
            <a:off x="1761056" y="5502620"/>
            <a:ext cx="1296144" cy="400110"/>
          </a:xfrm>
          <a:prstGeom prst="rect">
            <a:avLst/>
          </a:prstGeom>
          <a:noFill/>
        </p:spPr>
        <p:txBody>
          <a:bodyPr wrap="square" rtlCol="0">
            <a:spAutoFit/>
          </a:bodyPr>
          <a:lstStyle/>
          <a:p>
            <a:r>
              <a:rPr lang="zh-CN" altLang="en-US" sz="2000" b="1" dirty="0">
                <a:solidFill>
                  <a:srgbClr val="AB0081"/>
                </a:solidFill>
                <a:latin typeface="楷体" pitchFamily="49" charset="-122"/>
                <a:ea typeface="楷体" pitchFamily="49" charset="-122"/>
              </a:rPr>
              <a:t>妊娠晚期</a:t>
            </a:r>
          </a:p>
        </p:txBody>
      </p:sp>
      <p:sp>
        <p:nvSpPr>
          <p:cNvPr id="11" name="TextBox 10"/>
          <p:cNvSpPr txBox="1"/>
          <p:nvPr/>
        </p:nvSpPr>
        <p:spPr>
          <a:xfrm>
            <a:off x="8389197" y="6597352"/>
            <a:ext cx="2459331" cy="307777"/>
          </a:xfrm>
          <a:prstGeom prst="rect">
            <a:avLst/>
          </a:prstGeom>
          <a:noFill/>
        </p:spPr>
        <p:txBody>
          <a:bodyPr wrap="square" rtlCol="0">
            <a:spAutoFit/>
          </a:bodyPr>
          <a:lstStyle/>
          <a:p>
            <a:r>
              <a:rPr lang="en-US" altLang="zh-CN" sz="1400" dirty="0" err="1">
                <a:latin typeface="Cambria" panose="02040503050406030204" pitchFamily="18" charset="0"/>
              </a:rPr>
              <a:t>Shima</a:t>
            </a:r>
            <a:r>
              <a:rPr lang="en-US" altLang="zh-CN" sz="1400" dirty="0">
                <a:latin typeface="Cambria" panose="02040503050406030204" pitchFamily="18" charset="0"/>
              </a:rPr>
              <a:t>, T., et al. (2010).</a:t>
            </a:r>
            <a:endParaRPr lang="zh-CN" altLang="en-US" sz="1400" dirty="0">
              <a:latin typeface="Cambria" panose="02040503050406030204" pitchFamily="18" charset="0"/>
            </a:endParaRPr>
          </a:p>
        </p:txBody>
      </p:sp>
      <p:grpSp>
        <p:nvGrpSpPr>
          <p:cNvPr id="2" name="组合 11"/>
          <p:cNvGrpSpPr/>
          <p:nvPr/>
        </p:nvGrpSpPr>
        <p:grpSpPr>
          <a:xfrm>
            <a:off x="9385622" y="5509778"/>
            <a:ext cx="1104125" cy="523220"/>
            <a:chOff x="6618204" y="4396525"/>
            <a:chExt cx="1314432" cy="622879"/>
          </a:xfrm>
        </p:grpSpPr>
        <p:pic>
          <p:nvPicPr>
            <p:cNvPr id="13"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9259" t="8987" r="80687" b="84689"/>
            <a:stretch/>
          </p:blipFill>
          <p:spPr bwMode="auto">
            <a:xfrm>
              <a:off x="6618204" y="4487357"/>
              <a:ext cx="796173" cy="341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7342579" y="4396525"/>
              <a:ext cx="590057" cy="622879"/>
            </a:xfrm>
            <a:prstGeom prst="rect">
              <a:avLst/>
            </a:prstGeom>
            <a:noFill/>
          </p:spPr>
          <p:txBody>
            <a:bodyPr wrap="none" rtlCol="0">
              <a:spAutoFit/>
            </a:bodyPr>
            <a:lstStyle/>
            <a:p>
              <a:r>
                <a:rPr lang="zh-CN" altLang="en-US" sz="2800" b="1" dirty="0">
                  <a:solidFill>
                    <a:srgbClr val="92D050"/>
                  </a:solidFill>
                  <a:latin typeface="Verdana" panose="020B0604030504040204" pitchFamily="34" charset="0"/>
                  <a:cs typeface="Verdana" panose="020B0604030504040204" pitchFamily="34" charset="0"/>
                </a:rPr>
                <a:t>√</a:t>
              </a:r>
            </a:p>
          </p:txBody>
        </p:sp>
      </p:grpSp>
      <p:grpSp>
        <p:nvGrpSpPr>
          <p:cNvPr id="3" name="组合 14"/>
          <p:cNvGrpSpPr/>
          <p:nvPr/>
        </p:nvGrpSpPr>
        <p:grpSpPr>
          <a:xfrm>
            <a:off x="8029159" y="3173378"/>
            <a:ext cx="1202107" cy="1623775"/>
            <a:chOff x="7874714" y="2669321"/>
            <a:chExt cx="1202106" cy="1623775"/>
          </a:xfrm>
        </p:grpSpPr>
        <p:pic>
          <p:nvPicPr>
            <p:cNvPr id="16"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9259" t="8987" r="80687" b="85015"/>
            <a:stretch/>
          </p:blipFill>
          <p:spPr bwMode="auto">
            <a:xfrm rot="10800000">
              <a:off x="7874714" y="2715918"/>
              <a:ext cx="513710" cy="2090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27"/>
            <p:cNvGrpSpPr/>
            <p:nvPr/>
          </p:nvGrpSpPr>
          <p:grpSpPr>
            <a:xfrm>
              <a:off x="8532440" y="2669321"/>
              <a:ext cx="544380" cy="255614"/>
              <a:chOff x="9343256" y="5929151"/>
              <a:chExt cx="648072" cy="304303"/>
            </a:xfrm>
          </p:grpSpPr>
          <p:cxnSp>
            <p:nvCxnSpPr>
              <p:cNvPr id="22" name="直接连接符 21"/>
              <p:cNvCxnSpPr/>
              <p:nvPr/>
            </p:nvCxnSpPr>
            <p:spPr>
              <a:xfrm flipH="1">
                <a:off x="9343256" y="5929154"/>
                <a:ext cx="572081" cy="3043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9343256" y="5929151"/>
                <a:ext cx="648072" cy="3043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18"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9259" t="8987" r="80687" b="85015"/>
            <a:stretch/>
          </p:blipFill>
          <p:spPr bwMode="auto">
            <a:xfrm rot="10800000">
              <a:off x="7874714" y="4077433"/>
              <a:ext cx="513710" cy="2090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组合 44"/>
            <p:cNvGrpSpPr/>
            <p:nvPr/>
          </p:nvGrpSpPr>
          <p:grpSpPr>
            <a:xfrm>
              <a:off x="8532440" y="4037484"/>
              <a:ext cx="544380" cy="255612"/>
              <a:chOff x="9343256" y="5808890"/>
              <a:chExt cx="648072" cy="304300"/>
            </a:xfrm>
          </p:grpSpPr>
          <p:cxnSp>
            <p:nvCxnSpPr>
              <p:cNvPr id="20" name="直接连接符 19"/>
              <p:cNvCxnSpPr/>
              <p:nvPr/>
            </p:nvCxnSpPr>
            <p:spPr>
              <a:xfrm flipH="1">
                <a:off x="9343256" y="5808890"/>
                <a:ext cx="572082" cy="3043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9343256" y="5808890"/>
                <a:ext cx="648072" cy="3043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24" name="TextBox 23"/>
          <p:cNvSpPr txBox="1"/>
          <p:nvPr/>
        </p:nvSpPr>
        <p:spPr>
          <a:xfrm>
            <a:off x="5188094" y="2417454"/>
            <a:ext cx="1556965" cy="338554"/>
          </a:xfrm>
          <a:prstGeom prst="rect">
            <a:avLst/>
          </a:prstGeom>
          <a:noFill/>
        </p:spPr>
        <p:txBody>
          <a:bodyPr wrap="none" rtlCol="0">
            <a:spAutoFit/>
          </a:bodyPr>
          <a:lstStyle/>
          <a:p>
            <a:r>
              <a:rPr lang="en-US" altLang="zh-CN" sz="1600" dirty="0">
                <a:latin typeface="Cambria" panose="02040503050406030204" pitchFamily="18" charset="0"/>
              </a:rPr>
              <a:t>Anti-CD25 </a:t>
            </a:r>
            <a:r>
              <a:rPr lang="en-US" altLang="zh-CN" sz="1600" dirty="0" err="1">
                <a:latin typeface="Cambria" panose="02040503050406030204" pitchFamily="18" charset="0"/>
              </a:rPr>
              <a:t>mAb</a:t>
            </a:r>
            <a:endParaRPr lang="zh-CN" altLang="en-US" sz="1600" dirty="0">
              <a:latin typeface="Cambria" panose="02040503050406030204" pitchFamily="18" charset="0"/>
            </a:endParaRPr>
          </a:p>
        </p:txBody>
      </p:sp>
      <p:sp>
        <p:nvSpPr>
          <p:cNvPr id="26" name="矩形 25"/>
          <p:cNvSpPr/>
          <p:nvPr/>
        </p:nvSpPr>
        <p:spPr>
          <a:xfrm>
            <a:off x="1791417" y="6279704"/>
            <a:ext cx="8238547" cy="461665"/>
          </a:xfrm>
          <a:prstGeom prst="rect">
            <a:avLst/>
          </a:prstGeom>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spcBef>
                <a:spcPct val="20000"/>
              </a:spcBef>
            </a:pPr>
            <a:r>
              <a:rPr lang="en-US" altLang="zh-CN" sz="2400" b="1" dirty="0">
                <a:solidFill>
                  <a:schemeClr val="tx2">
                    <a:lumMod val="75000"/>
                  </a:schemeClr>
                </a:solidFill>
                <a:latin typeface="楷体" pitchFamily="49" charset="-122"/>
                <a:ea typeface="楷体" pitchFamily="49" charset="-122"/>
              </a:rPr>
              <a:t>CD25</a:t>
            </a:r>
            <a:r>
              <a:rPr lang="en-US" altLang="zh-CN" sz="2400" b="1" baseline="30000" dirty="0">
                <a:solidFill>
                  <a:schemeClr val="tx2">
                    <a:lumMod val="75000"/>
                  </a:schemeClr>
                </a:solidFill>
                <a:latin typeface="楷体" pitchFamily="49" charset="-122"/>
                <a:ea typeface="楷体" pitchFamily="49" charset="-122"/>
              </a:rPr>
              <a:t>+</a:t>
            </a:r>
            <a:r>
              <a:rPr lang="en-US" altLang="zh-CN" sz="2400" b="1" dirty="0">
                <a:solidFill>
                  <a:schemeClr val="tx2">
                    <a:lumMod val="75000"/>
                  </a:schemeClr>
                </a:solidFill>
                <a:latin typeface="楷体" pitchFamily="49" charset="-122"/>
                <a:ea typeface="楷体" pitchFamily="49" charset="-122"/>
              </a:rPr>
              <a:t>Treg</a:t>
            </a:r>
            <a:r>
              <a:rPr lang="zh-CN" altLang="en-US" sz="2400" b="1" dirty="0">
                <a:solidFill>
                  <a:schemeClr val="tx2">
                    <a:lumMod val="75000"/>
                  </a:schemeClr>
                </a:solidFill>
                <a:latin typeface="楷体" pitchFamily="49" charset="-122"/>
                <a:ea typeface="楷体" pitchFamily="49" charset="-122"/>
              </a:rPr>
              <a:t>在种植窗期和妊娠早期起重要作用</a:t>
            </a:r>
            <a:endParaRPr lang="zh-CN" altLang="en-US" dirty="0">
              <a:solidFill>
                <a:schemeClr val="tx2">
                  <a:lumMod val="75000"/>
                </a:schemeClr>
              </a:solidFill>
              <a:latin typeface="楷体" pitchFamily="49" charset="-122"/>
              <a:ea typeface="楷体" pitchFamily="49" charset="-122"/>
            </a:endParaRPr>
          </a:p>
        </p:txBody>
      </p:sp>
      <p:sp>
        <p:nvSpPr>
          <p:cNvPr id="27" name="灯片编号占位符 9"/>
          <p:cNvSpPr>
            <a:spLocks noGrp="1"/>
          </p:cNvSpPr>
          <p:nvPr>
            <p:ph type="sldNum" sz="quarter" idx="12"/>
          </p:nvPr>
        </p:nvSpPr>
        <p:spPr>
          <a:xfrm>
            <a:off x="8570912" y="6664276"/>
            <a:ext cx="2133600" cy="365125"/>
          </a:xfrm>
        </p:spPr>
        <p:txBody>
          <a:bodyPr/>
          <a:lstStyle/>
          <a:p>
            <a:fld id="{0C913308-F349-4B6D-A68A-DD1791B4A57B}" type="slidenum">
              <a:rPr lang="zh-CN" altLang="en-US" smtClean="0"/>
              <a:pPr/>
              <a:t>17</a:t>
            </a:fld>
            <a:endParaRPr lang="zh-CN" altLang="en-US" dirty="0"/>
          </a:p>
        </p:txBody>
      </p:sp>
      <p:sp>
        <p:nvSpPr>
          <p:cNvPr id="28" name="矩形 27"/>
          <p:cNvSpPr/>
          <p:nvPr/>
        </p:nvSpPr>
        <p:spPr>
          <a:xfrm>
            <a:off x="8184233" y="1841579"/>
            <a:ext cx="1904689" cy="338554"/>
          </a:xfrm>
          <a:prstGeom prst="rect">
            <a:avLst/>
          </a:prstGeom>
        </p:spPr>
        <p:txBody>
          <a:bodyPr wrap="none">
            <a:spAutoFit/>
          </a:bodyPr>
          <a:lstStyle/>
          <a:p>
            <a:r>
              <a:rPr lang="en-US" altLang="zh-CN" sz="1600" dirty="0">
                <a:latin typeface="Cambria" panose="02040503050406030204" pitchFamily="18" charset="0"/>
              </a:rPr>
              <a:t>Shigeru Saito group</a:t>
            </a:r>
            <a:endParaRPr lang="zh-CN" altLang="en-US" sz="1600" dirty="0">
              <a:latin typeface="Cambria" panose="02040503050406030204" pitchFamily="18" charset="0"/>
            </a:endParaRPr>
          </a:p>
        </p:txBody>
      </p:sp>
      <p:pic>
        <p:nvPicPr>
          <p:cNvPr id="29"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3736" t="16932" r="14051" b="21034"/>
          <a:stretch/>
        </p:blipFill>
        <p:spPr bwMode="auto">
          <a:xfrm>
            <a:off x="8371210" y="836713"/>
            <a:ext cx="781607" cy="10219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 name="TextBox 29"/>
          <p:cNvSpPr txBox="1"/>
          <p:nvPr/>
        </p:nvSpPr>
        <p:spPr>
          <a:xfrm>
            <a:off x="9296833" y="850607"/>
            <a:ext cx="1217000" cy="400110"/>
          </a:xfrm>
          <a:prstGeom prst="rect">
            <a:avLst/>
          </a:prstGeom>
          <a:noFill/>
        </p:spPr>
        <p:txBody>
          <a:bodyPr wrap="none" rtlCol="0">
            <a:spAutoFit/>
          </a:bodyPr>
          <a:lstStyle/>
          <a:p>
            <a:r>
              <a:rPr lang="zh-CN" altLang="en-US" sz="2000" b="1" dirty="0">
                <a:solidFill>
                  <a:srgbClr val="CC0066"/>
                </a:solidFill>
                <a:latin typeface="楷体" pitchFamily="49" charset="-122"/>
                <a:ea typeface="楷体" pitchFamily="49" charset="-122"/>
              </a:rPr>
              <a:t>动物实验</a:t>
            </a:r>
          </a:p>
        </p:txBody>
      </p:sp>
      <p:sp>
        <p:nvSpPr>
          <p:cNvPr id="34" name="矩形 33">
            <a:extLst>
              <a:ext uri="{FF2B5EF4-FFF2-40B4-BE49-F238E27FC236}">
                <a16:creationId xmlns:a16="http://schemas.microsoft.com/office/drawing/2014/main" id="{F47BE027-F019-44AC-ACC7-4FE7E670093D}"/>
              </a:ext>
            </a:extLst>
          </p:cNvPr>
          <p:cNvSpPr/>
          <p:nvPr/>
        </p:nvSpPr>
        <p:spPr>
          <a:xfrm>
            <a:off x="190216" y="116631"/>
            <a:ext cx="7044978" cy="606894"/>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41FAE075-64BC-4ABB-B9C1-E2F87FA58EB3}"/>
              </a:ext>
            </a:extLst>
          </p:cNvPr>
          <p:cNvSpPr txBox="1"/>
          <p:nvPr/>
        </p:nvSpPr>
        <p:spPr>
          <a:xfrm>
            <a:off x="190216" y="135277"/>
            <a:ext cx="6513771" cy="461665"/>
          </a:xfrm>
          <a:prstGeom prst="rect">
            <a:avLst/>
          </a:prstGeom>
          <a:noFill/>
        </p:spPr>
        <p:txBody>
          <a:bodyPr wrap="none" rtlCol="0">
            <a:spAutoFit/>
          </a:bodyPr>
          <a:lstStyle/>
          <a:p>
            <a:r>
              <a:rPr lang="zh-CN" altLang="en-US" sz="2400" b="1" dirty="0">
                <a:solidFill>
                  <a:schemeClr val="bg1"/>
                </a:solidFill>
                <a:latin typeface="宋体" panose="02010600030101010101" pitchFamily="2" charset="-122"/>
                <a:ea typeface="宋体" panose="02010600030101010101" pitchFamily="2" charset="-122"/>
              </a:rPr>
              <a:t>   妊娠早期子宫内膜</a:t>
            </a:r>
            <a:r>
              <a:rPr lang="en-US" altLang="zh-CN" sz="2400" b="1" dirty="0" err="1">
                <a:solidFill>
                  <a:schemeClr val="bg1"/>
                </a:solidFill>
                <a:latin typeface="Times New Roman" panose="02020603050405020304" pitchFamily="18" charset="0"/>
                <a:ea typeface="宋体" panose="02010600030101010101" pitchFamily="2" charset="-122"/>
                <a:cs typeface="Times New Roman" panose="02020603050405020304" pitchFamily="18" charset="0"/>
              </a:rPr>
              <a:t>Treg</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细胞</a:t>
            </a:r>
            <a:r>
              <a:rPr lang="zh-CN" altLang="en-US" sz="2400" b="1" dirty="0">
                <a:solidFill>
                  <a:schemeClr val="bg1"/>
                </a:solidFill>
                <a:latin typeface="宋体" panose="02010600030101010101" pitchFamily="2" charset="-122"/>
                <a:ea typeface="宋体" panose="02010600030101010101" pitchFamily="2" charset="-122"/>
              </a:rPr>
              <a:t>的免疫调节作用</a:t>
            </a:r>
          </a:p>
        </p:txBody>
      </p:sp>
      <p:pic>
        <p:nvPicPr>
          <p:cNvPr id="36" name="图片 16">
            <a:extLst>
              <a:ext uri="{FF2B5EF4-FFF2-40B4-BE49-F238E27FC236}">
                <a16:creationId xmlns:a16="http://schemas.microsoft.com/office/drawing/2014/main" id="{722C457D-F05D-46F6-8A69-E08E0A9DBB92}"/>
              </a:ext>
            </a:extLst>
          </p:cNvPr>
          <p:cNvPicPr>
            <a:picLocks noChangeAspect="1" noChangeArrowheads="1"/>
          </p:cNvPicPr>
          <p:nvPr/>
        </p:nvPicPr>
        <p:blipFill>
          <a:blip r:embed="rId8" cstate="print"/>
          <a:srcRect/>
          <a:stretch>
            <a:fillRect/>
          </a:stretch>
        </p:blipFill>
        <p:spPr bwMode="auto">
          <a:xfrm>
            <a:off x="9720015" y="148290"/>
            <a:ext cx="2335531" cy="385976"/>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Box 5"/>
          <p:cNvSpPr txBox="1"/>
          <p:nvPr/>
        </p:nvSpPr>
        <p:spPr>
          <a:xfrm>
            <a:off x="1752600" y="1084580"/>
            <a:ext cx="8705850" cy="2861310"/>
          </a:xfrm>
          <a:prstGeom prst="rect">
            <a:avLst/>
          </a:prstGeom>
          <a:noFill/>
          <a:ln w="9525">
            <a:noFill/>
          </a:ln>
        </p:spPr>
        <p:txBody>
          <a:bodyPr>
            <a:spAutoFit/>
          </a:bodyPr>
          <a:lstStyle/>
          <a:p>
            <a:pPr>
              <a:lnSpc>
                <a:spcPct val="150000"/>
              </a:lnSpc>
              <a:buClr>
                <a:srgbClr val="FF0000"/>
              </a:buClr>
              <a:buFont typeface="Wingdings" panose="05000000000000000000" pitchFamily="2" charset="2"/>
              <a:buChar char="Ø"/>
            </a:pPr>
            <a:endParaRPr lang="zh-CN" altLang="en-US" sz="20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Clr>
                <a:srgbClr val="FF0000"/>
              </a:buClr>
              <a:buFont typeface="Wingdings" panose="05000000000000000000" pitchFamily="2" charset="2"/>
              <a:buChar char="Ø"/>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树突状细胞（</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DC</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）仅占外周血单个核细胞的</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0.1-0.5%</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，占蜕膜细胞的</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1-2%</a:t>
            </a:r>
          </a:p>
          <a:p>
            <a:pPr>
              <a:lnSpc>
                <a:spcPct val="150000"/>
              </a:lnSpc>
              <a:buClr>
                <a:srgbClr val="FF0000"/>
              </a:buClr>
              <a:buFont typeface="Wingdings" panose="05000000000000000000" pitchFamily="2" charset="2"/>
              <a:buChar char="Ø"/>
            </a:pPr>
            <a:endParaRPr lang="zh-CN" altLang="en-US" sz="20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Clr>
                <a:srgbClr val="FF0000"/>
              </a:buClr>
              <a:buFont typeface="Wingdings" panose="05000000000000000000" pitchFamily="2" charset="2"/>
              <a:buChar char="Ø"/>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按功能不同，</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DC</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细胞可分为两种亚群：</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Clr>
                <a:srgbClr val="FF0000"/>
              </a:buClr>
            </a:pPr>
            <a:endParaRPr lang="zh-CN" altLang="en-US" sz="20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buClr>
                <a:srgbClr val="FF0000"/>
              </a:buClr>
            </a:pPr>
            <a:endParaRPr lang="zh-CN" alt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5" name="组合 4"/>
          <p:cNvGrpSpPr/>
          <p:nvPr/>
        </p:nvGrpSpPr>
        <p:grpSpPr>
          <a:xfrm>
            <a:off x="2061846" y="3013711"/>
            <a:ext cx="7490539" cy="968375"/>
            <a:chOff x="1073" y="5650"/>
            <a:chExt cx="9367" cy="1525"/>
          </a:xfrm>
        </p:grpSpPr>
        <p:sp>
          <p:nvSpPr>
            <p:cNvPr id="102404" name="TextBox 13"/>
            <p:cNvSpPr txBox="1"/>
            <p:nvPr/>
          </p:nvSpPr>
          <p:spPr>
            <a:xfrm>
              <a:off x="1193" y="5650"/>
              <a:ext cx="9247" cy="1525"/>
            </a:xfrm>
            <a:prstGeom prst="rect">
              <a:avLst/>
            </a:prstGeom>
            <a:noFill/>
            <a:ln w="9525">
              <a:noFill/>
            </a:ln>
          </p:spPr>
          <p:txBody>
            <a:bodyPr wrap="square">
              <a:spAutoFit/>
            </a:bodyPr>
            <a:lstStyle/>
            <a:p>
              <a:pPr>
                <a:lnSpc>
                  <a:spcPct val="150000"/>
                </a:lnSpc>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非成熟</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DC </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dirty="0" err="1">
                  <a:latin typeface="Times New Roman" panose="02020603050405020304" pitchFamily="18" charset="0"/>
                  <a:ea typeface="宋体" panose="02010600030101010101" pitchFamily="2" charset="-122"/>
                  <a:cs typeface="Times New Roman" panose="02020603050405020304" pitchFamily="18" charset="0"/>
                </a:rPr>
                <a:t>imDC</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CD1a</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000" dirty="0">
                  <a:solidFill>
                    <a:srgbClr val="960000"/>
                  </a:solidFill>
                  <a:latin typeface="Times New Roman" panose="02020603050405020304" pitchFamily="18" charset="0"/>
                  <a:ea typeface="宋体" panose="02010600030101010101" pitchFamily="2" charset="-122"/>
                  <a:cs typeface="Times New Roman" panose="02020603050405020304" pitchFamily="18" charset="0"/>
                </a:rPr>
                <a:t>抑炎，诱导免疫耐受</a:t>
              </a:r>
            </a:p>
            <a:p>
              <a:pPr>
                <a:lnSpc>
                  <a:spcPct val="150000"/>
                </a:lnSpc>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成熟</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DC  </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dirty="0" err="1">
                  <a:latin typeface="Times New Roman" panose="02020603050405020304" pitchFamily="18" charset="0"/>
                  <a:ea typeface="宋体" panose="02010600030101010101" pitchFamily="2" charset="-122"/>
                  <a:cs typeface="Times New Roman" panose="02020603050405020304" pitchFamily="18" charset="0"/>
                </a:rPr>
                <a:t>mDC</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CD83</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000" dirty="0">
                  <a:solidFill>
                    <a:srgbClr val="960000"/>
                  </a:solidFill>
                  <a:latin typeface="Times New Roman" panose="02020603050405020304" pitchFamily="18" charset="0"/>
                  <a:ea typeface="宋体" panose="02010600030101010101" pitchFamily="2" charset="-122"/>
                  <a:cs typeface="Times New Roman" panose="02020603050405020304" pitchFamily="18" charset="0"/>
                </a:rPr>
                <a:t>促炎 ，免疫防御，诱导免疫排斥</a:t>
              </a:r>
            </a:p>
          </p:txBody>
        </p:sp>
        <p:sp>
          <p:nvSpPr>
            <p:cNvPr id="102405" name="左大括号 14"/>
            <p:cNvSpPr/>
            <p:nvPr/>
          </p:nvSpPr>
          <p:spPr>
            <a:xfrm>
              <a:off x="1073" y="6164"/>
              <a:ext cx="120" cy="905"/>
            </a:xfrm>
            <a:prstGeom prst="leftBrace">
              <a:avLst>
                <a:gd name="adj1" fmla="val 8327"/>
                <a:gd name="adj2" fmla="val 50000"/>
              </a:avLst>
            </a:prstGeom>
            <a:noFill/>
            <a:ln w="28575" cap="flat" cmpd="sng">
              <a:solidFill>
                <a:schemeClr val="tx1"/>
              </a:solidFill>
              <a:prstDash val="solid"/>
              <a:headEnd type="none" w="med" len="med"/>
              <a:tailEnd type="none" w="med" len="med"/>
            </a:ln>
          </p:spPr>
          <p:txBody>
            <a:bodyPr/>
            <a:lstStyle/>
            <a:p>
              <a:endParaRPr lang="zh-CN" altLang="en-US" dirty="0">
                <a:latin typeface="Calibri" panose="020F0502020204030204" charset="0"/>
              </a:endParaRPr>
            </a:p>
          </p:txBody>
        </p:sp>
      </p:grpSp>
      <p:sp>
        <p:nvSpPr>
          <p:cNvPr id="7" name="内容占位符 2"/>
          <p:cNvSpPr>
            <a:spLocks noGrp="1"/>
          </p:cNvSpPr>
          <p:nvPr>
            <p:ph idx="1"/>
          </p:nvPr>
        </p:nvSpPr>
        <p:spPr>
          <a:xfrm>
            <a:off x="2138046" y="4354830"/>
            <a:ext cx="8034655" cy="3575050"/>
          </a:xfrm>
        </p:spPr>
        <p:txBody>
          <a:bodyPr/>
          <a:lstStyle/>
          <a:p>
            <a:pPr marL="0" indent="0" eaLnBrk="0" fontAlgn="base" hangingPunct="0">
              <a:lnSpc>
                <a:spcPct val="93000"/>
              </a:lnSpc>
              <a:spcBef>
                <a:spcPct val="31000"/>
              </a:spcBef>
              <a:spcAft>
                <a:spcPct val="31000"/>
              </a:spcAft>
              <a:buNone/>
              <a:defRPr/>
            </a:pPr>
            <a:r>
              <a:rPr lang="en-US" altLang="zh-CN" sz="2000" dirty="0">
                <a:latin typeface="Calibri" panose="020F0502020204030204" charset="0"/>
                <a:sym typeface="+mn-ea"/>
              </a:rPr>
              <a:t> </a:t>
            </a:r>
            <a:r>
              <a:rPr lang="zh-CN" altLang="en-US" sz="2000" dirty="0">
                <a:latin typeface="Calibri" panose="020F0502020204030204" charset="0"/>
                <a:sym typeface="+mn-ea"/>
              </a:rPr>
              <a:t>功能：</a:t>
            </a:r>
            <a:endParaRPr lang="en-US" altLang="zh-CN" sz="2000" dirty="0">
              <a:latin typeface="Calibri" panose="020F0502020204030204" charset="0"/>
              <a:sym typeface="+mn-ea"/>
            </a:endParaRPr>
          </a:p>
          <a:p>
            <a:pPr marL="0" indent="0" eaLnBrk="0" fontAlgn="base" hangingPunct="0">
              <a:lnSpc>
                <a:spcPct val="93000"/>
              </a:lnSpc>
              <a:spcBef>
                <a:spcPct val="31000"/>
              </a:spcBef>
              <a:spcAft>
                <a:spcPct val="31000"/>
              </a:spcAft>
              <a:buNone/>
              <a:defRPr/>
            </a:pPr>
            <a:r>
              <a:rPr lang="en-US" altLang="zh-CN" sz="2000" dirty="0">
                <a:solidFill>
                  <a:srgbClr val="960000"/>
                </a:solidFill>
                <a:latin typeface="Calibri" panose="020F0502020204030204" charset="0"/>
                <a:sym typeface="+mn-ea"/>
              </a:rPr>
              <a:t>1. </a:t>
            </a:r>
            <a:r>
              <a:rPr lang="zh-CN" altLang="en-US" sz="2000" dirty="0">
                <a:solidFill>
                  <a:srgbClr val="960000"/>
                </a:solidFill>
                <a:latin typeface="Calibri" panose="020F0502020204030204" charset="0"/>
                <a:sym typeface="+mn-ea"/>
              </a:rPr>
              <a:t>抗原递呈</a:t>
            </a:r>
            <a:endParaRPr lang="en-US" altLang="zh-CN" sz="2000" dirty="0">
              <a:solidFill>
                <a:srgbClr val="960000"/>
              </a:solidFill>
              <a:latin typeface="Calibri" panose="020F0502020204030204" charset="0"/>
              <a:sym typeface="+mn-ea"/>
            </a:endParaRPr>
          </a:p>
          <a:p>
            <a:pPr marL="0" indent="0" eaLnBrk="0" fontAlgn="base" hangingPunct="0">
              <a:lnSpc>
                <a:spcPct val="93000"/>
              </a:lnSpc>
              <a:spcBef>
                <a:spcPct val="31000"/>
              </a:spcBef>
              <a:spcAft>
                <a:spcPct val="31000"/>
              </a:spcAft>
              <a:buNone/>
              <a:defRPr/>
            </a:pPr>
            <a:r>
              <a:rPr lang="en-US" altLang="zh-CN" sz="2000" dirty="0">
                <a:solidFill>
                  <a:srgbClr val="960000"/>
                </a:solidFill>
                <a:latin typeface="Calibri" panose="020F0502020204030204" charset="0"/>
                <a:sym typeface="+mn-ea"/>
              </a:rPr>
              <a:t>2. </a:t>
            </a:r>
            <a:r>
              <a:rPr lang="zh-CN" altLang="en-US" sz="2000" dirty="0">
                <a:solidFill>
                  <a:srgbClr val="960000"/>
                </a:solidFill>
                <a:latin typeface="Calibri" panose="020F0502020204030204" charset="0"/>
                <a:sym typeface="+mn-ea"/>
              </a:rPr>
              <a:t>诱导免疫耐受</a:t>
            </a:r>
            <a:endParaRPr lang="en-US" altLang="zh-CN" sz="2000" dirty="0">
              <a:solidFill>
                <a:srgbClr val="960000"/>
              </a:solidFill>
              <a:latin typeface="Calibri" panose="020F0502020204030204" charset="0"/>
              <a:sym typeface="+mn-ea"/>
            </a:endParaRPr>
          </a:p>
          <a:p>
            <a:pPr marL="0" indent="0" eaLnBrk="0" fontAlgn="base" hangingPunct="0">
              <a:lnSpc>
                <a:spcPct val="93000"/>
              </a:lnSpc>
              <a:spcBef>
                <a:spcPct val="31000"/>
              </a:spcBef>
              <a:spcAft>
                <a:spcPct val="31000"/>
              </a:spcAft>
              <a:buNone/>
              <a:defRPr/>
            </a:pPr>
            <a:r>
              <a:rPr lang="en-US" altLang="zh-CN" sz="2000" dirty="0">
                <a:solidFill>
                  <a:srgbClr val="960000"/>
                </a:solidFill>
                <a:latin typeface="Calibri" panose="020F0502020204030204" charset="0"/>
                <a:sym typeface="+mn-ea"/>
              </a:rPr>
              <a:t>3. </a:t>
            </a:r>
            <a:r>
              <a:rPr lang="zh-CN" altLang="en-US" sz="2000" dirty="0">
                <a:solidFill>
                  <a:srgbClr val="960000"/>
                </a:solidFill>
                <a:latin typeface="Calibri" panose="020F0502020204030204" charset="0"/>
                <a:sym typeface="+mn-ea"/>
              </a:rPr>
              <a:t>血管新生</a:t>
            </a:r>
            <a:r>
              <a:rPr lang="zh-CN" altLang="en-US" sz="2000" kern="0" dirty="0">
                <a:solidFill>
                  <a:srgbClr val="960000"/>
                </a:solidFill>
              </a:rPr>
              <a:t>  </a:t>
            </a:r>
          </a:p>
          <a:p>
            <a:pPr marL="514350" indent="-514350" eaLnBrk="0" fontAlgn="base" hangingPunct="0">
              <a:lnSpc>
                <a:spcPct val="93000"/>
              </a:lnSpc>
              <a:spcBef>
                <a:spcPct val="31000"/>
              </a:spcBef>
              <a:spcAft>
                <a:spcPct val="31000"/>
              </a:spcAft>
              <a:buNone/>
              <a:defRPr/>
            </a:pPr>
            <a:r>
              <a:rPr lang="en-US" altLang="zh-CN" sz="2000" dirty="0">
                <a:solidFill>
                  <a:srgbClr val="000000"/>
                </a:solidFill>
                <a:latin typeface="Times New Roman" panose="02020603050405020304" pitchFamily="18" charset="0"/>
                <a:cs typeface="Times New Roman" panose="02020603050405020304" pitchFamily="18" charset="0"/>
              </a:rPr>
              <a:t>	</a:t>
            </a:r>
            <a:endParaRPr lang="zh-CN" altLang="en-US" sz="2000" kern="0" dirty="0">
              <a:solidFill>
                <a:srgbClr val="000000"/>
              </a:solidFill>
            </a:endParaRPr>
          </a:p>
        </p:txBody>
      </p:sp>
      <p:sp>
        <p:nvSpPr>
          <p:cNvPr id="105477" name="矩形 9"/>
          <p:cNvSpPr/>
          <p:nvPr/>
        </p:nvSpPr>
        <p:spPr>
          <a:xfrm>
            <a:off x="1524001" y="6605588"/>
            <a:ext cx="4214813" cy="252412"/>
          </a:xfrm>
          <a:prstGeom prst="rect">
            <a:avLst/>
          </a:prstGeom>
          <a:noFill/>
          <a:ln w="9525">
            <a:noFill/>
          </a:ln>
        </p:spPr>
        <p:txBody>
          <a:bodyPr>
            <a:spAutoFit/>
          </a:bodyPr>
          <a:lstStyle/>
          <a:p>
            <a:r>
              <a:rPr lang="en-US" altLang="zh-CN" sz="1000" dirty="0">
                <a:latin typeface="Calibri" panose="020F0502020204030204" charset="0"/>
              </a:rPr>
              <a:t>Journal of Reproductive Immunology 88 (2011) 86–92</a:t>
            </a:r>
            <a:endParaRPr lang="zh-CN" altLang="en-US" sz="1000" dirty="0">
              <a:latin typeface="Calibri" panose="020F0502020204030204" charset="0"/>
            </a:endParaRPr>
          </a:p>
        </p:txBody>
      </p:sp>
      <p:sp>
        <p:nvSpPr>
          <p:cNvPr id="3" name="灯片编号占位符 2"/>
          <p:cNvSpPr>
            <a:spLocks noGrp="1"/>
          </p:cNvSpPr>
          <p:nvPr>
            <p:ph type="sldNum" sz="quarter" idx="12"/>
          </p:nvPr>
        </p:nvSpPr>
        <p:spPr/>
        <p:txBody>
          <a:bodyPr/>
          <a:lstStyle/>
          <a:p>
            <a:fld id="{0C913308-F349-4B6D-A68A-DD1791B4A57B}" type="slidenum">
              <a:rPr lang="zh-CN" altLang="en-US" smtClean="0"/>
              <a:t>18</a:t>
            </a:fld>
            <a:endParaRPr lang="zh-CN" altLang="en-US" dirty="0"/>
          </a:p>
        </p:txBody>
      </p:sp>
      <p:sp>
        <p:nvSpPr>
          <p:cNvPr id="10" name="矩形 9">
            <a:extLst>
              <a:ext uri="{FF2B5EF4-FFF2-40B4-BE49-F238E27FC236}">
                <a16:creationId xmlns:a16="http://schemas.microsoft.com/office/drawing/2014/main" id="{B048876A-0589-428E-B7C4-BEE2B29D1ADF}"/>
              </a:ext>
            </a:extLst>
          </p:cNvPr>
          <p:cNvSpPr/>
          <p:nvPr/>
        </p:nvSpPr>
        <p:spPr>
          <a:xfrm>
            <a:off x="190215" y="116631"/>
            <a:ext cx="7288613" cy="606894"/>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F82258E5-7F7E-4519-8E1D-258C363B468C}"/>
              </a:ext>
            </a:extLst>
          </p:cNvPr>
          <p:cNvSpPr txBox="1"/>
          <p:nvPr/>
        </p:nvSpPr>
        <p:spPr>
          <a:xfrm>
            <a:off x="190216" y="135277"/>
            <a:ext cx="6838732" cy="461665"/>
          </a:xfrm>
          <a:prstGeom prst="rect">
            <a:avLst/>
          </a:prstGeom>
          <a:noFill/>
        </p:spPr>
        <p:txBody>
          <a:bodyPr wrap="none" rtlCol="0">
            <a:spAutoFit/>
          </a:bodyPr>
          <a:lstStyle/>
          <a:p>
            <a:r>
              <a:rPr lang="zh-CN" altLang="en-US" sz="2400" b="1" dirty="0">
                <a:solidFill>
                  <a:schemeClr val="bg1"/>
                </a:solidFill>
                <a:latin typeface="宋体" panose="02010600030101010101" pitchFamily="2" charset="-122"/>
                <a:ea typeface="宋体" panose="02010600030101010101" pitchFamily="2" charset="-122"/>
              </a:rPr>
              <a:t>   妊娠早期子宫内膜</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树突状细胞</a:t>
            </a:r>
            <a:r>
              <a:rPr lang="zh-CN" altLang="en-US" sz="2400" b="1" dirty="0">
                <a:solidFill>
                  <a:schemeClr val="bg1"/>
                </a:solidFill>
                <a:latin typeface="宋体" panose="02010600030101010101" pitchFamily="2" charset="-122"/>
                <a:ea typeface="宋体" panose="02010600030101010101" pitchFamily="2" charset="-122"/>
              </a:rPr>
              <a:t>的免疫调节作用</a:t>
            </a:r>
          </a:p>
        </p:txBody>
      </p:sp>
      <p:pic>
        <p:nvPicPr>
          <p:cNvPr id="12" name="图片 16">
            <a:extLst>
              <a:ext uri="{FF2B5EF4-FFF2-40B4-BE49-F238E27FC236}">
                <a16:creationId xmlns:a16="http://schemas.microsoft.com/office/drawing/2014/main" id="{93B7BA9C-1D17-45E4-84D0-1A90E5291402}"/>
              </a:ext>
            </a:extLst>
          </p:cNvPr>
          <p:cNvPicPr>
            <a:picLocks noChangeAspect="1" noChangeArrowheads="1"/>
          </p:cNvPicPr>
          <p:nvPr/>
        </p:nvPicPr>
        <p:blipFill>
          <a:blip r:embed="rId3" cstate="print"/>
          <a:srcRect/>
          <a:stretch>
            <a:fillRect/>
          </a:stretch>
        </p:blipFill>
        <p:spPr bwMode="auto">
          <a:xfrm>
            <a:off x="9700744" y="116631"/>
            <a:ext cx="2335531" cy="385976"/>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my\Desktop\1.jpg"/>
          <p:cNvPicPr>
            <a:picLocks noChangeAspect="1" noChangeArrowheads="1"/>
          </p:cNvPicPr>
          <p:nvPr/>
        </p:nvPicPr>
        <p:blipFill>
          <a:blip r:embed="rId3" cstate="print"/>
          <a:srcRect l="31223" r="19712" b="43284"/>
          <a:stretch>
            <a:fillRect/>
          </a:stretch>
        </p:blipFill>
        <p:spPr bwMode="auto">
          <a:xfrm>
            <a:off x="6338556" y="1699035"/>
            <a:ext cx="1917687" cy="1656184"/>
          </a:xfrm>
          <a:prstGeom prst="rect">
            <a:avLst/>
          </a:prstGeom>
          <a:noFill/>
        </p:spPr>
      </p:pic>
      <p:pic>
        <p:nvPicPr>
          <p:cNvPr id="2" name="Picture 3" descr="C:\Users\my\Desktop\2.jpg"/>
          <p:cNvPicPr>
            <a:picLocks noChangeAspect="1" noChangeArrowheads="1"/>
          </p:cNvPicPr>
          <p:nvPr/>
        </p:nvPicPr>
        <p:blipFill>
          <a:blip r:embed="rId4" cstate="print"/>
          <a:srcRect l="50233" b="42297"/>
          <a:stretch>
            <a:fillRect/>
          </a:stretch>
        </p:blipFill>
        <p:spPr bwMode="auto">
          <a:xfrm>
            <a:off x="6347520" y="4147307"/>
            <a:ext cx="1899750" cy="1645688"/>
          </a:xfrm>
          <a:prstGeom prst="rect">
            <a:avLst/>
          </a:prstGeom>
          <a:noFill/>
        </p:spPr>
      </p:pic>
      <p:pic>
        <p:nvPicPr>
          <p:cNvPr id="1027" name="Picture 3" descr="C:\Users\my\Desktop\CD1a control.jpg"/>
          <p:cNvPicPr>
            <a:picLocks noChangeAspect="1" noChangeArrowheads="1"/>
          </p:cNvPicPr>
          <p:nvPr/>
        </p:nvPicPr>
        <p:blipFill>
          <a:blip r:embed="rId5" cstate="print"/>
          <a:srcRect/>
          <a:stretch>
            <a:fillRect/>
          </a:stretch>
        </p:blipFill>
        <p:spPr bwMode="auto">
          <a:xfrm>
            <a:off x="1910571" y="1699035"/>
            <a:ext cx="1940260" cy="1663080"/>
          </a:xfrm>
          <a:prstGeom prst="rect">
            <a:avLst/>
          </a:prstGeom>
          <a:noFill/>
        </p:spPr>
      </p:pic>
      <p:pic>
        <p:nvPicPr>
          <p:cNvPr id="1028" name="Picture 4" descr="C:\Users\my\Desktop\CD1a RM.jpg"/>
          <p:cNvPicPr>
            <a:picLocks noChangeAspect="1" noChangeArrowheads="1"/>
          </p:cNvPicPr>
          <p:nvPr/>
        </p:nvPicPr>
        <p:blipFill>
          <a:blip r:embed="rId6" cstate="print"/>
          <a:srcRect/>
          <a:stretch>
            <a:fillRect/>
          </a:stretch>
        </p:blipFill>
        <p:spPr bwMode="auto">
          <a:xfrm>
            <a:off x="4106305" y="1699038"/>
            <a:ext cx="1944216" cy="1666471"/>
          </a:xfrm>
          <a:prstGeom prst="rect">
            <a:avLst/>
          </a:prstGeom>
          <a:noFill/>
        </p:spPr>
      </p:pic>
      <p:pic>
        <p:nvPicPr>
          <p:cNvPr id="1029" name="Picture 5" descr="C:\Users\my\Desktop\CD83 control.jpg"/>
          <p:cNvPicPr>
            <a:picLocks noChangeAspect="1" noChangeArrowheads="1"/>
          </p:cNvPicPr>
          <p:nvPr/>
        </p:nvPicPr>
        <p:blipFill>
          <a:blip r:embed="rId7" cstate="print"/>
          <a:srcRect/>
          <a:stretch>
            <a:fillRect/>
          </a:stretch>
        </p:blipFill>
        <p:spPr bwMode="auto">
          <a:xfrm>
            <a:off x="4115274" y="4147307"/>
            <a:ext cx="1940260" cy="1663080"/>
          </a:xfrm>
          <a:prstGeom prst="rect">
            <a:avLst/>
          </a:prstGeom>
          <a:noFill/>
        </p:spPr>
      </p:pic>
      <p:pic>
        <p:nvPicPr>
          <p:cNvPr id="6" name="Picture 5" descr="C:\Users\my\Desktop\3.jpg"/>
          <p:cNvPicPr>
            <a:picLocks noChangeAspect="1" noChangeArrowheads="1"/>
          </p:cNvPicPr>
          <p:nvPr/>
        </p:nvPicPr>
        <p:blipFill>
          <a:blip r:embed="rId8" cstate="print"/>
          <a:srcRect l="44943" t="8203" r="9092" b="39845"/>
          <a:stretch>
            <a:fillRect/>
          </a:stretch>
        </p:blipFill>
        <p:spPr bwMode="auto">
          <a:xfrm>
            <a:off x="1919536" y="4147307"/>
            <a:ext cx="1961270" cy="1656184"/>
          </a:xfrm>
          <a:prstGeom prst="rect">
            <a:avLst/>
          </a:prstGeom>
          <a:noFill/>
        </p:spPr>
      </p:pic>
      <p:grpSp>
        <p:nvGrpSpPr>
          <p:cNvPr id="4" name="组合 3">
            <a:extLst>
              <a:ext uri="{FF2B5EF4-FFF2-40B4-BE49-F238E27FC236}">
                <a16:creationId xmlns:a16="http://schemas.microsoft.com/office/drawing/2014/main" id="{2B325D51-F1E3-4CAA-8409-34E2ADAB7B7E}"/>
              </a:ext>
            </a:extLst>
          </p:cNvPr>
          <p:cNvGrpSpPr/>
          <p:nvPr/>
        </p:nvGrpSpPr>
        <p:grpSpPr>
          <a:xfrm>
            <a:off x="8318956" y="1160929"/>
            <a:ext cx="2425012" cy="2448827"/>
            <a:chOff x="8318956" y="1160929"/>
            <a:chExt cx="2425012" cy="2448827"/>
          </a:xfrm>
        </p:grpSpPr>
        <p:pic>
          <p:nvPicPr>
            <p:cNvPr id="35841" name="Picture 1"/>
            <p:cNvPicPr>
              <a:picLocks noChangeAspect="1" noChangeArrowheads="1"/>
            </p:cNvPicPr>
            <p:nvPr/>
          </p:nvPicPr>
          <p:blipFill>
            <a:blip r:embed="rId9" cstate="print"/>
            <a:srcRect l="12218" r="12183" b="10918"/>
            <a:stretch>
              <a:fillRect/>
            </a:stretch>
          </p:blipFill>
          <p:spPr bwMode="auto">
            <a:xfrm>
              <a:off x="8692248" y="1160929"/>
              <a:ext cx="2051720" cy="2448827"/>
            </a:xfrm>
            <a:prstGeom prst="rect">
              <a:avLst/>
            </a:prstGeom>
            <a:noFill/>
            <a:ln w="9525">
              <a:noFill/>
              <a:miter lim="800000"/>
              <a:headEnd/>
              <a:tailEnd/>
            </a:ln>
          </p:spPr>
        </p:pic>
        <p:sp>
          <p:nvSpPr>
            <p:cNvPr id="13" name="TextBox 12"/>
            <p:cNvSpPr txBox="1"/>
            <p:nvPr/>
          </p:nvSpPr>
          <p:spPr>
            <a:xfrm rot="10800000">
              <a:off x="8318956" y="1483011"/>
              <a:ext cx="369332" cy="1944216"/>
            </a:xfrm>
            <a:prstGeom prst="rect">
              <a:avLst/>
            </a:prstGeom>
            <a:noFill/>
          </p:spPr>
          <p:txBody>
            <a:bodyPr vert="eaVert" wrap="square" rtlCol="0">
              <a:spAutoFit/>
            </a:bodyPr>
            <a:lstStyle/>
            <a:p>
              <a:r>
                <a:rPr lang="en-US" altLang="zh-CN" sz="1200" b="1" dirty="0">
                  <a:latin typeface="Times New Roman" panose="02020603050405020304" pitchFamily="18" charset="0"/>
                  <a:cs typeface="Times New Roman" panose="02020603050405020304" pitchFamily="18" charset="0"/>
                </a:rPr>
                <a:t>Percentage of positive cells</a:t>
              </a:r>
              <a:endParaRPr lang="zh-CN" altLang="en-US" sz="1200" b="1" dirty="0">
                <a:latin typeface="Times New Roman" panose="02020603050405020304" pitchFamily="18" charset="0"/>
                <a:cs typeface="Times New Roman" panose="02020603050405020304" pitchFamily="18" charset="0"/>
              </a:endParaRPr>
            </a:p>
          </p:txBody>
        </p:sp>
      </p:grpSp>
      <p:sp>
        <p:nvSpPr>
          <p:cNvPr id="15" name="TextBox 14"/>
          <p:cNvSpPr txBox="1"/>
          <p:nvPr/>
        </p:nvSpPr>
        <p:spPr>
          <a:xfrm>
            <a:off x="1010979" y="2270453"/>
            <a:ext cx="899592" cy="369332"/>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CD1a</a:t>
            </a:r>
            <a:endParaRPr lang="zh-CN" altLang="en-US"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1035300" y="4776803"/>
            <a:ext cx="899592" cy="369332"/>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CD83</a:t>
            </a:r>
            <a:endParaRPr lang="zh-CN" altLang="en-US" b="1" dirty="0">
              <a:latin typeface="Times New Roman" panose="02020603050405020304" pitchFamily="18" charset="0"/>
              <a:cs typeface="Times New Roman" panose="02020603050405020304" pitchFamily="18" charset="0"/>
            </a:endParaRPr>
          </a:p>
        </p:txBody>
      </p:sp>
      <p:sp>
        <p:nvSpPr>
          <p:cNvPr id="17" name="TextBox 16"/>
          <p:cNvSpPr txBox="1"/>
          <p:nvPr/>
        </p:nvSpPr>
        <p:spPr>
          <a:xfrm>
            <a:off x="2423591" y="1257949"/>
            <a:ext cx="6357029" cy="369332"/>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Control                                 RM                                    RIF</a:t>
            </a:r>
            <a:endParaRPr lang="zh-CN" altLang="en-US" b="1" dirty="0">
              <a:latin typeface="Times New Roman" panose="02020603050405020304" pitchFamily="18" charset="0"/>
              <a:cs typeface="Times New Roman" panose="02020603050405020304" pitchFamily="18" charset="0"/>
            </a:endParaRPr>
          </a:p>
        </p:txBody>
      </p:sp>
      <p:sp>
        <p:nvSpPr>
          <p:cNvPr id="18" name="TextBox 17"/>
          <p:cNvSpPr txBox="1"/>
          <p:nvPr/>
        </p:nvSpPr>
        <p:spPr>
          <a:xfrm>
            <a:off x="2423591" y="3777976"/>
            <a:ext cx="5979263" cy="369332"/>
          </a:xfrm>
          <a:prstGeom prst="rect">
            <a:avLst/>
          </a:prstGeom>
          <a:noFill/>
        </p:spPr>
        <p:txBody>
          <a:bodyPr wrap="square" rtlCol="0">
            <a:spAutoFit/>
          </a:bodyPr>
          <a:lstStyle/>
          <a:p>
            <a:r>
              <a:rPr lang="en-US" altLang="zh-CN" b="1" dirty="0">
                <a:latin typeface="Times New Roman" panose="02020603050405020304" pitchFamily="18" charset="0"/>
                <a:cs typeface="Times New Roman" panose="02020603050405020304" pitchFamily="18" charset="0"/>
              </a:rPr>
              <a:t>Control                                 RM                                    RIF</a:t>
            </a:r>
            <a:endParaRPr lang="zh-CN" altLang="en-US" b="1" dirty="0">
              <a:latin typeface="Times New Roman" panose="02020603050405020304" pitchFamily="18" charset="0"/>
              <a:cs typeface="Times New Roman" panose="02020603050405020304" pitchFamily="18" charset="0"/>
            </a:endParaRPr>
          </a:p>
        </p:txBody>
      </p:sp>
      <p:grpSp>
        <p:nvGrpSpPr>
          <p:cNvPr id="5" name="组合 4">
            <a:extLst>
              <a:ext uri="{FF2B5EF4-FFF2-40B4-BE49-F238E27FC236}">
                <a16:creationId xmlns:a16="http://schemas.microsoft.com/office/drawing/2014/main" id="{436D0E5C-3B5B-42F3-92AC-F448AAAA6C8D}"/>
              </a:ext>
            </a:extLst>
          </p:cNvPr>
          <p:cNvGrpSpPr/>
          <p:nvPr/>
        </p:nvGrpSpPr>
        <p:grpSpPr>
          <a:xfrm>
            <a:off x="8376374" y="3549399"/>
            <a:ext cx="2413892" cy="2485424"/>
            <a:chOff x="8376374" y="3549399"/>
            <a:chExt cx="2413892" cy="2485424"/>
          </a:xfrm>
        </p:grpSpPr>
        <p:sp>
          <p:nvSpPr>
            <p:cNvPr id="14" name="TextBox 13"/>
            <p:cNvSpPr txBox="1"/>
            <p:nvPr/>
          </p:nvSpPr>
          <p:spPr>
            <a:xfrm rot="10800000">
              <a:off x="8376374" y="3931283"/>
              <a:ext cx="369332" cy="1944216"/>
            </a:xfrm>
            <a:prstGeom prst="rect">
              <a:avLst/>
            </a:prstGeom>
            <a:noFill/>
          </p:spPr>
          <p:txBody>
            <a:bodyPr vert="eaVert" wrap="square" rtlCol="0">
              <a:spAutoFit/>
            </a:bodyPr>
            <a:lstStyle/>
            <a:p>
              <a:r>
                <a:rPr lang="en-US" altLang="zh-CN" sz="1200" b="1" dirty="0">
                  <a:latin typeface="Times New Roman" panose="02020603050405020304" pitchFamily="18" charset="0"/>
                  <a:cs typeface="Times New Roman" panose="02020603050405020304" pitchFamily="18" charset="0"/>
                </a:rPr>
                <a:t>Percentage of positive cells</a:t>
              </a:r>
              <a:endParaRPr lang="zh-CN" altLang="en-US" sz="1200" b="1" dirty="0">
                <a:latin typeface="Times New Roman" panose="02020603050405020304" pitchFamily="18" charset="0"/>
                <a:cs typeface="Times New Roman" panose="02020603050405020304" pitchFamily="18" charset="0"/>
              </a:endParaRPr>
            </a:p>
          </p:txBody>
        </p:sp>
        <p:pic>
          <p:nvPicPr>
            <p:cNvPr id="35842" name="Picture 2"/>
            <p:cNvPicPr>
              <a:picLocks noChangeAspect="1" noChangeArrowheads="1"/>
            </p:cNvPicPr>
            <p:nvPr/>
          </p:nvPicPr>
          <p:blipFill>
            <a:blip r:embed="rId10" cstate="print"/>
            <a:srcRect l="12353" r="13531" b="10918"/>
            <a:stretch>
              <a:fillRect/>
            </a:stretch>
          </p:blipFill>
          <p:spPr bwMode="auto">
            <a:xfrm>
              <a:off x="8775058" y="3549399"/>
              <a:ext cx="2015208" cy="2485424"/>
            </a:xfrm>
            <a:prstGeom prst="rect">
              <a:avLst/>
            </a:prstGeom>
            <a:noFill/>
            <a:ln w="9525">
              <a:noFill/>
              <a:miter lim="800000"/>
              <a:headEnd/>
              <a:tailEnd/>
            </a:ln>
          </p:spPr>
        </p:pic>
      </p:grpSp>
      <p:sp>
        <p:nvSpPr>
          <p:cNvPr id="22" name="TextBox 21"/>
          <p:cNvSpPr txBox="1"/>
          <p:nvPr/>
        </p:nvSpPr>
        <p:spPr>
          <a:xfrm>
            <a:off x="8294776" y="6516052"/>
            <a:ext cx="2051720" cy="338554"/>
          </a:xfrm>
          <a:prstGeom prst="rect">
            <a:avLst/>
          </a:prstGeom>
          <a:noFill/>
        </p:spPr>
        <p:txBody>
          <a:bodyPr wrap="square" rtlCol="0">
            <a:spAutoFit/>
          </a:bodyPr>
          <a:lstStyle/>
          <a:p>
            <a:r>
              <a:rPr lang="en-US" altLang="zh-CN" sz="1600" i="1" dirty="0">
                <a:latin typeface="Times New Roman" panose="02020603050405020304" pitchFamily="18" charset="0"/>
                <a:cs typeface="Times New Roman" panose="02020603050405020304" pitchFamily="18" charset="0"/>
              </a:rPr>
              <a:t>unpublished data</a:t>
            </a:r>
            <a:endParaRPr lang="zh-CN" altLang="en-US" sz="1600" i="1" dirty="0">
              <a:latin typeface="Times New Roman" panose="02020603050405020304" pitchFamily="18" charset="0"/>
              <a:cs typeface="Times New Roman" panose="02020603050405020304" pitchFamily="18" charset="0"/>
            </a:endParaRPr>
          </a:p>
        </p:txBody>
      </p:sp>
      <p:sp>
        <p:nvSpPr>
          <p:cNvPr id="23" name="矩形 22"/>
          <p:cNvSpPr/>
          <p:nvPr/>
        </p:nvSpPr>
        <p:spPr>
          <a:xfrm>
            <a:off x="2244081" y="6020026"/>
            <a:ext cx="7956376" cy="400110"/>
          </a:xfrm>
          <a:prstGeom prst="rect">
            <a:avLst/>
          </a:prstGeom>
          <a:noFill/>
          <a:ln>
            <a:solidFill>
              <a:srgbClr val="960000"/>
            </a:solidFill>
          </a:ln>
        </p:spPr>
        <p:txBody>
          <a:bodyPr wrap="square">
            <a:spAutoFit/>
          </a:bodyPr>
          <a:lstStyle/>
          <a:p>
            <a:pPr algn="ct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子宫内膜成熟型</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DC</a:t>
            </a: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增加可能与反复流产和种植失败的发病机制有关</a:t>
            </a:r>
          </a:p>
        </p:txBody>
      </p:sp>
      <p:sp>
        <p:nvSpPr>
          <p:cNvPr id="8" name="灯片编号占位符 7"/>
          <p:cNvSpPr>
            <a:spLocks noGrp="1"/>
          </p:cNvSpPr>
          <p:nvPr>
            <p:ph type="sldNum" sz="quarter" idx="12"/>
          </p:nvPr>
        </p:nvSpPr>
        <p:spPr/>
        <p:txBody>
          <a:bodyPr/>
          <a:lstStyle/>
          <a:p>
            <a:fld id="{0C913308-F349-4B6D-A68A-DD1791B4A57B}" type="slidenum">
              <a:rPr lang="zh-CN" altLang="en-US" smtClean="0"/>
              <a:t>19</a:t>
            </a:fld>
            <a:endParaRPr lang="zh-CN" altLang="en-US" dirty="0"/>
          </a:p>
        </p:txBody>
      </p:sp>
      <p:sp>
        <p:nvSpPr>
          <p:cNvPr id="24" name="矩形 23">
            <a:extLst>
              <a:ext uri="{FF2B5EF4-FFF2-40B4-BE49-F238E27FC236}">
                <a16:creationId xmlns:a16="http://schemas.microsoft.com/office/drawing/2014/main" id="{0A53B983-5BBF-4BCD-ADA2-EA3F29BCA752}"/>
              </a:ext>
            </a:extLst>
          </p:cNvPr>
          <p:cNvSpPr/>
          <p:nvPr/>
        </p:nvSpPr>
        <p:spPr>
          <a:xfrm>
            <a:off x="190215" y="116631"/>
            <a:ext cx="7288613" cy="606894"/>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A523C1B8-E8CD-4697-8188-5FD7EFD16C13}"/>
              </a:ext>
            </a:extLst>
          </p:cNvPr>
          <p:cNvSpPr txBox="1"/>
          <p:nvPr/>
        </p:nvSpPr>
        <p:spPr>
          <a:xfrm>
            <a:off x="190216" y="135277"/>
            <a:ext cx="6838732" cy="461665"/>
          </a:xfrm>
          <a:prstGeom prst="rect">
            <a:avLst/>
          </a:prstGeom>
          <a:noFill/>
        </p:spPr>
        <p:txBody>
          <a:bodyPr wrap="none" rtlCol="0">
            <a:spAutoFit/>
          </a:bodyPr>
          <a:lstStyle/>
          <a:p>
            <a:r>
              <a:rPr lang="zh-CN" altLang="en-US" sz="2400" b="1" dirty="0">
                <a:solidFill>
                  <a:schemeClr val="bg1"/>
                </a:solidFill>
                <a:latin typeface="宋体" panose="02010600030101010101" pitchFamily="2" charset="-122"/>
                <a:ea typeface="宋体" panose="02010600030101010101" pitchFamily="2" charset="-122"/>
              </a:rPr>
              <a:t>   妊娠早期子宫内膜</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树突状细胞</a:t>
            </a:r>
            <a:r>
              <a:rPr lang="zh-CN" altLang="en-US" sz="2400" b="1" dirty="0">
                <a:solidFill>
                  <a:schemeClr val="bg1"/>
                </a:solidFill>
                <a:latin typeface="宋体" panose="02010600030101010101" pitchFamily="2" charset="-122"/>
                <a:ea typeface="宋体" panose="02010600030101010101" pitchFamily="2" charset="-122"/>
              </a:rPr>
              <a:t>的免疫调节作用</a:t>
            </a:r>
          </a:p>
        </p:txBody>
      </p:sp>
      <p:pic>
        <p:nvPicPr>
          <p:cNvPr id="26" name="图片 16">
            <a:extLst>
              <a:ext uri="{FF2B5EF4-FFF2-40B4-BE49-F238E27FC236}">
                <a16:creationId xmlns:a16="http://schemas.microsoft.com/office/drawing/2014/main" id="{BC1C1E1C-B06A-4B22-9203-8F0AA6B1579D}"/>
              </a:ext>
            </a:extLst>
          </p:cNvPr>
          <p:cNvPicPr>
            <a:picLocks noChangeAspect="1" noChangeArrowheads="1"/>
          </p:cNvPicPr>
          <p:nvPr/>
        </p:nvPicPr>
        <p:blipFill>
          <a:blip r:embed="rId11" cstate="print"/>
          <a:srcRect/>
          <a:stretch>
            <a:fillRect/>
          </a:stretch>
        </p:blipFill>
        <p:spPr bwMode="auto">
          <a:xfrm>
            <a:off x="9666253" y="135277"/>
            <a:ext cx="2335531" cy="385976"/>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62F1EEA5-8C7D-4E51-B6D6-4A79DB64940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356942" y="5652073"/>
            <a:ext cx="2789446" cy="1116306"/>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softEdge rad="112500"/>
          </a:effectLst>
        </p:spPr>
      </p:pic>
      <p:sp>
        <p:nvSpPr>
          <p:cNvPr id="4" name="矩形 3">
            <a:extLst>
              <a:ext uri="{FF2B5EF4-FFF2-40B4-BE49-F238E27FC236}">
                <a16:creationId xmlns:a16="http://schemas.microsoft.com/office/drawing/2014/main" id="{378246C7-C2FD-4BBC-9D0C-88B69273D035}"/>
              </a:ext>
            </a:extLst>
          </p:cNvPr>
          <p:cNvSpPr/>
          <p:nvPr/>
        </p:nvSpPr>
        <p:spPr>
          <a:xfrm>
            <a:off x="0" y="0"/>
            <a:ext cx="12192000" cy="1079723"/>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37BCA5F5-45DD-4A56-88EB-631AE899D9DE}"/>
              </a:ext>
            </a:extLst>
          </p:cNvPr>
          <p:cNvSpPr txBox="1"/>
          <p:nvPr/>
        </p:nvSpPr>
        <p:spPr>
          <a:xfrm>
            <a:off x="343698" y="255560"/>
            <a:ext cx="5219002" cy="584775"/>
          </a:xfrm>
          <a:prstGeom prst="rect">
            <a:avLst/>
          </a:prstGeom>
          <a:noFill/>
        </p:spPr>
        <p:txBody>
          <a:bodyPr wrap="square" rtlCol="0">
            <a:spAutoFit/>
          </a:bodyPr>
          <a:lstStyle/>
          <a:p>
            <a:r>
              <a:rPr lang="zh-CN" altLang="en-US" sz="3200" b="1" dirty="0">
                <a:solidFill>
                  <a:schemeClr val="bg1"/>
                </a:solidFill>
                <a:latin typeface="宋体" panose="02010600030101010101" pitchFamily="2" charset="-122"/>
                <a:ea typeface="宋体" panose="02010600030101010101" pitchFamily="2" charset="-122"/>
              </a:rPr>
              <a:t>免疫组化在临床上的应用</a:t>
            </a:r>
            <a:endParaRPr lang="en-US" altLang="zh-CN" sz="3200" b="1" dirty="0">
              <a:solidFill>
                <a:schemeClr val="bg1"/>
              </a:solidFill>
              <a:latin typeface="宋体" panose="02010600030101010101" pitchFamily="2" charset="-122"/>
              <a:ea typeface="宋体" panose="02010600030101010101" pitchFamily="2" charset="-122"/>
            </a:endParaRPr>
          </a:p>
        </p:txBody>
      </p:sp>
      <p:pic>
        <p:nvPicPr>
          <p:cNvPr id="12" name="图片 16">
            <a:extLst>
              <a:ext uri="{FF2B5EF4-FFF2-40B4-BE49-F238E27FC236}">
                <a16:creationId xmlns:a16="http://schemas.microsoft.com/office/drawing/2014/main" id="{A26BC0FC-6C76-47D7-92B2-6C9B7F83D4DE}"/>
              </a:ext>
            </a:extLst>
          </p:cNvPr>
          <p:cNvPicPr>
            <a:picLocks noChangeAspect="1" noChangeArrowheads="1"/>
          </p:cNvPicPr>
          <p:nvPr/>
        </p:nvPicPr>
        <p:blipFill>
          <a:blip r:embed="rId12" cstate="print"/>
          <a:srcRect/>
          <a:stretch>
            <a:fillRect/>
          </a:stretch>
        </p:blipFill>
        <p:spPr bwMode="auto">
          <a:xfrm>
            <a:off x="9004423" y="576093"/>
            <a:ext cx="3165988" cy="523220"/>
          </a:xfrm>
          <a:prstGeom prst="rect">
            <a:avLst/>
          </a:prstGeom>
          <a:noFill/>
          <a:ln w="9525">
            <a:noFill/>
            <a:miter lim="800000"/>
            <a:headEnd/>
            <a:tailEnd/>
          </a:ln>
        </p:spPr>
      </p:pic>
      <p:sp>
        <p:nvSpPr>
          <p:cNvPr id="8" name="矩形 7">
            <a:extLst>
              <a:ext uri="{FF2B5EF4-FFF2-40B4-BE49-F238E27FC236}">
                <a16:creationId xmlns:a16="http://schemas.microsoft.com/office/drawing/2014/main" id="{2436D32F-F0E0-4E13-83E2-22009B07C83C}"/>
              </a:ext>
            </a:extLst>
          </p:cNvPr>
          <p:cNvSpPr/>
          <p:nvPr/>
        </p:nvSpPr>
        <p:spPr>
          <a:xfrm>
            <a:off x="522037" y="1193413"/>
            <a:ext cx="11147925" cy="1460977"/>
          </a:xfrm>
          <a:prstGeom prst="rect">
            <a:avLst/>
          </a:prstGeom>
        </p:spPr>
        <p:txBody>
          <a:bodyPr wrap="square">
            <a:spAutoFit/>
          </a:bodyPr>
          <a:lstStyle/>
          <a:p>
            <a:pPr>
              <a:lnSpc>
                <a:spcPct val="200000"/>
              </a:lnSpc>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         免疫组化是病理科的常规辅助技术，如同临床医生依赖</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B</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超、</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CT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MRI</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一样，对临床各类疾病的病理诊断、疾病治疗与预后都有非常重要的意义。</a:t>
            </a:r>
            <a:endParaRPr lang="zh-CN" altLang="en-US" sz="2400" dirty="0"/>
          </a:p>
        </p:txBody>
      </p:sp>
      <p:sp>
        <p:nvSpPr>
          <p:cNvPr id="14" name="MH_Other_1">
            <a:extLst>
              <a:ext uri="{FF2B5EF4-FFF2-40B4-BE49-F238E27FC236}">
                <a16:creationId xmlns:a16="http://schemas.microsoft.com/office/drawing/2014/main" id="{969BA7FB-CE38-435E-8FFF-D444D2F0445A}"/>
              </a:ext>
            </a:extLst>
          </p:cNvPr>
          <p:cNvSpPr/>
          <p:nvPr>
            <p:custDataLst>
              <p:tags r:id="rId1"/>
            </p:custDataLst>
          </p:nvPr>
        </p:nvSpPr>
        <p:spPr>
          <a:xfrm>
            <a:off x="1575590" y="3524813"/>
            <a:ext cx="2248345" cy="1143918"/>
          </a:xfrm>
          <a:prstGeom prst="chevron">
            <a:avLst>
              <a:gd name="adj" fmla="val 34444"/>
            </a:avLst>
          </a:prstGeom>
          <a:gradFill flip="none" rotWithShape="1">
            <a:gsLst>
              <a:gs pos="100000">
                <a:schemeClr val="accent1">
                  <a:lumMod val="60000"/>
                  <a:lumOff val="40000"/>
                </a:schemeClr>
              </a:gs>
              <a:gs pos="19000">
                <a:schemeClr val="accent1"/>
              </a:gs>
            </a:gsLst>
            <a:lin ang="16200000" scaled="1"/>
            <a:tileRect/>
          </a:gradFill>
          <a:ln w="12700" cap="flat" cmpd="sng" algn="ctr">
            <a:noFill/>
            <a:prstDash val="solid"/>
            <a:miter lim="800000"/>
          </a:ln>
          <a:effectLst/>
          <a:scene3d>
            <a:camera prst="orthographicFront">
              <a:rot lat="0" lon="20099993" rev="0"/>
            </a:camera>
            <a:lightRig rig="threePt" dir="t"/>
          </a:scene3d>
          <a:sp3d extrusionH="520700"/>
        </p:spPr>
        <p:txBody>
          <a:bodyPr anchor="ctr"/>
          <a:lstStyle/>
          <a:p>
            <a:pPr algn="ctr">
              <a:defRPr/>
            </a:pPr>
            <a:endParaRPr lang="zh-CN" altLang="en-US" kern="0" dirty="0">
              <a:solidFill>
                <a:prstClr val="white"/>
              </a:solidFill>
            </a:endParaRPr>
          </a:p>
        </p:txBody>
      </p:sp>
      <p:sp>
        <p:nvSpPr>
          <p:cNvPr id="15" name="MH_Other_2">
            <a:extLst>
              <a:ext uri="{FF2B5EF4-FFF2-40B4-BE49-F238E27FC236}">
                <a16:creationId xmlns:a16="http://schemas.microsoft.com/office/drawing/2014/main" id="{D1E2285A-B2BE-4042-B9B6-2CCCBCA5FA63}"/>
              </a:ext>
            </a:extLst>
          </p:cNvPr>
          <p:cNvSpPr/>
          <p:nvPr>
            <p:custDataLst>
              <p:tags r:id="rId2"/>
            </p:custDataLst>
          </p:nvPr>
        </p:nvSpPr>
        <p:spPr>
          <a:xfrm>
            <a:off x="1820653" y="4060991"/>
            <a:ext cx="2003425" cy="71438"/>
          </a:xfrm>
          <a:prstGeom prst="ellipse">
            <a:avLst/>
          </a:prstGeom>
          <a:gradFill flip="none" rotWithShape="1">
            <a:gsLst>
              <a:gs pos="0">
                <a:sysClr val="window" lastClr="FFFFFF"/>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kern="0">
              <a:solidFill>
                <a:prstClr val="white"/>
              </a:solidFill>
            </a:endParaRPr>
          </a:p>
        </p:txBody>
      </p:sp>
      <p:sp>
        <p:nvSpPr>
          <p:cNvPr id="16" name="MH_Other_5">
            <a:extLst>
              <a:ext uri="{FF2B5EF4-FFF2-40B4-BE49-F238E27FC236}">
                <a16:creationId xmlns:a16="http://schemas.microsoft.com/office/drawing/2014/main" id="{3E2631A0-7058-4CDC-A937-FF11AB7984B3}"/>
              </a:ext>
            </a:extLst>
          </p:cNvPr>
          <p:cNvSpPr/>
          <p:nvPr>
            <p:custDataLst>
              <p:tags r:id="rId3"/>
            </p:custDataLst>
          </p:nvPr>
        </p:nvSpPr>
        <p:spPr>
          <a:xfrm>
            <a:off x="1538203" y="5021809"/>
            <a:ext cx="2248345" cy="1143918"/>
          </a:xfrm>
          <a:prstGeom prst="chevron">
            <a:avLst>
              <a:gd name="adj" fmla="val 34444"/>
            </a:avLst>
          </a:prstGeom>
          <a:gradFill flip="none" rotWithShape="1">
            <a:gsLst>
              <a:gs pos="100000">
                <a:schemeClr val="accent3">
                  <a:lumMod val="60000"/>
                  <a:lumOff val="40000"/>
                </a:schemeClr>
              </a:gs>
              <a:gs pos="19000">
                <a:schemeClr val="accent3"/>
              </a:gs>
            </a:gsLst>
            <a:lin ang="16200000" scaled="1"/>
            <a:tileRect/>
          </a:gradFill>
          <a:ln w="12700" cap="flat" cmpd="sng" algn="ctr">
            <a:noFill/>
            <a:prstDash val="solid"/>
            <a:miter lim="800000"/>
          </a:ln>
          <a:effectLst/>
          <a:scene3d>
            <a:camera prst="orthographicFront">
              <a:rot lat="0" lon="20099993" rev="0"/>
            </a:camera>
            <a:lightRig rig="threePt" dir="t"/>
          </a:scene3d>
          <a:sp3d extrusionH="520700"/>
        </p:spPr>
        <p:txBody>
          <a:bodyPr anchor="ctr"/>
          <a:lstStyle/>
          <a:p>
            <a:pPr algn="ctr">
              <a:defRPr/>
            </a:pPr>
            <a:endParaRPr lang="zh-CN" altLang="en-US" kern="0">
              <a:solidFill>
                <a:prstClr val="white"/>
              </a:solidFill>
            </a:endParaRPr>
          </a:p>
        </p:txBody>
      </p:sp>
      <p:sp>
        <p:nvSpPr>
          <p:cNvPr id="17" name="MH_Other_6">
            <a:extLst>
              <a:ext uri="{FF2B5EF4-FFF2-40B4-BE49-F238E27FC236}">
                <a16:creationId xmlns:a16="http://schemas.microsoft.com/office/drawing/2014/main" id="{F1F6C3B9-4907-411B-883E-606D99C305F8}"/>
              </a:ext>
            </a:extLst>
          </p:cNvPr>
          <p:cNvSpPr/>
          <p:nvPr>
            <p:custDataLst>
              <p:tags r:id="rId4"/>
            </p:custDataLst>
          </p:nvPr>
        </p:nvSpPr>
        <p:spPr>
          <a:xfrm>
            <a:off x="1783266" y="5558424"/>
            <a:ext cx="2003425" cy="71437"/>
          </a:xfrm>
          <a:prstGeom prst="ellipse">
            <a:avLst/>
          </a:prstGeom>
          <a:gradFill flip="none" rotWithShape="1">
            <a:gsLst>
              <a:gs pos="0">
                <a:sysClr val="window" lastClr="FFFFFF"/>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kern="0">
              <a:solidFill>
                <a:prstClr val="white"/>
              </a:solidFill>
            </a:endParaRPr>
          </a:p>
        </p:txBody>
      </p:sp>
      <p:sp>
        <p:nvSpPr>
          <p:cNvPr id="18" name="MH_Other_7">
            <a:extLst>
              <a:ext uri="{FF2B5EF4-FFF2-40B4-BE49-F238E27FC236}">
                <a16:creationId xmlns:a16="http://schemas.microsoft.com/office/drawing/2014/main" id="{46D5573A-6B4A-4519-81F8-4D1A3256DB56}"/>
              </a:ext>
            </a:extLst>
          </p:cNvPr>
          <p:cNvSpPr/>
          <p:nvPr>
            <p:custDataLst>
              <p:tags r:id="rId5"/>
            </p:custDataLst>
          </p:nvPr>
        </p:nvSpPr>
        <p:spPr>
          <a:xfrm>
            <a:off x="559424" y="3783674"/>
            <a:ext cx="726387" cy="626196"/>
          </a:xfrm>
          <a:prstGeom prst="hexagon">
            <a:avLst/>
          </a:prstGeom>
          <a:solidFill>
            <a:schemeClr val="accent1"/>
          </a:solidFill>
          <a:ln w="12700" cap="flat" cmpd="sng" algn="ctr">
            <a:noFill/>
            <a:prstDash val="solid"/>
            <a:miter lim="800000"/>
          </a:ln>
          <a:effectLst>
            <a:innerShdw blurRad="63500" dist="50800" dir="13500000">
              <a:prstClr val="black">
                <a:alpha val="50000"/>
              </a:prstClr>
            </a:innerShdw>
          </a:effectLst>
        </p:spPr>
        <p:txBody>
          <a:bodyPr anchor="ctr"/>
          <a:lstStyle/>
          <a:p>
            <a:pPr algn="ctr">
              <a:defRPr/>
            </a:pPr>
            <a:r>
              <a:rPr lang="en-US" altLang="zh-CN" b="1" kern="0" dirty="0">
                <a:solidFill>
                  <a:prstClr val="white"/>
                </a:solidFill>
              </a:rPr>
              <a:t>01</a:t>
            </a:r>
            <a:endParaRPr lang="zh-CN" altLang="en-US" b="1" kern="0" dirty="0">
              <a:solidFill>
                <a:prstClr val="white"/>
              </a:solidFill>
            </a:endParaRPr>
          </a:p>
        </p:txBody>
      </p:sp>
      <p:sp>
        <p:nvSpPr>
          <p:cNvPr id="19" name="MH_Other_9">
            <a:extLst>
              <a:ext uri="{FF2B5EF4-FFF2-40B4-BE49-F238E27FC236}">
                <a16:creationId xmlns:a16="http://schemas.microsoft.com/office/drawing/2014/main" id="{44E8C5D0-826A-4DBE-84C2-1E85F05A079D}"/>
              </a:ext>
            </a:extLst>
          </p:cNvPr>
          <p:cNvSpPr/>
          <p:nvPr>
            <p:custDataLst>
              <p:tags r:id="rId6"/>
            </p:custDataLst>
          </p:nvPr>
        </p:nvSpPr>
        <p:spPr>
          <a:xfrm>
            <a:off x="522037" y="5280669"/>
            <a:ext cx="726387" cy="626196"/>
          </a:xfrm>
          <a:prstGeom prst="hexagon">
            <a:avLst/>
          </a:prstGeom>
          <a:solidFill>
            <a:schemeClr val="accent3"/>
          </a:solidFill>
          <a:ln w="12700" cap="flat" cmpd="sng" algn="ctr">
            <a:noFill/>
            <a:prstDash val="solid"/>
            <a:miter lim="800000"/>
          </a:ln>
          <a:effectLst>
            <a:innerShdw blurRad="63500" dist="50800" dir="13500000">
              <a:prstClr val="black">
                <a:alpha val="50000"/>
              </a:prstClr>
            </a:innerShdw>
          </a:effectLst>
        </p:spPr>
        <p:txBody>
          <a:bodyPr anchor="ctr"/>
          <a:lstStyle/>
          <a:p>
            <a:pPr algn="ctr">
              <a:defRPr/>
            </a:pPr>
            <a:r>
              <a:rPr lang="en-US" altLang="zh-CN" b="1" kern="0" dirty="0">
                <a:solidFill>
                  <a:prstClr val="white"/>
                </a:solidFill>
              </a:rPr>
              <a:t>02</a:t>
            </a:r>
            <a:endParaRPr lang="zh-CN" altLang="en-US" b="1" kern="0" dirty="0">
              <a:solidFill>
                <a:prstClr val="white"/>
              </a:solidFill>
            </a:endParaRPr>
          </a:p>
        </p:txBody>
      </p:sp>
      <p:sp>
        <p:nvSpPr>
          <p:cNvPr id="20" name="MH_SubTitle_1">
            <a:extLst>
              <a:ext uri="{FF2B5EF4-FFF2-40B4-BE49-F238E27FC236}">
                <a16:creationId xmlns:a16="http://schemas.microsoft.com/office/drawing/2014/main" id="{C67EA58E-1C67-42C4-A63B-8414BF2E0E8F}"/>
              </a:ext>
            </a:extLst>
          </p:cNvPr>
          <p:cNvSpPr txBox="1">
            <a:spLocks noChangeArrowheads="1"/>
          </p:cNvSpPr>
          <p:nvPr>
            <p:custDataLst>
              <p:tags r:id="rId7"/>
            </p:custDataLst>
          </p:nvPr>
        </p:nvSpPr>
        <p:spPr bwMode="auto">
          <a:xfrm>
            <a:off x="2098464" y="3535529"/>
            <a:ext cx="1246188" cy="1019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50000"/>
              </a:lnSpc>
            </a:pPr>
            <a:r>
              <a:rPr lang="zh-CN" altLang="en-US" sz="2400" b="1" dirty="0">
                <a:solidFill>
                  <a:srgbClr val="383838"/>
                </a:solidFill>
                <a:latin typeface="宋体" panose="02010600030101010101" pitchFamily="2" charset="-122"/>
                <a:ea typeface="宋体" panose="02010600030101010101" pitchFamily="2" charset="-122"/>
              </a:rPr>
              <a:t>肿瘤</a:t>
            </a:r>
            <a:endParaRPr lang="en-US" altLang="zh-CN" sz="2400" b="1" dirty="0">
              <a:solidFill>
                <a:srgbClr val="383838"/>
              </a:solidFill>
              <a:latin typeface="宋体" panose="02010600030101010101" pitchFamily="2" charset="-122"/>
              <a:ea typeface="宋体" panose="02010600030101010101" pitchFamily="2" charset="-122"/>
            </a:endParaRPr>
          </a:p>
          <a:p>
            <a:pPr eaLnBrk="1" hangingPunct="1">
              <a:lnSpc>
                <a:spcPct val="150000"/>
              </a:lnSpc>
            </a:pPr>
            <a:r>
              <a:rPr lang="zh-CN" altLang="en-US" sz="2400" b="1" dirty="0">
                <a:solidFill>
                  <a:srgbClr val="383838"/>
                </a:solidFill>
                <a:latin typeface="宋体" panose="02010600030101010101" pitchFamily="2" charset="-122"/>
                <a:ea typeface="宋体" panose="02010600030101010101" pitchFamily="2" charset="-122"/>
              </a:rPr>
              <a:t>诊断</a:t>
            </a:r>
            <a:endParaRPr lang="en-US" altLang="zh-CN" sz="2400" b="1" dirty="0">
              <a:solidFill>
                <a:srgbClr val="383838"/>
              </a:solidFill>
              <a:latin typeface="宋体" panose="02010600030101010101" pitchFamily="2" charset="-122"/>
              <a:ea typeface="宋体" panose="02010600030101010101" pitchFamily="2" charset="-122"/>
            </a:endParaRPr>
          </a:p>
        </p:txBody>
      </p:sp>
      <p:sp>
        <p:nvSpPr>
          <p:cNvPr id="21" name="MH_SubTitle_3">
            <a:extLst>
              <a:ext uri="{FF2B5EF4-FFF2-40B4-BE49-F238E27FC236}">
                <a16:creationId xmlns:a16="http://schemas.microsoft.com/office/drawing/2014/main" id="{4B4E2718-8A9C-46DB-B9B4-61A51CD76252}"/>
              </a:ext>
            </a:extLst>
          </p:cNvPr>
          <p:cNvSpPr txBox="1">
            <a:spLocks noChangeArrowheads="1"/>
          </p:cNvSpPr>
          <p:nvPr>
            <p:custDataLst>
              <p:tags r:id="rId8"/>
            </p:custDataLst>
          </p:nvPr>
        </p:nvSpPr>
        <p:spPr bwMode="auto">
          <a:xfrm>
            <a:off x="2061077" y="5093246"/>
            <a:ext cx="1246188" cy="97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50000"/>
              </a:lnSpc>
            </a:pPr>
            <a:r>
              <a:rPr lang="zh-CN" altLang="en-US" sz="2400" b="1" dirty="0">
                <a:solidFill>
                  <a:srgbClr val="383838"/>
                </a:solidFill>
                <a:latin typeface="+mn-lt"/>
                <a:ea typeface="+mn-ea"/>
              </a:rPr>
              <a:t>感染性</a:t>
            </a:r>
            <a:endParaRPr lang="en-US" altLang="zh-CN" sz="2400" b="1" dirty="0">
              <a:solidFill>
                <a:srgbClr val="383838"/>
              </a:solidFill>
              <a:latin typeface="+mn-lt"/>
              <a:ea typeface="+mn-ea"/>
            </a:endParaRPr>
          </a:p>
          <a:p>
            <a:pPr eaLnBrk="1" hangingPunct="1">
              <a:lnSpc>
                <a:spcPct val="150000"/>
              </a:lnSpc>
            </a:pPr>
            <a:r>
              <a:rPr lang="zh-CN" altLang="en-US" sz="2400" b="1" dirty="0">
                <a:solidFill>
                  <a:srgbClr val="383838"/>
                </a:solidFill>
                <a:latin typeface="+mn-lt"/>
                <a:ea typeface="+mn-ea"/>
              </a:rPr>
              <a:t>  疾病</a:t>
            </a:r>
          </a:p>
        </p:txBody>
      </p:sp>
      <p:sp>
        <p:nvSpPr>
          <p:cNvPr id="22" name="文本框 21">
            <a:extLst>
              <a:ext uri="{FF2B5EF4-FFF2-40B4-BE49-F238E27FC236}">
                <a16:creationId xmlns:a16="http://schemas.microsoft.com/office/drawing/2014/main" id="{698927EA-5B44-4C54-93BB-E9D3ED105A16}"/>
              </a:ext>
            </a:extLst>
          </p:cNvPr>
          <p:cNvSpPr txBox="1"/>
          <p:nvPr/>
        </p:nvSpPr>
        <p:spPr>
          <a:xfrm>
            <a:off x="3867525" y="3087569"/>
            <a:ext cx="5489415" cy="1915204"/>
          </a:xfrm>
          <a:prstGeom prst="rect">
            <a:avLst/>
          </a:prstGeom>
          <a:solidFill>
            <a:schemeClr val="accent5">
              <a:lumMod val="20000"/>
              <a:lumOff val="80000"/>
            </a:schemeClr>
          </a:solidFill>
        </p:spPr>
        <p:txBody>
          <a:bodyPr wrap="square" rtlCol="0">
            <a:spAutoFit/>
          </a:bodyPr>
          <a:lstStyle/>
          <a:p>
            <a:pPr marL="342900" indent="-342900">
              <a:lnSpc>
                <a:spcPct val="120000"/>
              </a:lnSpc>
              <a:buAutoNum type="arabicPeriod"/>
            </a:pPr>
            <a:r>
              <a:rPr lang="zh-CN" altLang="en-US" sz="2000" b="1" dirty="0"/>
              <a:t>肿瘤诊断、鉴别诊断</a:t>
            </a:r>
            <a:r>
              <a:rPr lang="en-US" altLang="zh-CN" sz="2000" b="1" dirty="0"/>
              <a:t>;</a:t>
            </a:r>
          </a:p>
          <a:p>
            <a:pPr marL="342900" indent="-342900">
              <a:lnSpc>
                <a:spcPct val="120000"/>
              </a:lnSpc>
              <a:buAutoNum type="arabicPeriod"/>
            </a:pPr>
            <a:r>
              <a:rPr lang="zh-CN" altLang="en-US" sz="2000" b="1" dirty="0"/>
              <a:t>协助诊断肿瘤的良恶性</a:t>
            </a:r>
            <a:r>
              <a:rPr lang="en-US" altLang="zh-CN" sz="2000" b="1" dirty="0"/>
              <a:t>;</a:t>
            </a:r>
          </a:p>
          <a:p>
            <a:pPr marL="342900" indent="-342900">
              <a:lnSpc>
                <a:spcPct val="120000"/>
              </a:lnSpc>
              <a:buAutoNum type="arabicPeriod"/>
            </a:pPr>
            <a:r>
              <a:rPr lang="zh-CN" altLang="en-US" sz="2000" b="1" dirty="0"/>
              <a:t>确定转移性恶性肿瘤的原发部位</a:t>
            </a:r>
            <a:r>
              <a:rPr lang="en-US" altLang="zh-CN" sz="2000" b="1" dirty="0"/>
              <a:t>;</a:t>
            </a:r>
          </a:p>
          <a:p>
            <a:pPr marL="342900" indent="-342900">
              <a:lnSpc>
                <a:spcPct val="120000"/>
              </a:lnSpc>
              <a:buAutoNum type="arabicPeriod"/>
            </a:pPr>
            <a:r>
              <a:rPr lang="zh-CN" altLang="en-US" sz="2000" b="1" dirty="0"/>
              <a:t>对某类肿瘤进行进一步的病理分型</a:t>
            </a:r>
            <a:r>
              <a:rPr lang="en-US" altLang="zh-CN" sz="2000" b="1" dirty="0"/>
              <a:t>;</a:t>
            </a:r>
          </a:p>
          <a:p>
            <a:pPr marL="342900" indent="-342900">
              <a:lnSpc>
                <a:spcPct val="120000"/>
              </a:lnSpc>
              <a:buAutoNum type="arabicPeriod"/>
            </a:pPr>
            <a:r>
              <a:rPr lang="zh-CN" altLang="en-US" sz="2000" b="1" dirty="0"/>
              <a:t>指导</a:t>
            </a:r>
            <a:r>
              <a:rPr lang="zh-CN" altLang="en-US" sz="2000" b="1" dirty="0">
                <a:latin typeface="Cambria" panose="02040503050406030204" pitchFamily="18" charset="0"/>
              </a:rPr>
              <a:t>肿瘤</a:t>
            </a:r>
            <a:r>
              <a:rPr lang="zh-CN" altLang="en-US" sz="2000" b="1" dirty="0"/>
              <a:t>的治疗和判断预后。</a:t>
            </a:r>
            <a:endParaRPr lang="en-US" altLang="zh-CN" sz="2000" b="1" dirty="0"/>
          </a:p>
        </p:txBody>
      </p:sp>
      <p:sp>
        <p:nvSpPr>
          <p:cNvPr id="23" name="文本框 22">
            <a:extLst>
              <a:ext uri="{FF2B5EF4-FFF2-40B4-BE49-F238E27FC236}">
                <a16:creationId xmlns:a16="http://schemas.microsoft.com/office/drawing/2014/main" id="{9D3C180A-B2BE-4C2E-A7E2-B74CFBCF1A9A}"/>
              </a:ext>
            </a:extLst>
          </p:cNvPr>
          <p:cNvSpPr txBox="1"/>
          <p:nvPr/>
        </p:nvSpPr>
        <p:spPr>
          <a:xfrm>
            <a:off x="3830137" y="5383062"/>
            <a:ext cx="5526803" cy="400110"/>
          </a:xfrm>
          <a:prstGeom prst="rect">
            <a:avLst/>
          </a:prstGeom>
          <a:solidFill>
            <a:schemeClr val="accent5">
              <a:lumMod val="20000"/>
              <a:lumOff val="80000"/>
            </a:schemeClr>
          </a:solidFill>
        </p:spPr>
        <p:txBody>
          <a:bodyPr wrap="square" rtlCol="0">
            <a:spAutoFit/>
          </a:bodyPr>
          <a:lstStyle/>
          <a:p>
            <a:r>
              <a:rPr lang="zh-CN" altLang="en-US" sz="2000" b="1" dirty="0"/>
              <a:t> 在感染灶中检测到病原体，进行原位病因诊断。</a:t>
            </a:r>
            <a:endParaRPr lang="en-US" altLang="zh-CN" sz="2000" b="1" dirty="0"/>
          </a:p>
        </p:txBody>
      </p:sp>
    </p:spTree>
    <p:extLst>
      <p:ext uri="{BB962C8B-B14F-4D97-AF65-F5344CB8AC3E}">
        <p14:creationId xmlns:p14="http://schemas.microsoft.com/office/powerpoint/2010/main" val="2458989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AutoShape 5"/>
          <p:cNvSpPr>
            <a:spLocks noChangeArrowheads="1"/>
          </p:cNvSpPr>
          <p:nvPr/>
        </p:nvSpPr>
        <p:spPr bwMode="auto">
          <a:xfrm>
            <a:off x="2080307" y="1113119"/>
            <a:ext cx="2700000" cy="2915858"/>
          </a:xfrm>
          <a:prstGeom prst="roundRect">
            <a:avLst>
              <a:gd name="adj" fmla="val 3481"/>
            </a:avLst>
          </a:prstGeom>
          <a:noFill/>
          <a:ln w="19050" cap="rnd">
            <a:solidFill>
              <a:srgbClr val="DDDDDD"/>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sp>
        <p:nvSpPr>
          <p:cNvPr id="25" name="AutoShape 3"/>
          <p:cNvSpPr>
            <a:spLocks noChangeArrowheads="1"/>
          </p:cNvSpPr>
          <p:nvPr/>
        </p:nvSpPr>
        <p:spPr bwMode="gray">
          <a:xfrm>
            <a:off x="204625" y="1636087"/>
            <a:ext cx="1880512" cy="1893723"/>
          </a:xfrm>
          <a:prstGeom prst="rightArrow">
            <a:avLst>
              <a:gd name="adj1" fmla="val 62787"/>
              <a:gd name="adj2" fmla="val 41259"/>
            </a:avLst>
          </a:prstGeom>
          <a:gradFill rotWithShape="1">
            <a:gsLst>
              <a:gs pos="0">
                <a:srgbClr val="C27400"/>
              </a:gs>
              <a:gs pos="100000">
                <a:srgbClr val="FF9900">
                  <a:alpha val="0"/>
                </a:srgbClr>
              </a:gs>
            </a:gsLst>
            <a:lin ang="5400000" scaled="1"/>
          </a:gradFill>
          <a:ln w="19050" cap="rnd" algn="ctr">
            <a:solidFill>
              <a:srgbClr val="DDDDDD"/>
            </a:solidFill>
            <a:prstDash val="sysDot"/>
            <a:miter lim="800000"/>
            <a:headEnd/>
            <a:tailEnd/>
          </a:ln>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r>
              <a:rPr lang="zh-CN" altLang="en-US" sz="1600" b="0" dirty="0"/>
              <a:t>促</a:t>
            </a:r>
            <a:r>
              <a:rPr lang="en-US" altLang="zh-CN" sz="1600" b="0" dirty="0"/>
              <a:t>/</a:t>
            </a:r>
            <a:r>
              <a:rPr lang="zh-CN" altLang="en-US" sz="1600" b="0" dirty="0"/>
              <a:t>抑炎因子</a:t>
            </a:r>
          </a:p>
          <a:p>
            <a:pPr algn="ctr" eaLnBrk="1" hangingPunct="1"/>
            <a:r>
              <a:rPr lang="zh-CN" altLang="en-US" sz="1600" b="0" dirty="0"/>
              <a:t>偏向于抑炎</a:t>
            </a:r>
          </a:p>
        </p:txBody>
      </p:sp>
      <p:grpSp>
        <p:nvGrpSpPr>
          <p:cNvPr id="98" name="组合 97"/>
          <p:cNvGrpSpPr/>
          <p:nvPr/>
        </p:nvGrpSpPr>
        <p:grpSpPr>
          <a:xfrm>
            <a:off x="2184181" y="2203939"/>
            <a:ext cx="2486995" cy="758017"/>
            <a:chOff x="2107062" y="2747296"/>
            <a:chExt cx="2486995" cy="758017"/>
          </a:xfrm>
        </p:grpSpPr>
        <p:grpSp>
          <p:nvGrpSpPr>
            <p:cNvPr id="31" name="Group 9"/>
            <p:cNvGrpSpPr>
              <a:grpSpLocks/>
            </p:cNvGrpSpPr>
            <p:nvPr/>
          </p:nvGrpSpPr>
          <p:grpSpPr bwMode="auto">
            <a:xfrm>
              <a:off x="2107062" y="2747296"/>
              <a:ext cx="2486995" cy="758017"/>
              <a:chOff x="2304" y="2058"/>
              <a:chExt cx="2423" cy="774"/>
            </a:xfrm>
          </p:grpSpPr>
          <p:sp>
            <p:nvSpPr>
              <p:cNvPr id="32" name="AutoShape 10"/>
              <p:cNvSpPr>
                <a:spLocks noChangeArrowheads="1"/>
              </p:cNvSpPr>
              <p:nvPr/>
            </p:nvSpPr>
            <p:spPr bwMode="gray">
              <a:xfrm>
                <a:off x="2334" y="2058"/>
                <a:ext cx="2393" cy="774"/>
              </a:xfrm>
              <a:prstGeom prst="roundRect">
                <a:avLst>
                  <a:gd name="adj" fmla="val 10889"/>
                </a:avLst>
              </a:prstGeom>
              <a:gradFill rotWithShape="1">
                <a:gsLst>
                  <a:gs pos="0">
                    <a:srgbClr val="6E815B"/>
                  </a:gs>
                  <a:gs pos="100000">
                    <a:srgbClr val="E0E4DC"/>
                  </a:gs>
                </a:gsLst>
                <a:lin ang="0" scaled="1"/>
              </a:gradFill>
              <a:ln>
                <a:noFill/>
              </a:ln>
              <a:extLst>
                <a:ext uri="{91240B29-F687-4F45-9708-019B960494DF}">
                  <a14:hiddenLine xmlns:a14="http://schemas.microsoft.com/office/drawing/2010/main" w="38100">
                    <a:solidFill>
                      <a:srgbClr val="000000"/>
                    </a:solidFill>
                    <a:round/>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sp>
            <p:nvSpPr>
              <p:cNvPr id="33" name="AutoShape 11"/>
              <p:cNvSpPr>
                <a:spLocks noChangeArrowheads="1"/>
              </p:cNvSpPr>
              <p:nvPr/>
            </p:nvSpPr>
            <p:spPr bwMode="gray">
              <a:xfrm>
                <a:off x="2304" y="2352"/>
                <a:ext cx="336" cy="240"/>
              </a:xfrm>
              <a:prstGeom prst="rightArrow">
                <a:avLst>
                  <a:gd name="adj1" fmla="val 50000"/>
                  <a:gd name="adj2" fmla="val 58333"/>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grpSp>
        <p:sp>
          <p:nvSpPr>
            <p:cNvPr id="37" name="Text Box 16"/>
            <p:cNvSpPr txBox="1">
              <a:spLocks noChangeArrowheads="1"/>
            </p:cNvSpPr>
            <p:nvPr/>
          </p:nvSpPr>
          <p:spPr bwMode="gray">
            <a:xfrm>
              <a:off x="2491352" y="2815967"/>
              <a:ext cx="178319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r>
                <a:rPr lang="zh-CN" altLang="en-US" sz="1600" b="0" dirty="0"/>
                <a:t>胚胎侵入子宫内膜能力降低</a:t>
              </a:r>
              <a:endParaRPr lang="en-US" altLang="zh-CN" sz="1600" b="0" dirty="0"/>
            </a:p>
          </p:txBody>
        </p:sp>
      </p:grpSp>
      <p:grpSp>
        <p:nvGrpSpPr>
          <p:cNvPr id="97" name="组合 96"/>
          <p:cNvGrpSpPr/>
          <p:nvPr/>
        </p:nvGrpSpPr>
        <p:grpSpPr>
          <a:xfrm>
            <a:off x="2184181" y="1250460"/>
            <a:ext cx="2486972" cy="758017"/>
            <a:chOff x="2107062" y="1812320"/>
            <a:chExt cx="2486972" cy="758017"/>
          </a:xfrm>
        </p:grpSpPr>
        <p:grpSp>
          <p:nvGrpSpPr>
            <p:cNvPr id="28" name="Group 6"/>
            <p:cNvGrpSpPr>
              <a:grpSpLocks/>
            </p:cNvGrpSpPr>
            <p:nvPr/>
          </p:nvGrpSpPr>
          <p:grpSpPr bwMode="auto">
            <a:xfrm>
              <a:off x="2107062" y="1812320"/>
              <a:ext cx="2486972" cy="758017"/>
              <a:chOff x="2304" y="1200"/>
              <a:chExt cx="2262" cy="774"/>
            </a:xfrm>
          </p:grpSpPr>
          <p:sp>
            <p:nvSpPr>
              <p:cNvPr id="29" name="AutoShape 7"/>
              <p:cNvSpPr>
                <a:spLocks noChangeArrowheads="1"/>
              </p:cNvSpPr>
              <p:nvPr/>
            </p:nvSpPr>
            <p:spPr bwMode="gray">
              <a:xfrm>
                <a:off x="2334" y="1200"/>
                <a:ext cx="2232" cy="774"/>
              </a:xfrm>
              <a:prstGeom prst="roundRect">
                <a:avLst>
                  <a:gd name="adj" fmla="val 10889"/>
                </a:avLst>
              </a:prstGeom>
              <a:gradFill rotWithShape="1">
                <a:gsLst>
                  <a:gs pos="0">
                    <a:srgbClr val="438ACB"/>
                  </a:gs>
                  <a:gs pos="100000">
                    <a:srgbClr val="D7E6F4"/>
                  </a:gs>
                </a:gsLst>
                <a:lin ang="0" scaled="1"/>
              </a:gradFill>
              <a:ln>
                <a:noFill/>
              </a:ln>
              <a:extLst>
                <a:ext uri="{91240B29-F687-4F45-9708-019B960494DF}">
                  <a14:hiddenLine xmlns:a14="http://schemas.microsoft.com/office/drawing/2010/main" w="38100">
                    <a:solidFill>
                      <a:srgbClr val="000000"/>
                    </a:solidFill>
                    <a:round/>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sp>
            <p:nvSpPr>
              <p:cNvPr id="30" name="AutoShape 8"/>
              <p:cNvSpPr>
                <a:spLocks noChangeArrowheads="1"/>
              </p:cNvSpPr>
              <p:nvPr/>
            </p:nvSpPr>
            <p:spPr bwMode="gray">
              <a:xfrm>
                <a:off x="2304" y="1488"/>
                <a:ext cx="336" cy="240"/>
              </a:xfrm>
              <a:prstGeom prst="rightArrow">
                <a:avLst>
                  <a:gd name="adj1" fmla="val 50000"/>
                  <a:gd name="adj2" fmla="val 58333"/>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grpSp>
        <p:sp>
          <p:nvSpPr>
            <p:cNvPr id="38" name="Text Box 16"/>
            <p:cNvSpPr txBox="1">
              <a:spLocks noChangeArrowheads="1"/>
            </p:cNvSpPr>
            <p:nvPr/>
          </p:nvSpPr>
          <p:spPr bwMode="gray">
            <a:xfrm>
              <a:off x="2491352" y="1865144"/>
              <a:ext cx="19374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r>
                <a:rPr lang="zh-CN" altLang="en-US" sz="1600" b="0" dirty="0"/>
                <a:t>子宫内膜粘附分子、整合素表达降低</a:t>
              </a:r>
              <a:endParaRPr lang="en-US" altLang="zh-CN" sz="1600" b="0" dirty="0"/>
            </a:p>
          </p:txBody>
        </p:sp>
      </p:grpSp>
      <p:grpSp>
        <p:nvGrpSpPr>
          <p:cNvPr id="99" name="组合 98"/>
          <p:cNvGrpSpPr/>
          <p:nvPr/>
        </p:nvGrpSpPr>
        <p:grpSpPr>
          <a:xfrm>
            <a:off x="2184181" y="3157419"/>
            <a:ext cx="2486995" cy="758017"/>
            <a:chOff x="2107062" y="3703402"/>
            <a:chExt cx="2486995" cy="758017"/>
          </a:xfrm>
        </p:grpSpPr>
        <p:grpSp>
          <p:nvGrpSpPr>
            <p:cNvPr id="34" name="Group 12"/>
            <p:cNvGrpSpPr>
              <a:grpSpLocks/>
            </p:cNvGrpSpPr>
            <p:nvPr/>
          </p:nvGrpSpPr>
          <p:grpSpPr bwMode="auto">
            <a:xfrm>
              <a:off x="2107062" y="3703402"/>
              <a:ext cx="2486995" cy="758017"/>
              <a:chOff x="2304" y="2880"/>
              <a:chExt cx="2423" cy="774"/>
            </a:xfrm>
          </p:grpSpPr>
          <p:sp>
            <p:nvSpPr>
              <p:cNvPr id="35" name="AutoShape 13"/>
              <p:cNvSpPr>
                <a:spLocks noChangeArrowheads="1"/>
              </p:cNvSpPr>
              <p:nvPr/>
            </p:nvSpPr>
            <p:spPr bwMode="gray">
              <a:xfrm>
                <a:off x="2334" y="2880"/>
                <a:ext cx="2393" cy="774"/>
              </a:xfrm>
              <a:prstGeom prst="roundRect">
                <a:avLst>
                  <a:gd name="adj" fmla="val 10889"/>
                </a:avLst>
              </a:prstGeom>
              <a:gradFill rotWithShape="1">
                <a:gsLst>
                  <a:gs pos="0">
                    <a:srgbClr val="77AE26"/>
                  </a:gs>
                  <a:gs pos="100000">
                    <a:srgbClr val="E2EED1"/>
                  </a:gs>
                </a:gsLst>
                <a:lin ang="0" scaled="1"/>
              </a:gradFill>
              <a:ln>
                <a:noFill/>
              </a:ln>
              <a:extLst>
                <a:ext uri="{91240B29-F687-4F45-9708-019B960494DF}">
                  <a14:hiddenLine xmlns:a14="http://schemas.microsoft.com/office/drawing/2010/main" w="38100">
                    <a:solidFill>
                      <a:srgbClr val="000000"/>
                    </a:solidFill>
                    <a:round/>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sp>
            <p:nvSpPr>
              <p:cNvPr id="36" name="AutoShape 14"/>
              <p:cNvSpPr>
                <a:spLocks noChangeArrowheads="1"/>
              </p:cNvSpPr>
              <p:nvPr/>
            </p:nvSpPr>
            <p:spPr bwMode="gray">
              <a:xfrm>
                <a:off x="2304" y="3168"/>
                <a:ext cx="336" cy="240"/>
              </a:xfrm>
              <a:prstGeom prst="rightArrow">
                <a:avLst>
                  <a:gd name="adj1" fmla="val 50000"/>
                  <a:gd name="adj2" fmla="val 58333"/>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grpSp>
        <p:sp>
          <p:nvSpPr>
            <p:cNvPr id="39" name="Text Box 16"/>
            <p:cNvSpPr txBox="1">
              <a:spLocks noChangeArrowheads="1"/>
            </p:cNvSpPr>
            <p:nvPr/>
          </p:nvSpPr>
          <p:spPr bwMode="gray">
            <a:xfrm>
              <a:off x="2470223" y="3893566"/>
              <a:ext cx="167212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r>
                <a:rPr lang="zh-CN" altLang="en-US" sz="1600" b="0"/>
                <a:t>血管生成降低</a:t>
              </a:r>
              <a:endParaRPr lang="en-US" altLang="zh-CN" sz="1600" b="0"/>
            </a:p>
          </p:txBody>
        </p:sp>
      </p:grpSp>
      <p:grpSp>
        <p:nvGrpSpPr>
          <p:cNvPr id="104" name="组合 103"/>
          <p:cNvGrpSpPr/>
          <p:nvPr/>
        </p:nvGrpSpPr>
        <p:grpSpPr>
          <a:xfrm>
            <a:off x="4853644" y="2407310"/>
            <a:ext cx="359198" cy="351276"/>
            <a:chOff x="4820593" y="2908408"/>
            <a:chExt cx="359198" cy="351276"/>
          </a:xfrm>
        </p:grpSpPr>
        <p:sp>
          <p:nvSpPr>
            <p:cNvPr id="40" name="AutoShape 34"/>
            <p:cNvSpPr>
              <a:spLocks noChangeArrowheads="1"/>
            </p:cNvSpPr>
            <p:nvPr/>
          </p:nvSpPr>
          <p:spPr bwMode="gray">
            <a:xfrm flipH="1">
              <a:off x="4820593" y="2912370"/>
              <a:ext cx="179599" cy="347314"/>
            </a:xfrm>
            <a:prstGeom prst="moon">
              <a:avLst>
                <a:gd name="adj" fmla="val 50000"/>
              </a:avLst>
            </a:prstGeom>
            <a:solidFill>
              <a:srgbClr val="333333">
                <a:alpha val="39999"/>
              </a:srgb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sp>
          <p:nvSpPr>
            <p:cNvPr id="41" name="AutoShape 35"/>
            <p:cNvSpPr>
              <a:spLocks noChangeArrowheads="1"/>
            </p:cNvSpPr>
            <p:nvPr/>
          </p:nvSpPr>
          <p:spPr bwMode="gray">
            <a:xfrm flipH="1">
              <a:off x="5000192" y="2908408"/>
              <a:ext cx="179599" cy="347315"/>
            </a:xfrm>
            <a:prstGeom prst="moon">
              <a:avLst>
                <a:gd name="adj" fmla="val 50000"/>
              </a:avLst>
            </a:prstGeom>
            <a:solidFill>
              <a:srgbClr val="333333">
                <a:alpha val="70195"/>
              </a:srgb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grpSp>
      <p:grpSp>
        <p:nvGrpSpPr>
          <p:cNvPr id="105" name="组合 104"/>
          <p:cNvGrpSpPr/>
          <p:nvPr/>
        </p:nvGrpSpPr>
        <p:grpSpPr>
          <a:xfrm>
            <a:off x="5198280" y="2107537"/>
            <a:ext cx="1584701" cy="950823"/>
            <a:chOff x="5198280" y="2562414"/>
            <a:chExt cx="1584701" cy="950823"/>
          </a:xfrm>
        </p:grpSpPr>
        <p:grpSp>
          <p:nvGrpSpPr>
            <p:cNvPr id="42" name="Group 7"/>
            <p:cNvGrpSpPr>
              <a:grpSpLocks/>
            </p:cNvGrpSpPr>
            <p:nvPr/>
          </p:nvGrpSpPr>
          <p:grpSpPr bwMode="auto">
            <a:xfrm>
              <a:off x="5289401" y="2562414"/>
              <a:ext cx="1365484" cy="950823"/>
              <a:chOff x="528" y="1392"/>
              <a:chExt cx="1158" cy="2085"/>
            </a:xfrm>
          </p:grpSpPr>
          <p:sp>
            <p:nvSpPr>
              <p:cNvPr id="43" name="AutoShape 8"/>
              <p:cNvSpPr>
                <a:spLocks noChangeArrowheads="1"/>
              </p:cNvSpPr>
              <p:nvPr/>
            </p:nvSpPr>
            <p:spPr bwMode="gray">
              <a:xfrm>
                <a:off x="528" y="1392"/>
                <a:ext cx="1158" cy="2085"/>
              </a:xfrm>
              <a:prstGeom prst="roundRect">
                <a:avLst>
                  <a:gd name="adj" fmla="val 16667"/>
                </a:avLst>
              </a:prstGeom>
              <a:solidFill>
                <a:srgbClr val="99CCFF"/>
              </a:solidFill>
              <a:ln w="38100">
                <a:solidFill>
                  <a:srgbClr val="FFFFFF"/>
                </a:solidFill>
                <a:round/>
                <a:headEnd/>
                <a:tailEnd/>
              </a:ln>
              <a:effectLst>
                <a:outerShdw dist="107763" dir="2700000" algn="ctr" rotWithShape="0">
                  <a:srgbClr val="808080">
                    <a:alpha val="50000"/>
                  </a:srgbClr>
                </a:outerShdw>
              </a:effectLst>
            </p:spPr>
            <p:txBody>
              <a:bodyPr wrap="none" anchor="ctr"/>
              <a:lstStyle/>
              <a:p>
                <a:pPr algn="ctr">
                  <a:defRPr/>
                </a:pPr>
                <a:endParaRPr lang="zh-CN" altLang="en-US" sz="1600" dirty="0">
                  <a:latin typeface="Times New Roman" panose="02020603050405020304" pitchFamily="18" charset="0"/>
                  <a:ea typeface="宋体" pitchFamily="2" charset="-122"/>
                </a:endParaRPr>
              </a:p>
            </p:txBody>
          </p:sp>
          <p:sp>
            <p:nvSpPr>
              <p:cNvPr id="44" name="AutoShape 9"/>
              <p:cNvSpPr>
                <a:spLocks noChangeArrowheads="1"/>
              </p:cNvSpPr>
              <p:nvPr/>
            </p:nvSpPr>
            <p:spPr bwMode="gray">
              <a:xfrm>
                <a:off x="576" y="1416"/>
                <a:ext cx="1063" cy="288"/>
              </a:xfrm>
              <a:prstGeom prst="roundRect">
                <a:avLst>
                  <a:gd name="adj" fmla="val 50000"/>
                </a:avLst>
              </a:prstGeom>
              <a:gradFill rotWithShape="1">
                <a:gsLst>
                  <a:gs pos="0">
                    <a:srgbClr val="D8ECFF"/>
                  </a:gs>
                  <a:gs pos="100000">
                    <a:srgbClr val="99CC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grpSp>
        <p:sp>
          <p:nvSpPr>
            <p:cNvPr id="45" name="Text Box 41"/>
            <p:cNvSpPr txBox="1">
              <a:spLocks noChangeArrowheads="1"/>
            </p:cNvSpPr>
            <p:nvPr/>
          </p:nvSpPr>
          <p:spPr bwMode="auto">
            <a:xfrm>
              <a:off x="5198280" y="2829579"/>
              <a:ext cx="15847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r>
                <a:rPr lang="zh-CN" altLang="en-US" sz="1600" b="0" dirty="0"/>
                <a:t>妊娠失败</a:t>
              </a:r>
              <a:endParaRPr lang="en-US" altLang="zh-CN" sz="1600" b="0" dirty="0"/>
            </a:p>
          </p:txBody>
        </p:sp>
      </p:grpSp>
      <p:grpSp>
        <p:nvGrpSpPr>
          <p:cNvPr id="88" name="组合 87"/>
          <p:cNvGrpSpPr/>
          <p:nvPr/>
        </p:nvGrpSpPr>
        <p:grpSpPr>
          <a:xfrm rot="10800000">
            <a:off x="6856491" y="2407310"/>
            <a:ext cx="359198" cy="351276"/>
            <a:chOff x="4895874" y="3920123"/>
            <a:chExt cx="359198" cy="351276"/>
          </a:xfrm>
        </p:grpSpPr>
        <p:sp>
          <p:nvSpPr>
            <p:cNvPr id="85" name="AutoShape 34"/>
            <p:cNvSpPr>
              <a:spLocks noChangeArrowheads="1"/>
            </p:cNvSpPr>
            <p:nvPr/>
          </p:nvSpPr>
          <p:spPr bwMode="gray">
            <a:xfrm flipH="1">
              <a:off x="4895874" y="3924085"/>
              <a:ext cx="179599" cy="347314"/>
            </a:xfrm>
            <a:prstGeom prst="moon">
              <a:avLst>
                <a:gd name="adj" fmla="val 50000"/>
              </a:avLst>
            </a:prstGeom>
            <a:solidFill>
              <a:srgbClr val="333333">
                <a:alpha val="39999"/>
              </a:srgb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sp>
          <p:nvSpPr>
            <p:cNvPr id="86" name="AutoShape 35"/>
            <p:cNvSpPr>
              <a:spLocks noChangeArrowheads="1"/>
            </p:cNvSpPr>
            <p:nvPr/>
          </p:nvSpPr>
          <p:spPr bwMode="gray">
            <a:xfrm flipH="1">
              <a:off x="5075473" y="3920123"/>
              <a:ext cx="179599" cy="347315"/>
            </a:xfrm>
            <a:prstGeom prst="moon">
              <a:avLst>
                <a:gd name="adj" fmla="val 50000"/>
              </a:avLst>
            </a:prstGeom>
            <a:solidFill>
              <a:srgbClr val="333333">
                <a:alpha val="70195"/>
              </a:srgb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grpSp>
      <p:grpSp>
        <p:nvGrpSpPr>
          <p:cNvPr id="100" name="组合 99"/>
          <p:cNvGrpSpPr/>
          <p:nvPr/>
        </p:nvGrpSpPr>
        <p:grpSpPr>
          <a:xfrm>
            <a:off x="7487869" y="1250460"/>
            <a:ext cx="2486972" cy="758017"/>
            <a:chOff x="7410750" y="1828197"/>
            <a:chExt cx="2486972" cy="758017"/>
          </a:xfrm>
        </p:grpSpPr>
        <p:grpSp>
          <p:nvGrpSpPr>
            <p:cNvPr id="71" name="Group 6"/>
            <p:cNvGrpSpPr>
              <a:grpSpLocks/>
            </p:cNvGrpSpPr>
            <p:nvPr/>
          </p:nvGrpSpPr>
          <p:grpSpPr bwMode="auto">
            <a:xfrm rot="10800000">
              <a:off x="7410750" y="1828197"/>
              <a:ext cx="2486972" cy="758017"/>
              <a:chOff x="2304" y="1200"/>
              <a:chExt cx="2262" cy="774"/>
            </a:xfrm>
          </p:grpSpPr>
          <p:sp>
            <p:nvSpPr>
              <p:cNvPr id="80" name="AutoShape 7"/>
              <p:cNvSpPr>
                <a:spLocks noChangeArrowheads="1"/>
              </p:cNvSpPr>
              <p:nvPr/>
            </p:nvSpPr>
            <p:spPr bwMode="gray">
              <a:xfrm>
                <a:off x="2334" y="1200"/>
                <a:ext cx="2232" cy="774"/>
              </a:xfrm>
              <a:prstGeom prst="roundRect">
                <a:avLst>
                  <a:gd name="adj" fmla="val 10889"/>
                </a:avLst>
              </a:prstGeom>
              <a:gradFill rotWithShape="1">
                <a:gsLst>
                  <a:gs pos="0">
                    <a:srgbClr val="438ACB"/>
                  </a:gs>
                  <a:gs pos="100000">
                    <a:srgbClr val="D7E6F4"/>
                  </a:gs>
                </a:gsLst>
                <a:lin ang="0" scaled="1"/>
              </a:gradFill>
              <a:ln>
                <a:noFill/>
              </a:ln>
              <a:extLst>
                <a:ext uri="{91240B29-F687-4F45-9708-019B960494DF}">
                  <a14:hiddenLine xmlns:a14="http://schemas.microsoft.com/office/drawing/2010/main" w="38100">
                    <a:solidFill>
                      <a:srgbClr val="000000"/>
                    </a:solidFill>
                    <a:round/>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sp>
            <p:nvSpPr>
              <p:cNvPr id="81" name="AutoShape 8"/>
              <p:cNvSpPr>
                <a:spLocks noChangeArrowheads="1"/>
              </p:cNvSpPr>
              <p:nvPr/>
            </p:nvSpPr>
            <p:spPr bwMode="gray">
              <a:xfrm>
                <a:off x="2304" y="1488"/>
                <a:ext cx="336" cy="240"/>
              </a:xfrm>
              <a:prstGeom prst="rightArrow">
                <a:avLst>
                  <a:gd name="adj1" fmla="val 50000"/>
                  <a:gd name="adj2" fmla="val 58333"/>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grpSp>
        <p:sp>
          <p:nvSpPr>
            <p:cNvPr id="89" name="Text Box 16"/>
            <p:cNvSpPr txBox="1">
              <a:spLocks noChangeArrowheads="1"/>
            </p:cNvSpPr>
            <p:nvPr/>
          </p:nvSpPr>
          <p:spPr bwMode="gray">
            <a:xfrm>
              <a:off x="7643941" y="1926406"/>
              <a:ext cx="18584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r>
                <a:rPr lang="zh-CN" altLang="en-US" sz="1600" b="0" dirty="0"/>
                <a:t>母胎界面免疫细胞活化</a:t>
              </a:r>
              <a:endParaRPr lang="en-US" altLang="zh-CN" sz="1600" b="0" dirty="0"/>
            </a:p>
          </p:txBody>
        </p:sp>
      </p:grpSp>
      <p:grpSp>
        <p:nvGrpSpPr>
          <p:cNvPr id="101" name="组合 100"/>
          <p:cNvGrpSpPr/>
          <p:nvPr/>
        </p:nvGrpSpPr>
        <p:grpSpPr>
          <a:xfrm>
            <a:off x="7487846" y="2203940"/>
            <a:ext cx="2486995" cy="758017"/>
            <a:chOff x="7410727" y="2784303"/>
            <a:chExt cx="2486995" cy="758017"/>
          </a:xfrm>
        </p:grpSpPr>
        <p:grpSp>
          <p:nvGrpSpPr>
            <p:cNvPr id="72" name="Group 9"/>
            <p:cNvGrpSpPr>
              <a:grpSpLocks/>
            </p:cNvGrpSpPr>
            <p:nvPr/>
          </p:nvGrpSpPr>
          <p:grpSpPr bwMode="auto">
            <a:xfrm rot="10800000">
              <a:off x="7410727" y="2784303"/>
              <a:ext cx="2486995" cy="758017"/>
              <a:chOff x="2304" y="2058"/>
              <a:chExt cx="2423" cy="774"/>
            </a:xfrm>
          </p:grpSpPr>
          <p:sp>
            <p:nvSpPr>
              <p:cNvPr id="78" name="AutoShape 10"/>
              <p:cNvSpPr>
                <a:spLocks noChangeArrowheads="1"/>
              </p:cNvSpPr>
              <p:nvPr/>
            </p:nvSpPr>
            <p:spPr bwMode="gray">
              <a:xfrm>
                <a:off x="2334" y="2058"/>
                <a:ext cx="2393" cy="774"/>
              </a:xfrm>
              <a:prstGeom prst="roundRect">
                <a:avLst>
                  <a:gd name="adj" fmla="val 10889"/>
                </a:avLst>
              </a:prstGeom>
              <a:gradFill rotWithShape="1">
                <a:gsLst>
                  <a:gs pos="0">
                    <a:srgbClr val="6E815B"/>
                  </a:gs>
                  <a:gs pos="100000">
                    <a:srgbClr val="E0E4DC"/>
                  </a:gs>
                </a:gsLst>
                <a:lin ang="0" scaled="1"/>
              </a:gradFill>
              <a:ln>
                <a:noFill/>
              </a:ln>
              <a:extLst>
                <a:ext uri="{91240B29-F687-4F45-9708-019B960494DF}">
                  <a14:hiddenLine xmlns:a14="http://schemas.microsoft.com/office/drawing/2010/main" w="38100">
                    <a:solidFill>
                      <a:srgbClr val="000000"/>
                    </a:solidFill>
                    <a:round/>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sp>
            <p:nvSpPr>
              <p:cNvPr id="79" name="AutoShape 11"/>
              <p:cNvSpPr>
                <a:spLocks noChangeArrowheads="1"/>
              </p:cNvSpPr>
              <p:nvPr/>
            </p:nvSpPr>
            <p:spPr bwMode="gray">
              <a:xfrm>
                <a:off x="2304" y="2352"/>
                <a:ext cx="336" cy="240"/>
              </a:xfrm>
              <a:prstGeom prst="rightArrow">
                <a:avLst>
                  <a:gd name="adj1" fmla="val 50000"/>
                  <a:gd name="adj2" fmla="val 58333"/>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grpSp>
        <p:sp>
          <p:nvSpPr>
            <p:cNvPr id="91" name="Text Box 16"/>
            <p:cNvSpPr txBox="1">
              <a:spLocks noChangeArrowheads="1"/>
            </p:cNvSpPr>
            <p:nvPr/>
          </p:nvSpPr>
          <p:spPr bwMode="gray">
            <a:xfrm>
              <a:off x="7643941" y="2861722"/>
              <a:ext cx="187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r>
                <a:rPr lang="zh-CN" altLang="en-US" sz="1600" b="0" dirty="0"/>
                <a:t>攻击和杀伤滋养细胞</a:t>
              </a:r>
            </a:p>
          </p:txBody>
        </p:sp>
      </p:grpSp>
      <p:grpSp>
        <p:nvGrpSpPr>
          <p:cNvPr id="102" name="组合 101"/>
          <p:cNvGrpSpPr/>
          <p:nvPr/>
        </p:nvGrpSpPr>
        <p:grpSpPr>
          <a:xfrm>
            <a:off x="7487869" y="3157419"/>
            <a:ext cx="2486995" cy="758017"/>
            <a:chOff x="7410750" y="3719279"/>
            <a:chExt cx="2486995" cy="758017"/>
          </a:xfrm>
        </p:grpSpPr>
        <p:grpSp>
          <p:nvGrpSpPr>
            <p:cNvPr id="82" name="Group 12"/>
            <p:cNvGrpSpPr>
              <a:grpSpLocks/>
            </p:cNvGrpSpPr>
            <p:nvPr/>
          </p:nvGrpSpPr>
          <p:grpSpPr bwMode="auto">
            <a:xfrm rot="10800000">
              <a:off x="7410750" y="3719279"/>
              <a:ext cx="2486995" cy="758017"/>
              <a:chOff x="2304" y="2880"/>
              <a:chExt cx="2423" cy="774"/>
            </a:xfrm>
          </p:grpSpPr>
          <p:sp>
            <p:nvSpPr>
              <p:cNvPr id="83" name="AutoShape 13"/>
              <p:cNvSpPr>
                <a:spLocks noChangeArrowheads="1"/>
              </p:cNvSpPr>
              <p:nvPr/>
            </p:nvSpPr>
            <p:spPr bwMode="gray">
              <a:xfrm>
                <a:off x="2334" y="2880"/>
                <a:ext cx="2393" cy="774"/>
              </a:xfrm>
              <a:prstGeom prst="roundRect">
                <a:avLst>
                  <a:gd name="adj" fmla="val 10889"/>
                </a:avLst>
              </a:prstGeom>
              <a:gradFill rotWithShape="1">
                <a:gsLst>
                  <a:gs pos="0">
                    <a:srgbClr val="77AE26"/>
                  </a:gs>
                  <a:gs pos="100000">
                    <a:srgbClr val="E2EED1"/>
                  </a:gs>
                </a:gsLst>
                <a:lin ang="0" scaled="1"/>
              </a:gradFill>
              <a:ln>
                <a:noFill/>
              </a:ln>
              <a:extLst>
                <a:ext uri="{91240B29-F687-4F45-9708-019B960494DF}">
                  <a14:hiddenLine xmlns:a14="http://schemas.microsoft.com/office/drawing/2010/main" w="38100">
                    <a:solidFill>
                      <a:srgbClr val="000000"/>
                    </a:solidFill>
                    <a:round/>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sp>
            <p:nvSpPr>
              <p:cNvPr id="84" name="AutoShape 14"/>
              <p:cNvSpPr>
                <a:spLocks noChangeArrowheads="1"/>
              </p:cNvSpPr>
              <p:nvPr/>
            </p:nvSpPr>
            <p:spPr bwMode="gray">
              <a:xfrm>
                <a:off x="2304" y="3168"/>
                <a:ext cx="336" cy="240"/>
              </a:xfrm>
              <a:prstGeom prst="rightArrow">
                <a:avLst>
                  <a:gd name="adj1" fmla="val 50000"/>
                  <a:gd name="adj2" fmla="val 58333"/>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grpSp>
        <p:sp>
          <p:nvSpPr>
            <p:cNvPr id="92" name="Text Box 16"/>
            <p:cNvSpPr txBox="1">
              <a:spLocks noChangeArrowheads="1"/>
            </p:cNvSpPr>
            <p:nvPr/>
          </p:nvSpPr>
          <p:spPr bwMode="gray">
            <a:xfrm>
              <a:off x="7643941" y="3918952"/>
              <a:ext cx="19841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r>
                <a:rPr lang="zh-CN" altLang="en-US" sz="1600" b="0" dirty="0"/>
                <a:t>绒毛血管血栓形成</a:t>
              </a:r>
              <a:endParaRPr lang="en-US" altLang="zh-CN" sz="1600" b="0" dirty="0"/>
            </a:p>
          </p:txBody>
        </p:sp>
      </p:grpSp>
      <p:grpSp>
        <p:nvGrpSpPr>
          <p:cNvPr id="103" name="组合 102"/>
          <p:cNvGrpSpPr/>
          <p:nvPr/>
        </p:nvGrpSpPr>
        <p:grpSpPr>
          <a:xfrm>
            <a:off x="10073885" y="1636087"/>
            <a:ext cx="1880512" cy="1893723"/>
            <a:chOff x="9996766" y="2087032"/>
            <a:chExt cx="1880512" cy="1893723"/>
          </a:xfrm>
        </p:grpSpPr>
        <p:sp>
          <p:nvSpPr>
            <p:cNvPr id="70" name="AutoShape 3"/>
            <p:cNvSpPr>
              <a:spLocks noChangeArrowheads="1"/>
            </p:cNvSpPr>
            <p:nvPr/>
          </p:nvSpPr>
          <p:spPr bwMode="gray">
            <a:xfrm rot="10800000">
              <a:off x="9996766" y="2087032"/>
              <a:ext cx="1880512" cy="1893723"/>
            </a:xfrm>
            <a:prstGeom prst="rightArrow">
              <a:avLst>
                <a:gd name="adj1" fmla="val 62787"/>
                <a:gd name="adj2" fmla="val 41259"/>
              </a:avLst>
            </a:prstGeom>
            <a:gradFill rotWithShape="1">
              <a:gsLst>
                <a:gs pos="0">
                  <a:srgbClr val="C27400"/>
                </a:gs>
                <a:gs pos="100000">
                  <a:srgbClr val="FF9900">
                    <a:alpha val="0"/>
                  </a:srgbClr>
                </a:gs>
              </a:gsLst>
              <a:lin ang="5400000" scaled="1"/>
            </a:gradFill>
            <a:ln w="19050" cap="rnd" algn="ctr">
              <a:solidFill>
                <a:srgbClr val="DDDDDD"/>
              </a:solidFill>
              <a:prstDash val="sysDot"/>
              <a:miter lim="800000"/>
              <a:headEnd/>
              <a:tailEnd/>
            </a:ln>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p>
          </p:txBody>
        </p:sp>
        <p:sp>
          <p:nvSpPr>
            <p:cNvPr id="93" name="文本框 92"/>
            <p:cNvSpPr txBox="1"/>
            <p:nvPr/>
          </p:nvSpPr>
          <p:spPr>
            <a:xfrm>
              <a:off x="10472424" y="2751552"/>
              <a:ext cx="1298753" cy="584775"/>
            </a:xfrm>
            <a:prstGeom prst="rect">
              <a:avLst/>
            </a:prstGeom>
            <a:noFill/>
          </p:spPr>
          <p:txBody>
            <a:bodyPr wrap="none" rtlCol="0">
              <a:spAutoFit/>
            </a:bodyPr>
            <a:lstStyle/>
            <a:p>
              <a:pPr algn="ctr"/>
              <a:r>
                <a:rPr lang="zh-CN" altLang="en-US" sz="1600" dirty="0">
                  <a:latin typeface="Calibri" panose="020F0502020204030204" pitchFamily="34" charset="0"/>
                  <a:ea typeface="楷体_GB2312" pitchFamily="49" charset="-122"/>
                </a:rPr>
                <a:t>促</a:t>
              </a:r>
              <a:r>
                <a:rPr lang="en-US" altLang="zh-CN" sz="1600" dirty="0">
                  <a:latin typeface="Calibri" panose="020F0502020204030204" pitchFamily="34" charset="0"/>
                  <a:ea typeface="楷体_GB2312" pitchFamily="49" charset="-122"/>
                </a:rPr>
                <a:t>/</a:t>
              </a:r>
              <a:r>
                <a:rPr lang="zh-CN" altLang="en-US" sz="1600" dirty="0">
                  <a:latin typeface="Calibri" panose="020F0502020204030204" pitchFamily="34" charset="0"/>
                  <a:ea typeface="楷体_GB2312" pitchFamily="49" charset="-122"/>
                </a:rPr>
                <a:t>抑炎因子</a:t>
              </a:r>
            </a:p>
            <a:p>
              <a:pPr algn="ctr"/>
              <a:r>
                <a:rPr lang="zh-CN" altLang="en-US" sz="1600" dirty="0">
                  <a:latin typeface="Calibri" panose="020F0502020204030204" pitchFamily="34" charset="0"/>
                  <a:ea typeface="楷体_GB2312" pitchFamily="49" charset="-122"/>
                </a:rPr>
                <a:t>偏向于促炎</a:t>
              </a:r>
            </a:p>
          </p:txBody>
        </p:sp>
      </p:grpSp>
      <p:sp>
        <p:nvSpPr>
          <p:cNvPr id="96" name="AutoShape 5"/>
          <p:cNvSpPr>
            <a:spLocks noChangeArrowheads="1"/>
          </p:cNvSpPr>
          <p:nvPr/>
        </p:nvSpPr>
        <p:spPr bwMode="auto">
          <a:xfrm>
            <a:off x="7366576" y="1113119"/>
            <a:ext cx="2700000" cy="2915858"/>
          </a:xfrm>
          <a:prstGeom prst="roundRect">
            <a:avLst>
              <a:gd name="adj" fmla="val 3481"/>
            </a:avLst>
          </a:prstGeom>
          <a:noFill/>
          <a:ln w="19050" cap="rnd">
            <a:solidFill>
              <a:srgbClr val="DDDDDD"/>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Calibri" panose="020F0502020204030204" pitchFamily="34" charset="0"/>
                <a:ea typeface="楷体_GB2312" pitchFamily="49" charset="-122"/>
              </a:defRPr>
            </a:lvl1pPr>
            <a:lvl2pPr marL="742950" indent="-285750" eaLnBrk="0" hangingPunct="0">
              <a:defRPr sz="2400" b="1">
                <a:solidFill>
                  <a:schemeClr val="tx1"/>
                </a:solidFill>
                <a:latin typeface="Calibri" panose="020F0502020204030204" pitchFamily="34" charset="0"/>
                <a:ea typeface="楷体_GB2312" pitchFamily="49" charset="-122"/>
              </a:defRPr>
            </a:lvl2pPr>
            <a:lvl3pPr marL="1143000" indent="-228600" eaLnBrk="0" hangingPunct="0">
              <a:defRPr sz="2400" b="1">
                <a:solidFill>
                  <a:schemeClr val="tx1"/>
                </a:solidFill>
                <a:latin typeface="Calibri" panose="020F0502020204030204" pitchFamily="34" charset="0"/>
                <a:ea typeface="楷体_GB2312" pitchFamily="49" charset="-122"/>
              </a:defRPr>
            </a:lvl3pPr>
            <a:lvl4pPr marL="1600200" indent="-228600" eaLnBrk="0" hangingPunct="0">
              <a:defRPr sz="2400" b="1">
                <a:solidFill>
                  <a:schemeClr val="tx1"/>
                </a:solidFill>
                <a:latin typeface="Calibri" panose="020F0502020204030204" pitchFamily="34" charset="0"/>
                <a:ea typeface="楷体_GB2312" pitchFamily="49" charset="-122"/>
              </a:defRPr>
            </a:lvl4pPr>
            <a:lvl5pPr marL="2057400" indent="-228600" eaLnBrk="0" hangingPunct="0">
              <a:defRPr sz="2400" b="1">
                <a:solidFill>
                  <a:schemeClr val="tx1"/>
                </a:solidFill>
                <a:latin typeface="Calibri" panose="020F0502020204030204" pitchFamily="34" charset="0"/>
                <a:ea typeface="楷体_GB2312" pitchFamily="49" charset="-122"/>
              </a:defRPr>
            </a:lvl5pPr>
            <a:lvl6pPr marL="25146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6pPr>
            <a:lvl7pPr marL="29718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7pPr>
            <a:lvl8pPr marL="34290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8pPr>
            <a:lvl9pPr marL="3886200" indent="-228600" eaLnBrk="0" fontAlgn="base" hangingPunct="0">
              <a:spcBef>
                <a:spcPct val="0"/>
              </a:spcBef>
              <a:spcAft>
                <a:spcPct val="0"/>
              </a:spcAft>
              <a:defRPr sz="2400" b="1">
                <a:solidFill>
                  <a:schemeClr val="tx1"/>
                </a:solidFill>
                <a:latin typeface="Calibri" panose="020F0502020204030204" pitchFamily="34" charset="0"/>
                <a:ea typeface="楷体_GB2312" pitchFamily="49" charset="-122"/>
              </a:defRPr>
            </a:lvl9pPr>
          </a:lstStyle>
          <a:p>
            <a:pPr algn="ctr" eaLnBrk="1" hangingPunct="1"/>
            <a:endParaRPr lang="zh-CN" altLang="en-US" sz="1600" b="0" dirty="0">
              <a:latin typeface="Times New Roman" panose="02020603050405020304" pitchFamily="18" charset="0"/>
              <a:ea typeface="宋体" panose="02010600030101010101" pitchFamily="2" charset="-122"/>
            </a:endParaRPr>
          </a:p>
        </p:txBody>
      </p:sp>
      <p:pic>
        <p:nvPicPr>
          <p:cNvPr id="107" name="图片 10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0993" y="4092975"/>
            <a:ext cx="3670014" cy="2394839"/>
          </a:xfrm>
          <a:prstGeom prst="rect">
            <a:avLst/>
          </a:prstGeom>
        </p:spPr>
      </p:pic>
      <p:sp>
        <p:nvSpPr>
          <p:cNvPr id="108" name="矩形 107"/>
          <p:cNvSpPr/>
          <p:nvPr/>
        </p:nvSpPr>
        <p:spPr>
          <a:xfrm>
            <a:off x="7812275" y="6487814"/>
            <a:ext cx="4379725" cy="400110"/>
          </a:xfrm>
          <a:prstGeom prst="rect">
            <a:avLst/>
          </a:prstGeom>
        </p:spPr>
        <p:txBody>
          <a:bodyPr wrap="none">
            <a:spAutoFit/>
          </a:bodyPr>
          <a:lstStyle/>
          <a:p>
            <a:r>
              <a:rPr lang="en-US" altLang="zh-CN" sz="1000" i="1" dirty="0">
                <a:solidFill>
                  <a:srgbClr val="222222"/>
                </a:solidFill>
                <a:latin typeface="+mj-lt"/>
              </a:rPr>
              <a:t>The Lancet</a:t>
            </a:r>
            <a:r>
              <a:rPr lang="en-US" altLang="zh-CN" sz="1000" dirty="0">
                <a:solidFill>
                  <a:srgbClr val="222222"/>
                </a:solidFill>
                <a:latin typeface="+mj-lt"/>
              </a:rPr>
              <a:t> 351.9117 (1998): 1670-1672. </a:t>
            </a:r>
          </a:p>
          <a:p>
            <a:r>
              <a:rPr lang="en-US" altLang="zh-CN" sz="1000" dirty="0">
                <a:solidFill>
                  <a:srgbClr val="222222"/>
                </a:solidFill>
                <a:latin typeface="+mj-lt"/>
              </a:rPr>
              <a:t>Seminars in immunopathology. Vol. 38. No. 6. Springer Berlin Heidelberg, 2016.</a:t>
            </a:r>
            <a:endParaRPr lang="zh-CN" altLang="en-US" sz="1000" dirty="0">
              <a:latin typeface="+mj-lt"/>
            </a:endParaRPr>
          </a:p>
        </p:txBody>
      </p:sp>
      <p:sp>
        <p:nvSpPr>
          <p:cNvPr id="55" name="矩形 54">
            <a:extLst>
              <a:ext uri="{FF2B5EF4-FFF2-40B4-BE49-F238E27FC236}">
                <a16:creationId xmlns:a16="http://schemas.microsoft.com/office/drawing/2014/main" id="{F48BEEE4-6EBC-4AB2-979A-38083B3E00A2}"/>
              </a:ext>
            </a:extLst>
          </p:cNvPr>
          <p:cNvSpPr/>
          <p:nvPr/>
        </p:nvSpPr>
        <p:spPr>
          <a:xfrm>
            <a:off x="255537" y="185394"/>
            <a:ext cx="5314508" cy="603435"/>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宋体" panose="02010600030101010101" pitchFamily="2" charset="-122"/>
                <a:ea typeface="宋体" panose="02010600030101010101" pitchFamily="2" charset="-122"/>
              </a:rPr>
              <a:t>妊娠早期子宫内膜免疫细胞的作用</a:t>
            </a:r>
          </a:p>
        </p:txBody>
      </p:sp>
      <p:pic>
        <p:nvPicPr>
          <p:cNvPr id="56" name="图片 16">
            <a:extLst>
              <a:ext uri="{FF2B5EF4-FFF2-40B4-BE49-F238E27FC236}">
                <a16:creationId xmlns:a16="http://schemas.microsoft.com/office/drawing/2014/main" id="{03772941-B206-40D5-851B-4DBD46F329B1}"/>
              </a:ext>
            </a:extLst>
          </p:cNvPr>
          <p:cNvPicPr>
            <a:picLocks noChangeAspect="1" noChangeArrowheads="1"/>
          </p:cNvPicPr>
          <p:nvPr/>
        </p:nvPicPr>
        <p:blipFill>
          <a:blip r:embed="rId4" cstate="print"/>
          <a:srcRect/>
          <a:stretch>
            <a:fillRect/>
          </a:stretch>
        </p:blipFill>
        <p:spPr bwMode="auto">
          <a:xfrm>
            <a:off x="9742505" y="185394"/>
            <a:ext cx="2335531" cy="385976"/>
          </a:xfrm>
          <a:prstGeom prst="rect">
            <a:avLst/>
          </a:prstGeom>
          <a:noFill/>
          <a:ln w="9525">
            <a:noFill/>
            <a:miter lim="800000"/>
            <a:headEnd/>
            <a:tailEnd/>
          </a:ln>
        </p:spPr>
      </p:pic>
      <p:sp>
        <p:nvSpPr>
          <p:cNvPr id="2" name="文本框 1">
            <a:extLst>
              <a:ext uri="{FF2B5EF4-FFF2-40B4-BE49-F238E27FC236}">
                <a16:creationId xmlns:a16="http://schemas.microsoft.com/office/drawing/2014/main" id="{7FF1A431-394F-4AD6-9270-803C49E58CBD}"/>
              </a:ext>
            </a:extLst>
          </p:cNvPr>
          <p:cNvSpPr txBox="1"/>
          <p:nvPr/>
        </p:nvSpPr>
        <p:spPr>
          <a:xfrm>
            <a:off x="918094" y="4335608"/>
            <a:ext cx="2324426" cy="584775"/>
          </a:xfrm>
          <a:prstGeom prst="rect">
            <a:avLst/>
          </a:prstGeom>
          <a:noFill/>
          <a:ln>
            <a:solidFill>
              <a:srgbClr val="960000"/>
            </a:solidFill>
          </a:ln>
        </p:spPr>
        <p:txBody>
          <a:bodyPr wrap="square" rtlCol="0">
            <a:spAutoFit/>
          </a:bodyPr>
          <a:lstStyle/>
          <a:p>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NK</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细胞，巨噬细胞，</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CD8+T</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细胞，</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DC</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细胞</a:t>
            </a:r>
            <a:endParaRPr lang="en-US" altLang="zh-CN" sz="1600" dirty="0">
              <a:latin typeface="Times New Roman" panose="02020603050405020304" pitchFamily="18" charset="0"/>
              <a:ea typeface="宋体" panose="02010600030101010101" pitchFamily="2" charset="-122"/>
              <a:cs typeface="Times New Roman" panose="02020603050405020304" pitchFamily="18" charset="0"/>
            </a:endParaRPr>
          </a:p>
        </p:txBody>
      </p:sp>
      <p:cxnSp>
        <p:nvCxnSpPr>
          <p:cNvPr id="6" name="直接箭头连接符 5">
            <a:extLst>
              <a:ext uri="{FF2B5EF4-FFF2-40B4-BE49-F238E27FC236}">
                <a16:creationId xmlns:a16="http://schemas.microsoft.com/office/drawing/2014/main" id="{2394C547-EBF4-46BB-9A5B-226E27B6D2A9}"/>
              </a:ext>
            </a:extLst>
          </p:cNvPr>
          <p:cNvCxnSpPr>
            <a:cxnSpLocks/>
          </p:cNvCxnSpPr>
          <p:nvPr/>
        </p:nvCxnSpPr>
        <p:spPr>
          <a:xfrm>
            <a:off x="3526102" y="4335608"/>
            <a:ext cx="0" cy="632852"/>
          </a:xfrm>
          <a:prstGeom prst="straightConnector1">
            <a:avLst/>
          </a:prstGeom>
          <a:ln w="57150">
            <a:solidFill>
              <a:srgbClr val="960000"/>
            </a:solidFill>
            <a:tailEnd type="triangle"/>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id="{7608210C-E5CC-4A41-A085-3DD4169ED81B}"/>
              </a:ext>
            </a:extLst>
          </p:cNvPr>
          <p:cNvSpPr txBox="1"/>
          <p:nvPr/>
        </p:nvSpPr>
        <p:spPr>
          <a:xfrm>
            <a:off x="8296242" y="4357693"/>
            <a:ext cx="2324426" cy="584775"/>
          </a:xfrm>
          <a:prstGeom prst="rect">
            <a:avLst/>
          </a:prstGeom>
          <a:noFill/>
          <a:ln>
            <a:solidFill>
              <a:srgbClr val="960000"/>
            </a:solidFill>
          </a:ln>
        </p:spPr>
        <p:txBody>
          <a:bodyPr wrap="square" rtlCol="0">
            <a:spAutoFit/>
          </a:bodyPr>
          <a:lstStyle/>
          <a:p>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NK</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细胞，巨噬细胞，</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CD8+T</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细胞，</a:t>
            </a:r>
            <a:r>
              <a:rPr lang="en-US" altLang="zh-CN" sz="1600" dirty="0" err="1">
                <a:latin typeface="Times New Roman" panose="02020603050405020304" pitchFamily="18" charset="0"/>
                <a:ea typeface="宋体" panose="02010600030101010101" pitchFamily="2" charset="-122"/>
                <a:cs typeface="Times New Roman" panose="02020603050405020304" pitchFamily="18" charset="0"/>
              </a:rPr>
              <a:t>Treg</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细胞</a:t>
            </a:r>
            <a:endParaRPr lang="en-US" altLang="zh-CN" sz="1600" dirty="0">
              <a:latin typeface="Times New Roman" panose="02020603050405020304" pitchFamily="18" charset="0"/>
              <a:ea typeface="宋体" panose="02010600030101010101" pitchFamily="2" charset="-122"/>
              <a:cs typeface="Times New Roman" panose="02020603050405020304" pitchFamily="18" charset="0"/>
            </a:endParaRPr>
          </a:p>
        </p:txBody>
      </p:sp>
      <p:cxnSp>
        <p:nvCxnSpPr>
          <p:cNvPr id="60" name="直接箭头连接符 59">
            <a:extLst>
              <a:ext uri="{FF2B5EF4-FFF2-40B4-BE49-F238E27FC236}">
                <a16:creationId xmlns:a16="http://schemas.microsoft.com/office/drawing/2014/main" id="{27843F02-B29A-483A-89C9-BB8B9D5E47A7}"/>
              </a:ext>
            </a:extLst>
          </p:cNvPr>
          <p:cNvCxnSpPr>
            <a:cxnSpLocks/>
          </p:cNvCxnSpPr>
          <p:nvPr/>
        </p:nvCxnSpPr>
        <p:spPr>
          <a:xfrm flipV="1">
            <a:off x="10944007" y="4258336"/>
            <a:ext cx="0" cy="662047"/>
          </a:xfrm>
          <a:prstGeom prst="straightConnector1">
            <a:avLst/>
          </a:prstGeom>
          <a:ln w="57150">
            <a:solidFill>
              <a:srgbClr val="96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6829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barn(inVertical)">
                                      <p:cBhvr>
                                        <p:cTn id="15" dur="500"/>
                                        <p:tgtEl>
                                          <p:spTgt spid="25"/>
                                        </p:tgtEl>
                                      </p:cBhvr>
                                    </p:animEffect>
                                  </p:childTnLst>
                                </p:cTn>
                              </p:par>
                              <p:par>
                                <p:cTn id="16" presetID="16" presetClass="entr" presetSubtype="21" fill="hold" nodeType="with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barn(inVertical)">
                                      <p:cBhvr>
                                        <p:cTn id="18" dur="500"/>
                                        <p:tgtEl>
                                          <p:spTgt spid="98"/>
                                        </p:tgtEl>
                                      </p:cBhvr>
                                    </p:animEffect>
                                  </p:childTnLst>
                                </p:cTn>
                              </p:par>
                              <p:par>
                                <p:cTn id="19" presetID="16" presetClass="entr" presetSubtype="21" fill="hold" nodeType="with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barn(inVertical)">
                                      <p:cBhvr>
                                        <p:cTn id="21" dur="500"/>
                                        <p:tgtEl>
                                          <p:spTgt spid="97"/>
                                        </p:tgtEl>
                                      </p:cBhvr>
                                    </p:animEffect>
                                  </p:childTnLst>
                                </p:cTn>
                              </p:par>
                              <p:par>
                                <p:cTn id="22" presetID="16" presetClass="entr" presetSubtype="21" fill="hold" nodeType="withEffect">
                                  <p:stCondLst>
                                    <p:cond delay="0"/>
                                  </p:stCondLst>
                                  <p:childTnLst>
                                    <p:set>
                                      <p:cBhvr>
                                        <p:cTn id="23" dur="1" fill="hold">
                                          <p:stCondLst>
                                            <p:cond delay="0"/>
                                          </p:stCondLst>
                                        </p:cTn>
                                        <p:tgtEl>
                                          <p:spTgt spid="99"/>
                                        </p:tgtEl>
                                        <p:attrNameLst>
                                          <p:attrName>style.visibility</p:attrName>
                                        </p:attrNameLst>
                                      </p:cBhvr>
                                      <p:to>
                                        <p:strVal val="visible"/>
                                      </p:to>
                                    </p:set>
                                    <p:animEffect transition="in" filter="barn(inVertical)">
                                      <p:cBhvr>
                                        <p:cTn id="24" dur="500"/>
                                        <p:tgtEl>
                                          <p:spTgt spid="99"/>
                                        </p:tgtEl>
                                      </p:cBhvr>
                                    </p:animEffect>
                                  </p:childTnLst>
                                </p:cTn>
                              </p:par>
                              <p:par>
                                <p:cTn id="25" presetID="16" presetClass="entr" presetSubtype="21" fill="hold" nodeType="withEffect">
                                  <p:stCondLst>
                                    <p:cond delay="0"/>
                                  </p:stCondLst>
                                  <p:childTnLst>
                                    <p:set>
                                      <p:cBhvr>
                                        <p:cTn id="26" dur="1" fill="hold">
                                          <p:stCondLst>
                                            <p:cond delay="0"/>
                                          </p:stCondLst>
                                        </p:cTn>
                                        <p:tgtEl>
                                          <p:spTgt spid="104"/>
                                        </p:tgtEl>
                                        <p:attrNameLst>
                                          <p:attrName>style.visibility</p:attrName>
                                        </p:attrNameLst>
                                      </p:cBhvr>
                                      <p:to>
                                        <p:strVal val="visible"/>
                                      </p:to>
                                    </p:set>
                                    <p:animEffect transition="in" filter="barn(inVertical)">
                                      <p:cBhvr>
                                        <p:cTn id="27" dur="500"/>
                                        <p:tgtEl>
                                          <p:spTgt spid="104"/>
                                        </p:tgtEl>
                                      </p:cBhvr>
                                    </p:animEffect>
                                  </p:childTnLst>
                                </p:cTn>
                              </p:par>
                              <p:par>
                                <p:cTn id="28" presetID="16" presetClass="entr" presetSubtype="21" fill="hold" nodeType="withEffect">
                                  <p:stCondLst>
                                    <p:cond delay="0"/>
                                  </p:stCondLst>
                                  <p:childTnLst>
                                    <p:set>
                                      <p:cBhvr>
                                        <p:cTn id="29" dur="1" fill="hold">
                                          <p:stCondLst>
                                            <p:cond delay="0"/>
                                          </p:stCondLst>
                                        </p:cTn>
                                        <p:tgtEl>
                                          <p:spTgt spid="105"/>
                                        </p:tgtEl>
                                        <p:attrNameLst>
                                          <p:attrName>style.visibility</p:attrName>
                                        </p:attrNameLst>
                                      </p:cBhvr>
                                      <p:to>
                                        <p:strVal val="visible"/>
                                      </p:to>
                                    </p:set>
                                    <p:animEffect transition="in" filter="barn(inVertical)">
                                      <p:cBhvr>
                                        <p:cTn id="30" dur="500"/>
                                        <p:tgtEl>
                                          <p:spTgt spid="105"/>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barn(inVertical)">
                                      <p:cBhvr>
                                        <p:cTn id="35" dur="250"/>
                                        <p:tgtEl>
                                          <p:spTgt spid="60"/>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barn(inVertical)">
                                      <p:cBhvr>
                                        <p:cTn id="38" dur="500"/>
                                        <p:tgtEl>
                                          <p:spTgt spid="5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wipe(right)">
                                      <p:cBhvr>
                                        <p:cTn id="43" dur="500"/>
                                        <p:tgtEl>
                                          <p:spTgt spid="88"/>
                                        </p:tgtEl>
                                      </p:cBhvr>
                                    </p:animEffect>
                                  </p:childTnLst>
                                </p:cTn>
                              </p:par>
                              <p:par>
                                <p:cTn id="44" presetID="22" presetClass="entr" presetSubtype="2" fill="hold" nodeType="withEffect">
                                  <p:stCondLst>
                                    <p:cond delay="0"/>
                                  </p:stCondLst>
                                  <p:childTnLst>
                                    <p:set>
                                      <p:cBhvr>
                                        <p:cTn id="45" dur="1" fill="hold">
                                          <p:stCondLst>
                                            <p:cond delay="0"/>
                                          </p:stCondLst>
                                        </p:cTn>
                                        <p:tgtEl>
                                          <p:spTgt spid="100"/>
                                        </p:tgtEl>
                                        <p:attrNameLst>
                                          <p:attrName>style.visibility</p:attrName>
                                        </p:attrNameLst>
                                      </p:cBhvr>
                                      <p:to>
                                        <p:strVal val="visible"/>
                                      </p:to>
                                    </p:set>
                                    <p:animEffect transition="in" filter="wipe(right)">
                                      <p:cBhvr>
                                        <p:cTn id="46" dur="500"/>
                                        <p:tgtEl>
                                          <p:spTgt spid="100"/>
                                        </p:tgtEl>
                                      </p:cBhvr>
                                    </p:animEffect>
                                  </p:childTnLst>
                                </p:cTn>
                              </p:par>
                              <p:par>
                                <p:cTn id="47" presetID="22" presetClass="entr" presetSubtype="2" fill="hold" nodeType="withEffect">
                                  <p:stCondLst>
                                    <p:cond delay="0"/>
                                  </p:stCondLst>
                                  <p:childTnLst>
                                    <p:set>
                                      <p:cBhvr>
                                        <p:cTn id="48" dur="1" fill="hold">
                                          <p:stCondLst>
                                            <p:cond delay="0"/>
                                          </p:stCondLst>
                                        </p:cTn>
                                        <p:tgtEl>
                                          <p:spTgt spid="101"/>
                                        </p:tgtEl>
                                        <p:attrNameLst>
                                          <p:attrName>style.visibility</p:attrName>
                                        </p:attrNameLst>
                                      </p:cBhvr>
                                      <p:to>
                                        <p:strVal val="visible"/>
                                      </p:to>
                                    </p:set>
                                    <p:animEffect transition="in" filter="wipe(right)">
                                      <p:cBhvr>
                                        <p:cTn id="49" dur="500"/>
                                        <p:tgtEl>
                                          <p:spTgt spid="101"/>
                                        </p:tgtEl>
                                      </p:cBhvr>
                                    </p:animEffect>
                                  </p:childTnLst>
                                </p:cTn>
                              </p:par>
                              <p:par>
                                <p:cTn id="50" presetID="22" presetClass="entr" presetSubtype="2" fill="hold" nodeType="withEffect">
                                  <p:stCondLst>
                                    <p:cond delay="0"/>
                                  </p:stCondLst>
                                  <p:childTnLst>
                                    <p:set>
                                      <p:cBhvr>
                                        <p:cTn id="51" dur="1" fill="hold">
                                          <p:stCondLst>
                                            <p:cond delay="0"/>
                                          </p:stCondLst>
                                        </p:cTn>
                                        <p:tgtEl>
                                          <p:spTgt spid="102"/>
                                        </p:tgtEl>
                                        <p:attrNameLst>
                                          <p:attrName>style.visibility</p:attrName>
                                        </p:attrNameLst>
                                      </p:cBhvr>
                                      <p:to>
                                        <p:strVal val="visible"/>
                                      </p:to>
                                    </p:set>
                                    <p:animEffect transition="in" filter="wipe(right)">
                                      <p:cBhvr>
                                        <p:cTn id="52" dur="500"/>
                                        <p:tgtEl>
                                          <p:spTgt spid="102"/>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wipe(right)">
                                      <p:cBhvr>
                                        <p:cTn id="55" dur="500"/>
                                        <p:tgtEl>
                                          <p:spTgt spid="96"/>
                                        </p:tgtEl>
                                      </p:cBhvr>
                                    </p:animEffect>
                                  </p:childTnLst>
                                </p:cTn>
                              </p:par>
                              <p:par>
                                <p:cTn id="56" presetID="22" presetClass="entr" presetSubtype="2" fill="hold" nodeType="withEffect">
                                  <p:stCondLst>
                                    <p:cond delay="0"/>
                                  </p:stCondLst>
                                  <p:childTnLst>
                                    <p:set>
                                      <p:cBhvr>
                                        <p:cTn id="57" dur="1" fill="hold">
                                          <p:stCondLst>
                                            <p:cond delay="0"/>
                                          </p:stCondLst>
                                        </p:cTn>
                                        <p:tgtEl>
                                          <p:spTgt spid="103"/>
                                        </p:tgtEl>
                                        <p:attrNameLst>
                                          <p:attrName>style.visibility</p:attrName>
                                        </p:attrNameLst>
                                      </p:cBhvr>
                                      <p:to>
                                        <p:strVal val="visible"/>
                                      </p:to>
                                    </p:set>
                                    <p:animEffect transition="in" filter="wipe(right)">
                                      <p:cBhvr>
                                        <p:cTn id="58"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96" grpId="0" animBg="1"/>
      <p:bldP spid="2" grpId="0" animBg="1"/>
      <p:bldP spid="5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3901A271-6B91-4F39-9983-D248F0C24295}"/>
              </a:ext>
            </a:extLst>
          </p:cNvPr>
          <p:cNvSpPr>
            <a:spLocks noGrp="1"/>
          </p:cNvSpPr>
          <p:nvPr>
            <p:ph idx="1"/>
          </p:nvPr>
        </p:nvSpPr>
        <p:spPr>
          <a:xfrm>
            <a:off x="628316" y="1707265"/>
            <a:ext cx="10515600" cy="4337400"/>
          </a:xfrm>
          <a:solidFill>
            <a:schemeClr val="bg1">
              <a:lumMod val="95000"/>
            </a:schemeClr>
          </a:solidFill>
        </p:spPr>
        <p:txBody>
          <a:bodyPr>
            <a:normAutofit/>
          </a:bodyPr>
          <a:lstStyle/>
          <a:p>
            <a:pPr marL="0" indent="0">
              <a:buNone/>
            </a:pPr>
            <a:r>
              <a:rPr lang="zh-CN" altLang="en-US" sz="2200" b="1" dirty="0">
                <a:latin typeface="Times New Roman" panose="02020603050405020304" pitchFamily="18" charset="0"/>
                <a:ea typeface="宋体" panose="02010600030101010101" pitchFamily="2" charset="-122"/>
                <a:cs typeface="Times New Roman" panose="02020603050405020304" pitchFamily="18" charset="0"/>
              </a:rPr>
              <a:t>在妊娠早期，子宫内膜免疫细胞主要发挥以下作用：</a:t>
            </a:r>
            <a:endParaRPr lang="en-US" altLang="zh-CN" sz="2200" b="1" dirty="0">
              <a:latin typeface="Times New Roman" panose="02020603050405020304" pitchFamily="18" charset="0"/>
              <a:ea typeface="宋体" panose="02010600030101010101" pitchFamily="2" charset="-122"/>
              <a:cs typeface="Times New Roman" panose="02020603050405020304" pitchFamily="18" charset="0"/>
            </a:endParaRPr>
          </a:p>
          <a:p>
            <a:pPr marL="514350" indent="-514350">
              <a:buAutoNum type="arabicPeriod"/>
            </a:pPr>
            <a:r>
              <a:rPr lang="zh-CN" altLang="en-US" sz="2000"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rPr>
              <a:t>免疫耐受；</a:t>
            </a:r>
            <a:endParaRPr lang="en-US" altLang="zh-CN" sz="2000"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endParaRPr>
          </a:p>
          <a:p>
            <a:pPr marL="514350" indent="-514350">
              <a:buAutoNum type="arabicPeriod"/>
            </a:pPr>
            <a:r>
              <a:rPr lang="zh-CN" altLang="en-US" sz="2000"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rPr>
              <a:t>避免胎儿感染；</a:t>
            </a:r>
            <a:endParaRPr lang="en-US" altLang="zh-CN" sz="2000"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endParaRPr>
          </a:p>
          <a:p>
            <a:pPr marL="514350" indent="-514350">
              <a:buAutoNum type="arabicPeriod"/>
            </a:pPr>
            <a:r>
              <a:rPr lang="zh-CN" altLang="en-US" sz="2000"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rPr>
              <a:t>滋养层侵袭；</a:t>
            </a:r>
            <a:endParaRPr lang="en-US" altLang="zh-CN" sz="2000"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endParaRPr>
          </a:p>
          <a:p>
            <a:pPr marL="514350" indent="-514350">
              <a:buAutoNum type="arabicPeriod"/>
            </a:pPr>
            <a:r>
              <a:rPr lang="zh-CN" altLang="en-US" sz="2000"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rPr>
              <a:t>血管生长；</a:t>
            </a:r>
            <a:endParaRPr lang="en-US" altLang="zh-CN" sz="2000"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endParaRPr>
          </a:p>
          <a:p>
            <a:pPr marL="514350" indent="-514350">
              <a:buAutoNum type="arabicPeriod"/>
            </a:pPr>
            <a:r>
              <a:rPr lang="zh-CN" altLang="en-US" sz="2000"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rPr>
              <a:t>组织修复等。</a:t>
            </a:r>
            <a:endParaRPr lang="en-US" altLang="zh-CN" sz="2000"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endParaRPr>
          </a:p>
          <a:p>
            <a:pPr marL="0" indent="0">
              <a:lnSpc>
                <a:spcPct val="130000"/>
              </a:lnSpc>
              <a:buNone/>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        子宫内膜免疫细胞在胚胎种植及早期发育过程中发挥重要作用。</a:t>
            </a:r>
            <a:r>
              <a:rPr lang="zh-CN" altLang="en-US" sz="2000" dirty="0">
                <a:solidFill>
                  <a:srgbClr val="960000"/>
                </a:solidFill>
                <a:latin typeface="Times New Roman" panose="02020603050405020304" pitchFamily="18" charset="0"/>
                <a:ea typeface="宋体" panose="02010600030101010101" pitchFamily="2" charset="-122"/>
                <a:cs typeface="Times New Roman" panose="02020603050405020304" pitchFamily="18" charset="0"/>
              </a:rPr>
              <a:t>若数量发生异常，则会导致母体对胎儿的免疫排斥，胎儿的感染或新生血管不足，胎儿发育停止等，最终导致不良妊娠结局的发生。</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因此评估子宫内膜免疫细胞谱可以充分了解</a:t>
            </a:r>
            <a:r>
              <a:rPr lang="zh-CN" altLang="en-US" sz="2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种植窗期子宫内膜免疫微环境的平衡及稳定状态，临床医生可以及时通过药物纠正患者的异常免疫反应。</a:t>
            </a:r>
            <a:endParaRPr lang="en-US" altLang="zh-CN" sz="2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矩形 4">
            <a:extLst>
              <a:ext uri="{FF2B5EF4-FFF2-40B4-BE49-F238E27FC236}">
                <a16:creationId xmlns:a16="http://schemas.microsoft.com/office/drawing/2014/main" id="{C1C0A048-D053-41A0-8897-76271255C842}"/>
              </a:ext>
            </a:extLst>
          </p:cNvPr>
          <p:cNvSpPr/>
          <p:nvPr/>
        </p:nvSpPr>
        <p:spPr>
          <a:xfrm>
            <a:off x="512813" y="645176"/>
            <a:ext cx="4530826" cy="600076"/>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9FD91830-8A56-4DCF-AE94-457168FAE606}"/>
              </a:ext>
            </a:extLst>
          </p:cNvPr>
          <p:cNvSpPr>
            <a:spLocks noGrp="1"/>
          </p:cNvSpPr>
          <p:nvPr>
            <p:ph type="title"/>
          </p:nvPr>
        </p:nvSpPr>
        <p:spPr>
          <a:xfrm>
            <a:off x="2035209" y="645176"/>
            <a:ext cx="1041400" cy="600075"/>
          </a:xfrm>
          <a:noFill/>
        </p:spPr>
        <p:txBody>
          <a:bodyPr>
            <a:normAutofit/>
          </a:bodyPr>
          <a:lstStyle/>
          <a:p>
            <a:r>
              <a:rPr lang="zh-CN" altLang="en-US" sz="28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小 结</a:t>
            </a:r>
            <a:endParaRPr lang="zh-CN" altLang="en-US" sz="2800" dirty="0">
              <a:solidFill>
                <a:schemeClr val="bg1"/>
              </a:solidFill>
            </a:endParaRPr>
          </a:p>
        </p:txBody>
      </p:sp>
      <p:pic>
        <p:nvPicPr>
          <p:cNvPr id="7" name="图片 16">
            <a:extLst>
              <a:ext uri="{FF2B5EF4-FFF2-40B4-BE49-F238E27FC236}">
                <a16:creationId xmlns:a16="http://schemas.microsoft.com/office/drawing/2014/main" id="{0F1008AA-2B1D-42F5-9376-A9E4C11E664F}"/>
              </a:ext>
            </a:extLst>
          </p:cNvPr>
          <p:cNvPicPr>
            <a:picLocks noChangeAspect="1" noChangeArrowheads="1"/>
          </p:cNvPicPr>
          <p:nvPr/>
        </p:nvPicPr>
        <p:blipFill>
          <a:blip r:embed="rId3" cstate="print"/>
          <a:srcRect/>
          <a:stretch>
            <a:fillRect/>
          </a:stretch>
        </p:blipFill>
        <p:spPr bwMode="auto">
          <a:xfrm>
            <a:off x="9727431" y="148092"/>
            <a:ext cx="2335531" cy="385976"/>
          </a:xfrm>
          <a:prstGeom prst="rect">
            <a:avLst/>
          </a:prstGeom>
          <a:noFill/>
          <a:ln w="9525">
            <a:noFill/>
            <a:miter lim="800000"/>
            <a:headEnd/>
            <a:tailEnd/>
          </a:ln>
        </p:spPr>
      </p:pic>
    </p:spTree>
    <p:extLst>
      <p:ext uri="{BB962C8B-B14F-4D97-AF65-F5344CB8AC3E}">
        <p14:creationId xmlns:p14="http://schemas.microsoft.com/office/powerpoint/2010/main" val="33020595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86"/>
          <p:cNvSpPr/>
          <p:nvPr>
            <p:custDataLst>
              <p:tags r:id="rId2"/>
            </p:custDataLst>
          </p:nvPr>
        </p:nvSpPr>
        <p:spPr>
          <a:xfrm>
            <a:off x="1524000" y="1084333"/>
            <a:ext cx="9144000" cy="776834"/>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88" name="矩形 87"/>
          <p:cNvSpPr/>
          <p:nvPr>
            <p:custDataLst>
              <p:tags r:id="rId3"/>
            </p:custDataLst>
          </p:nvPr>
        </p:nvSpPr>
        <p:spPr>
          <a:xfrm>
            <a:off x="2620335" y="1084333"/>
            <a:ext cx="1205714" cy="776834"/>
          </a:xfrm>
          <a:prstGeom prst="rect">
            <a:avLst/>
          </a:prstGeom>
          <a:blipFill dpi="0" rotWithShape="1">
            <a:blip r:embed="rId27"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wrap="square" rtlCol="0" anchor="ctr" anchorCtr="0">
            <a:normAutofit/>
          </a:bodyPr>
          <a:lstStyle/>
          <a:p>
            <a:pPr algn="ctr">
              <a:defRPr/>
            </a:pPr>
            <a:endParaRPr lang="zh-CN" altLang="en-US" kern="0">
              <a:solidFill>
                <a:prstClr val="white"/>
              </a:solidFill>
            </a:endParaRPr>
          </a:p>
        </p:txBody>
      </p:sp>
      <p:sp>
        <p:nvSpPr>
          <p:cNvPr id="89" name="矩形 88"/>
          <p:cNvSpPr/>
          <p:nvPr>
            <p:custDataLst>
              <p:tags r:id="rId4"/>
            </p:custDataLst>
          </p:nvPr>
        </p:nvSpPr>
        <p:spPr>
          <a:xfrm>
            <a:off x="4999050" y="1084333"/>
            <a:ext cx="1205714" cy="776834"/>
          </a:xfrm>
          <a:prstGeom prst="rect">
            <a:avLst/>
          </a:prstGeom>
          <a:blipFill dpi="0" rotWithShape="1">
            <a:blip r:embed="rId28" cstate="print">
              <a:extLst>
                <a:ext uri="{28A0092B-C50C-407E-A947-70E740481C1C}">
                  <a14:useLocalDpi xmlns:a14="http://schemas.microsoft.com/office/drawing/2010/main" val="0"/>
                </a:ext>
              </a:extLst>
            </a:blip>
            <a:srcRect/>
            <a:stretch>
              <a:fillRect l="-3084" t="-116667" r="-11069" b="-18991"/>
            </a:stretch>
          </a:blipFill>
          <a:ln w="12700" cap="flat" cmpd="sng" algn="ctr">
            <a:noFill/>
            <a:prstDash val="solid"/>
            <a:miter lim="800000"/>
          </a:ln>
          <a:effectLst/>
        </p:spPr>
        <p:txBody>
          <a:bodyPr wrap="square" rtlCol="0" anchor="ctr" anchorCtr="0">
            <a:normAutofit/>
          </a:bodyPr>
          <a:lstStyle/>
          <a:p>
            <a:pPr algn="ctr">
              <a:defRPr/>
            </a:pPr>
            <a:endParaRPr lang="zh-CN" altLang="en-US" kern="0">
              <a:solidFill>
                <a:prstClr val="white"/>
              </a:solidFill>
            </a:endParaRPr>
          </a:p>
        </p:txBody>
      </p:sp>
      <p:sp>
        <p:nvSpPr>
          <p:cNvPr id="90" name="矩形 89"/>
          <p:cNvSpPr/>
          <p:nvPr>
            <p:custDataLst>
              <p:tags r:id="rId5"/>
            </p:custDataLst>
          </p:nvPr>
        </p:nvSpPr>
        <p:spPr>
          <a:xfrm>
            <a:off x="7393527" y="1084333"/>
            <a:ext cx="1205714" cy="776834"/>
          </a:xfrm>
          <a:prstGeom prst="rect">
            <a:avLst/>
          </a:prstGeom>
          <a:blipFill dpi="0" rotWithShape="1">
            <a:blip r:embed="rId29"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wrap="square" rtlCol="0" anchor="ctr" anchorCtr="0">
            <a:normAutofit/>
          </a:bodyPr>
          <a:lstStyle/>
          <a:p>
            <a:pPr algn="ctr">
              <a:defRPr/>
            </a:pPr>
            <a:endParaRPr lang="zh-CN" altLang="en-US" kern="0">
              <a:solidFill>
                <a:prstClr val="white"/>
              </a:solidFill>
            </a:endParaRPr>
          </a:p>
        </p:txBody>
      </p:sp>
      <p:sp>
        <p:nvSpPr>
          <p:cNvPr id="94" name="文本框 93"/>
          <p:cNvSpPr txBox="1"/>
          <p:nvPr>
            <p:custDataLst>
              <p:tags r:id="rId6"/>
            </p:custDataLst>
          </p:nvPr>
        </p:nvSpPr>
        <p:spPr>
          <a:xfrm>
            <a:off x="9549454" y="2005546"/>
            <a:ext cx="1760418" cy="523220"/>
          </a:xfrm>
          <a:prstGeom prst="rect">
            <a:avLst/>
          </a:prstGeom>
          <a:noFill/>
        </p:spPr>
        <p:txBody>
          <a:bodyPr wrap="square" rtlCol="0" anchor="ctr" anchorCtr="0">
            <a:normAutofit/>
          </a:bodyPr>
          <a:lstStyle/>
          <a:p>
            <a:r>
              <a:rPr lang="en-US" altLang="zh-CN" sz="2800" dirty="0">
                <a:solidFill>
                  <a:srgbClr val="EEEEEE"/>
                </a:solidFill>
                <a:latin typeface="微软雅黑" panose="020B0503020204020204" pitchFamily="34" charset="-122"/>
                <a:ea typeface="微软雅黑" panose="020B0503020204020204" pitchFamily="34" charset="-122"/>
              </a:rPr>
              <a:t>Contents</a:t>
            </a:r>
            <a:endParaRPr lang="zh-CN" altLang="en-US" sz="2800" dirty="0">
              <a:solidFill>
                <a:srgbClr val="EEEEEE"/>
              </a:solidFill>
              <a:latin typeface="微软雅黑" panose="020B0503020204020204" pitchFamily="34" charset="-122"/>
              <a:ea typeface="微软雅黑" panose="020B0503020204020204" pitchFamily="34" charset="-122"/>
            </a:endParaRPr>
          </a:p>
        </p:txBody>
      </p:sp>
      <p:cxnSp>
        <p:nvCxnSpPr>
          <p:cNvPr id="95" name="直接连接符 94"/>
          <p:cNvCxnSpPr/>
          <p:nvPr>
            <p:custDataLst>
              <p:tags r:id="rId7"/>
            </p:custDataLst>
          </p:nvPr>
        </p:nvCxnSpPr>
        <p:spPr>
          <a:xfrm flipH="1">
            <a:off x="10920455" y="1873436"/>
            <a:ext cx="654269" cy="913564"/>
          </a:xfrm>
          <a:prstGeom prst="line">
            <a:avLst/>
          </a:prstGeom>
          <a:noFill/>
          <a:ln w="6350" cap="flat" cmpd="sng" algn="ctr">
            <a:solidFill>
              <a:schemeClr val="accent1"/>
            </a:solidFill>
            <a:prstDash val="solid"/>
            <a:miter lim="800000"/>
          </a:ln>
          <a:effectLst/>
        </p:spPr>
      </p:cxnSp>
      <p:sp>
        <p:nvSpPr>
          <p:cNvPr id="96" name="文本框 95"/>
          <p:cNvSpPr txBox="1"/>
          <p:nvPr>
            <p:custDataLst>
              <p:tags r:id="rId8"/>
            </p:custDataLst>
          </p:nvPr>
        </p:nvSpPr>
        <p:spPr>
          <a:xfrm>
            <a:off x="11145007" y="2425913"/>
            <a:ext cx="966931" cy="523220"/>
          </a:xfrm>
          <a:prstGeom prst="rect">
            <a:avLst/>
          </a:prstGeom>
          <a:noFill/>
        </p:spPr>
        <p:txBody>
          <a:bodyPr wrap="square" rtlCol="0" anchor="ctr" anchorCtr="0">
            <a:normAutofit/>
          </a:bodyPr>
          <a:lstStyle/>
          <a:p>
            <a:r>
              <a:rPr lang="zh-CN" altLang="en-US" sz="2800" b="1" spc="250" dirty="0">
                <a:solidFill>
                  <a:schemeClr val="accent1">
                    <a:lumMod val="75000"/>
                  </a:schemeClr>
                </a:solidFill>
                <a:latin typeface="微软雅黑" panose="020B0503020204020204" pitchFamily="34" charset="-122"/>
                <a:ea typeface="微软雅黑" panose="020B0503020204020204" pitchFamily="34" charset="-122"/>
              </a:rPr>
              <a:t>目录</a:t>
            </a:r>
          </a:p>
        </p:txBody>
      </p:sp>
      <p:cxnSp>
        <p:nvCxnSpPr>
          <p:cNvPr id="97" name="直接连接符 96"/>
          <p:cNvCxnSpPr/>
          <p:nvPr>
            <p:custDataLst>
              <p:tags r:id="rId9"/>
            </p:custDataLst>
          </p:nvPr>
        </p:nvCxnSpPr>
        <p:spPr>
          <a:xfrm>
            <a:off x="1076039" y="1902426"/>
            <a:ext cx="0" cy="1618449"/>
          </a:xfrm>
          <a:prstGeom prst="line">
            <a:avLst/>
          </a:prstGeom>
          <a:noFill/>
          <a:ln w="6350" cap="flat" cmpd="sng" algn="ctr">
            <a:solidFill>
              <a:schemeClr val="accent1"/>
            </a:solidFill>
            <a:prstDash val="solid"/>
            <a:miter lim="800000"/>
          </a:ln>
          <a:effectLst/>
        </p:spPr>
      </p:cxnSp>
      <p:sp>
        <p:nvSpPr>
          <p:cNvPr id="98" name="矩形 97"/>
          <p:cNvSpPr/>
          <p:nvPr>
            <p:custDataLst>
              <p:tags r:id="rId10"/>
            </p:custDataLst>
          </p:nvPr>
        </p:nvSpPr>
        <p:spPr>
          <a:xfrm>
            <a:off x="538826" y="2233300"/>
            <a:ext cx="465638" cy="274801"/>
          </a:xfrm>
          <a:prstGeom prst="rect">
            <a:avLst/>
          </a:prstGeom>
          <a:solidFill>
            <a:schemeClr val="accent1"/>
          </a:solidFill>
          <a:ln w="12700" cap="flat" cmpd="sng" algn="ctr">
            <a:noFill/>
            <a:prstDash val="solid"/>
            <a:miter lim="800000"/>
          </a:ln>
          <a:effectLst/>
        </p:spPr>
        <p:txBody>
          <a:bodyPr wrap="square" rtlCol="0" anchor="ctr" anchorCtr="0">
            <a:normAutofit fontScale="85000" lnSpcReduction="20000"/>
          </a:bodyPr>
          <a:lstStyle/>
          <a:p>
            <a:pPr algn="ctr">
              <a:defRPr/>
            </a:pPr>
            <a:r>
              <a:rPr lang="en-US" altLang="zh-CN" sz="1600" kern="0" dirty="0">
                <a:solidFill>
                  <a:schemeClr val="bg2"/>
                </a:solidFill>
              </a:rPr>
              <a:t>P</a:t>
            </a:r>
            <a:r>
              <a:rPr lang="en-US" altLang="zh-CN" sz="900" kern="0" dirty="0">
                <a:solidFill>
                  <a:schemeClr val="bg2"/>
                </a:solidFill>
              </a:rPr>
              <a:t>01</a:t>
            </a:r>
            <a:endParaRPr lang="zh-CN" altLang="en-US" sz="900" kern="0" dirty="0">
              <a:solidFill>
                <a:schemeClr val="bg2"/>
              </a:solidFill>
            </a:endParaRPr>
          </a:p>
        </p:txBody>
      </p:sp>
      <p:sp>
        <p:nvSpPr>
          <p:cNvPr id="99" name="文本框 98"/>
          <p:cNvSpPr txBox="1"/>
          <p:nvPr>
            <p:custDataLst>
              <p:tags r:id="rId11"/>
            </p:custDataLst>
          </p:nvPr>
        </p:nvSpPr>
        <p:spPr>
          <a:xfrm>
            <a:off x="1147616" y="2048318"/>
            <a:ext cx="1793196" cy="463435"/>
          </a:xfrm>
          <a:prstGeom prst="rect">
            <a:avLst/>
          </a:prstGeom>
          <a:noFill/>
        </p:spPr>
        <p:txBody>
          <a:bodyPr wrap="square" rtlCol="0" anchor="b" anchorCtr="0">
            <a:normAutofit/>
          </a:bodyPr>
          <a:lstStyle/>
          <a:p>
            <a:r>
              <a:rPr lang="zh-CN" altLang="en-US" sz="2000" b="1" dirty="0">
                <a:solidFill>
                  <a:schemeClr val="bg2"/>
                </a:solidFill>
              </a:rPr>
              <a:t>临床意义</a:t>
            </a:r>
          </a:p>
        </p:txBody>
      </p:sp>
      <p:cxnSp>
        <p:nvCxnSpPr>
          <p:cNvPr id="101" name="直接连接符 100"/>
          <p:cNvCxnSpPr>
            <a:cxnSpLocks/>
          </p:cNvCxnSpPr>
          <p:nvPr>
            <p:custDataLst>
              <p:tags r:id="rId12"/>
            </p:custDataLst>
          </p:nvPr>
        </p:nvCxnSpPr>
        <p:spPr>
          <a:xfrm>
            <a:off x="6605865" y="1821762"/>
            <a:ext cx="0" cy="3024558"/>
          </a:xfrm>
          <a:prstGeom prst="line">
            <a:avLst/>
          </a:prstGeom>
          <a:noFill/>
          <a:ln w="6350" cap="flat" cmpd="sng" algn="ctr">
            <a:solidFill>
              <a:schemeClr val="accent1"/>
            </a:solidFill>
            <a:prstDash val="solid"/>
            <a:miter lim="800000"/>
          </a:ln>
          <a:effectLst/>
        </p:spPr>
      </p:cxnSp>
      <p:sp>
        <p:nvSpPr>
          <p:cNvPr id="102" name="文本框 101"/>
          <p:cNvSpPr txBox="1"/>
          <p:nvPr>
            <p:custDataLst>
              <p:tags r:id="rId13"/>
            </p:custDataLst>
          </p:nvPr>
        </p:nvSpPr>
        <p:spPr>
          <a:xfrm>
            <a:off x="6677442" y="3396892"/>
            <a:ext cx="1793196" cy="463435"/>
          </a:xfrm>
          <a:prstGeom prst="rect">
            <a:avLst/>
          </a:prstGeom>
          <a:noFill/>
        </p:spPr>
        <p:txBody>
          <a:bodyPr wrap="square" rtlCol="0" anchor="b" anchorCtr="0">
            <a:normAutofit/>
          </a:bodyPr>
          <a:lstStyle/>
          <a:p>
            <a:r>
              <a:rPr lang="zh-CN" altLang="en-US" sz="2000" b="1" dirty="0">
                <a:solidFill>
                  <a:schemeClr val="bg2"/>
                </a:solidFill>
              </a:rPr>
              <a:t>建立参考范围</a:t>
            </a:r>
          </a:p>
        </p:txBody>
      </p:sp>
      <p:sp>
        <p:nvSpPr>
          <p:cNvPr id="104" name="矩形 103"/>
          <p:cNvSpPr/>
          <p:nvPr>
            <p:custDataLst>
              <p:tags r:id="rId14"/>
            </p:custDataLst>
          </p:nvPr>
        </p:nvSpPr>
        <p:spPr>
          <a:xfrm>
            <a:off x="6068651" y="3581874"/>
            <a:ext cx="465638" cy="274801"/>
          </a:xfrm>
          <a:prstGeom prst="rect">
            <a:avLst/>
          </a:prstGeom>
          <a:solidFill>
            <a:schemeClr val="accent1"/>
          </a:solidFill>
          <a:ln w="12700" cap="flat" cmpd="sng" algn="ctr">
            <a:noFill/>
            <a:prstDash val="solid"/>
            <a:miter lim="800000"/>
          </a:ln>
          <a:effectLst/>
        </p:spPr>
        <p:txBody>
          <a:bodyPr wrap="square" rtlCol="0" anchor="ctr" anchorCtr="0">
            <a:normAutofit fontScale="85000" lnSpcReduction="20000"/>
          </a:bodyPr>
          <a:lstStyle/>
          <a:p>
            <a:pPr algn="ctr">
              <a:defRPr/>
            </a:pPr>
            <a:r>
              <a:rPr lang="en-US" altLang="zh-CN" sz="1600" kern="0" dirty="0">
                <a:solidFill>
                  <a:schemeClr val="bg2"/>
                </a:solidFill>
              </a:rPr>
              <a:t>P</a:t>
            </a:r>
            <a:r>
              <a:rPr lang="en-US" altLang="zh-CN" sz="900" kern="0" dirty="0">
                <a:solidFill>
                  <a:schemeClr val="bg2"/>
                </a:solidFill>
              </a:rPr>
              <a:t>03</a:t>
            </a:r>
            <a:endParaRPr lang="zh-CN" altLang="en-US" sz="900" kern="0" dirty="0">
              <a:solidFill>
                <a:schemeClr val="bg2"/>
              </a:solidFill>
            </a:endParaRPr>
          </a:p>
        </p:txBody>
      </p:sp>
      <p:cxnSp>
        <p:nvCxnSpPr>
          <p:cNvPr id="105" name="直接连接符 104"/>
          <p:cNvCxnSpPr>
            <a:cxnSpLocks/>
          </p:cNvCxnSpPr>
          <p:nvPr>
            <p:custDataLst>
              <p:tags r:id="rId15"/>
            </p:custDataLst>
          </p:nvPr>
        </p:nvCxnSpPr>
        <p:spPr>
          <a:xfrm>
            <a:off x="9583030" y="1842082"/>
            <a:ext cx="0" cy="3756078"/>
          </a:xfrm>
          <a:prstGeom prst="line">
            <a:avLst/>
          </a:prstGeom>
          <a:noFill/>
          <a:ln w="6350" cap="flat" cmpd="sng" algn="ctr">
            <a:solidFill>
              <a:schemeClr val="accent1"/>
            </a:solidFill>
            <a:prstDash val="solid"/>
            <a:miter lim="800000"/>
          </a:ln>
          <a:effectLst/>
        </p:spPr>
      </p:cxnSp>
      <p:sp>
        <p:nvSpPr>
          <p:cNvPr id="106" name="文本框 105"/>
          <p:cNvSpPr txBox="1"/>
          <p:nvPr>
            <p:custDataLst>
              <p:tags r:id="rId16"/>
            </p:custDataLst>
          </p:nvPr>
        </p:nvSpPr>
        <p:spPr>
          <a:xfrm>
            <a:off x="9545343" y="4202918"/>
            <a:ext cx="1793196" cy="463435"/>
          </a:xfrm>
          <a:prstGeom prst="rect">
            <a:avLst/>
          </a:prstGeom>
          <a:noFill/>
        </p:spPr>
        <p:txBody>
          <a:bodyPr wrap="square" rtlCol="0" anchor="b" anchorCtr="0">
            <a:normAutofit/>
          </a:bodyPr>
          <a:lstStyle/>
          <a:p>
            <a:r>
              <a:rPr lang="zh-CN" altLang="en-US" sz="2000" b="1" dirty="0">
                <a:solidFill>
                  <a:schemeClr val="bg2"/>
                </a:solidFill>
              </a:rPr>
              <a:t>临床应用研究</a:t>
            </a:r>
          </a:p>
        </p:txBody>
      </p:sp>
      <p:sp>
        <p:nvSpPr>
          <p:cNvPr id="108" name="矩形 107"/>
          <p:cNvSpPr/>
          <p:nvPr>
            <p:custDataLst>
              <p:tags r:id="rId17"/>
            </p:custDataLst>
          </p:nvPr>
        </p:nvSpPr>
        <p:spPr>
          <a:xfrm>
            <a:off x="8936552" y="4361925"/>
            <a:ext cx="465638" cy="274801"/>
          </a:xfrm>
          <a:prstGeom prst="rect">
            <a:avLst/>
          </a:prstGeom>
          <a:solidFill>
            <a:schemeClr val="accent1"/>
          </a:solidFill>
          <a:ln w="12700" cap="flat" cmpd="sng" algn="ctr">
            <a:noFill/>
            <a:prstDash val="solid"/>
            <a:miter lim="800000"/>
          </a:ln>
          <a:effectLst/>
        </p:spPr>
        <p:txBody>
          <a:bodyPr wrap="square" rtlCol="0" anchor="ctr" anchorCtr="0">
            <a:normAutofit fontScale="85000" lnSpcReduction="20000"/>
          </a:bodyPr>
          <a:lstStyle/>
          <a:p>
            <a:pPr algn="ctr">
              <a:defRPr/>
            </a:pPr>
            <a:r>
              <a:rPr lang="en-US" altLang="zh-CN" sz="1600" kern="0" dirty="0">
                <a:solidFill>
                  <a:schemeClr val="bg2"/>
                </a:solidFill>
              </a:rPr>
              <a:t>P</a:t>
            </a:r>
            <a:r>
              <a:rPr lang="en-US" altLang="zh-CN" sz="900" kern="0" dirty="0">
                <a:solidFill>
                  <a:schemeClr val="bg2"/>
                </a:solidFill>
              </a:rPr>
              <a:t>04</a:t>
            </a:r>
            <a:endParaRPr lang="zh-CN" altLang="en-US" sz="900" kern="0" dirty="0">
              <a:solidFill>
                <a:schemeClr val="bg2"/>
              </a:solidFill>
            </a:endParaRPr>
          </a:p>
        </p:txBody>
      </p:sp>
      <p:sp>
        <p:nvSpPr>
          <p:cNvPr id="24" name="文本框 23"/>
          <p:cNvSpPr txBox="1"/>
          <p:nvPr>
            <p:custDataLst>
              <p:tags r:id="rId18"/>
            </p:custDataLst>
          </p:nvPr>
        </p:nvSpPr>
        <p:spPr>
          <a:xfrm>
            <a:off x="1236516" y="2511195"/>
            <a:ext cx="1630156" cy="1052596"/>
          </a:xfrm>
          <a:prstGeom prst="rect">
            <a:avLst/>
          </a:prstGeom>
          <a:noFill/>
        </p:spPr>
        <p:txBody>
          <a:bodyPr wrap="square" lIns="0" tIns="0" rIns="0" bIns="0" rtlCol="0" anchor="t" anchorCtr="0">
            <a:normAutofit/>
          </a:bodyPr>
          <a:lstStyle/>
          <a:p>
            <a:pPr>
              <a:lnSpc>
                <a:spcPct val="130000"/>
              </a:lnSpc>
            </a:pPr>
            <a:r>
              <a:rPr lang="zh-CN" altLang="en-US" sz="1600" b="1" dirty="0">
                <a:solidFill>
                  <a:schemeClr val="bg2"/>
                </a:solidFill>
                <a:latin typeface="+mn-ea"/>
                <a:cs typeface="Times New Roman" panose="02020603050405020304" pitchFamily="18" charset="0"/>
              </a:rPr>
              <a:t>子宫内膜免疫细胞在妊娠过程中的调节作用</a:t>
            </a:r>
            <a:endParaRPr lang="zh-CN" altLang="en-US" sz="1600" dirty="0">
              <a:solidFill>
                <a:schemeClr val="bg2"/>
              </a:solidFill>
              <a:latin typeface="+mn-ea"/>
            </a:endParaRPr>
          </a:p>
        </p:txBody>
      </p:sp>
      <p:sp>
        <p:nvSpPr>
          <p:cNvPr id="25" name="文本框 24"/>
          <p:cNvSpPr txBox="1"/>
          <p:nvPr>
            <p:custDataLst>
              <p:tags r:id="rId19"/>
            </p:custDataLst>
          </p:nvPr>
        </p:nvSpPr>
        <p:spPr>
          <a:xfrm>
            <a:off x="6766341" y="3859769"/>
            <a:ext cx="1864763" cy="1052596"/>
          </a:xfrm>
          <a:prstGeom prst="rect">
            <a:avLst/>
          </a:prstGeom>
          <a:noFill/>
        </p:spPr>
        <p:txBody>
          <a:bodyPr wrap="square" lIns="0" tIns="0" rIns="0" bIns="0" rtlCol="0" anchor="t" anchorCtr="0">
            <a:noAutofit/>
          </a:bodyPr>
          <a:lstStyle/>
          <a:p>
            <a:pPr>
              <a:lnSpc>
                <a:spcPct val="130000"/>
              </a:lnSpc>
            </a:pPr>
            <a:r>
              <a:rPr lang="zh-CN" altLang="en-US" sz="1600" b="1" dirty="0">
                <a:solidFill>
                  <a:schemeClr val="bg2"/>
                </a:solidFill>
              </a:rPr>
              <a:t>建立正常可孕女性种植窗期子宫内膜免疫细胞的参考范围</a:t>
            </a:r>
          </a:p>
        </p:txBody>
      </p:sp>
      <p:sp>
        <p:nvSpPr>
          <p:cNvPr id="26" name="文本框 25"/>
          <p:cNvSpPr txBox="1"/>
          <p:nvPr>
            <p:custDataLst>
              <p:tags r:id="rId20"/>
            </p:custDataLst>
          </p:nvPr>
        </p:nvSpPr>
        <p:spPr>
          <a:xfrm>
            <a:off x="9634244" y="4625713"/>
            <a:ext cx="2067511" cy="1052596"/>
          </a:xfrm>
          <a:prstGeom prst="rect">
            <a:avLst/>
          </a:prstGeom>
          <a:noFill/>
        </p:spPr>
        <p:txBody>
          <a:bodyPr wrap="square" lIns="0" tIns="0" rIns="0" bIns="0" rtlCol="0" anchor="t" anchorCtr="0">
            <a:noAutofit/>
          </a:bodyPr>
          <a:lstStyle/>
          <a:p>
            <a:pPr>
              <a:lnSpc>
                <a:spcPct val="130000"/>
              </a:lnSpc>
            </a:pPr>
            <a:r>
              <a:rPr lang="zh-CN" altLang="en-US" sz="1600" b="1" dirty="0">
                <a:solidFill>
                  <a:schemeClr val="bg2"/>
                </a:solidFill>
              </a:rPr>
              <a:t>对于反复生殖失败患者的子宫内膜免疫细胞的诊疗与追踪</a:t>
            </a:r>
          </a:p>
        </p:txBody>
      </p:sp>
      <p:sp>
        <p:nvSpPr>
          <p:cNvPr id="27" name="矩形 26">
            <a:extLst>
              <a:ext uri="{FF2B5EF4-FFF2-40B4-BE49-F238E27FC236}">
                <a16:creationId xmlns:a16="http://schemas.microsoft.com/office/drawing/2014/main" id="{6C69B5AF-05A0-4B5E-B464-E6697CCFF4BD}"/>
              </a:ext>
            </a:extLst>
          </p:cNvPr>
          <p:cNvSpPr/>
          <p:nvPr/>
        </p:nvSpPr>
        <p:spPr>
          <a:xfrm>
            <a:off x="0" y="861795"/>
            <a:ext cx="12192000" cy="1079723"/>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29211D9E-69BC-49C3-92E4-DD37CA335544}"/>
              </a:ext>
            </a:extLst>
          </p:cNvPr>
          <p:cNvSpPr txBox="1"/>
          <p:nvPr/>
        </p:nvSpPr>
        <p:spPr>
          <a:xfrm>
            <a:off x="398466" y="1135026"/>
            <a:ext cx="12563606" cy="540725"/>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20000"/>
              </a:lnSpc>
            </a:pPr>
            <a:r>
              <a:rPr lang="zh-CN" altLang="en-US" sz="2800" b="1" dirty="0">
                <a:solidFill>
                  <a:schemeClr val="bg1"/>
                </a:solidFill>
                <a:latin typeface="宋体" panose="02010600030101010101" pitchFamily="2" charset="-122"/>
                <a:ea typeface="宋体" panose="02010600030101010101" pitchFamily="2" charset="-122"/>
              </a:rPr>
              <a:t>运用免疫组化定量分析种子宫内膜免疫细胞谱的临床应用研究</a:t>
            </a:r>
            <a:endParaRPr lang="en-US" altLang="zh-CN" sz="2800" b="1" dirty="0">
              <a:solidFill>
                <a:schemeClr val="bg1"/>
              </a:solidFill>
              <a:latin typeface="宋体" panose="02010600030101010101" pitchFamily="2" charset="-122"/>
              <a:ea typeface="宋体" panose="02010600030101010101" pitchFamily="2" charset="-122"/>
            </a:endParaRPr>
          </a:p>
        </p:txBody>
      </p:sp>
      <p:cxnSp>
        <p:nvCxnSpPr>
          <p:cNvPr id="40" name="直接连接符 39">
            <a:extLst>
              <a:ext uri="{FF2B5EF4-FFF2-40B4-BE49-F238E27FC236}">
                <a16:creationId xmlns:a16="http://schemas.microsoft.com/office/drawing/2014/main" id="{7EFFB979-589B-4F0F-97CC-C02BA5EE612A}"/>
              </a:ext>
            </a:extLst>
          </p:cNvPr>
          <p:cNvCxnSpPr>
            <a:cxnSpLocks/>
          </p:cNvCxnSpPr>
          <p:nvPr>
            <p:custDataLst>
              <p:tags r:id="rId21"/>
            </p:custDataLst>
          </p:nvPr>
        </p:nvCxnSpPr>
        <p:spPr>
          <a:xfrm>
            <a:off x="3672827" y="1945246"/>
            <a:ext cx="0" cy="2274996"/>
          </a:xfrm>
          <a:prstGeom prst="line">
            <a:avLst/>
          </a:prstGeom>
          <a:noFill/>
          <a:ln w="6350" cap="flat" cmpd="sng" algn="ctr">
            <a:solidFill>
              <a:schemeClr val="accent1"/>
            </a:solidFill>
            <a:prstDash val="solid"/>
            <a:miter lim="800000"/>
          </a:ln>
          <a:effectLst/>
        </p:spPr>
      </p:cxnSp>
      <p:sp>
        <p:nvSpPr>
          <p:cNvPr id="41" name="矩形 40">
            <a:extLst>
              <a:ext uri="{FF2B5EF4-FFF2-40B4-BE49-F238E27FC236}">
                <a16:creationId xmlns:a16="http://schemas.microsoft.com/office/drawing/2014/main" id="{03A5420C-1AA8-4D65-8DCC-B7F7BEDDF920}"/>
              </a:ext>
            </a:extLst>
          </p:cNvPr>
          <p:cNvSpPr/>
          <p:nvPr>
            <p:custDataLst>
              <p:tags r:id="rId22"/>
            </p:custDataLst>
          </p:nvPr>
        </p:nvSpPr>
        <p:spPr>
          <a:xfrm>
            <a:off x="3135614" y="2926360"/>
            <a:ext cx="465638" cy="274801"/>
          </a:xfrm>
          <a:prstGeom prst="rect">
            <a:avLst/>
          </a:prstGeom>
          <a:solidFill>
            <a:schemeClr val="accent1"/>
          </a:solidFill>
          <a:ln w="12700" cap="flat" cmpd="sng" algn="ctr">
            <a:noFill/>
            <a:prstDash val="solid"/>
            <a:miter lim="800000"/>
          </a:ln>
          <a:effectLst/>
        </p:spPr>
        <p:txBody>
          <a:bodyPr wrap="square" rtlCol="0" anchor="ctr" anchorCtr="0">
            <a:normAutofit fontScale="85000" lnSpcReduction="20000"/>
          </a:bodyPr>
          <a:lstStyle/>
          <a:p>
            <a:pPr algn="ctr">
              <a:defRPr/>
            </a:pPr>
            <a:r>
              <a:rPr lang="en-US" altLang="zh-CN" sz="1600" kern="0" dirty="0">
                <a:solidFill>
                  <a:prstClr val="white"/>
                </a:solidFill>
              </a:rPr>
              <a:t>P</a:t>
            </a:r>
            <a:r>
              <a:rPr lang="en-US" altLang="zh-CN" sz="900" kern="0" dirty="0">
                <a:solidFill>
                  <a:prstClr val="white"/>
                </a:solidFill>
              </a:rPr>
              <a:t>02</a:t>
            </a:r>
            <a:endParaRPr lang="zh-CN" altLang="en-US" sz="900" kern="0" dirty="0">
              <a:solidFill>
                <a:prstClr val="white"/>
              </a:solidFill>
            </a:endParaRPr>
          </a:p>
        </p:txBody>
      </p:sp>
      <p:sp>
        <p:nvSpPr>
          <p:cNvPr id="42" name="文本框 41">
            <a:extLst>
              <a:ext uri="{FF2B5EF4-FFF2-40B4-BE49-F238E27FC236}">
                <a16:creationId xmlns:a16="http://schemas.microsoft.com/office/drawing/2014/main" id="{80B516CD-1A0F-4CED-8680-B559F5731A33}"/>
              </a:ext>
            </a:extLst>
          </p:cNvPr>
          <p:cNvSpPr txBox="1"/>
          <p:nvPr>
            <p:custDataLst>
              <p:tags r:id="rId23"/>
            </p:custDataLst>
          </p:nvPr>
        </p:nvSpPr>
        <p:spPr>
          <a:xfrm>
            <a:off x="3744404" y="2741378"/>
            <a:ext cx="1793196" cy="463435"/>
          </a:xfrm>
          <a:prstGeom prst="rect">
            <a:avLst/>
          </a:prstGeom>
          <a:noFill/>
        </p:spPr>
        <p:txBody>
          <a:bodyPr wrap="square" rtlCol="0" anchor="b" anchorCtr="0">
            <a:normAutofit/>
          </a:bodyPr>
          <a:lstStyle/>
          <a:p>
            <a:r>
              <a:rPr lang="zh-CN" altLang="en-US" sz="2000" b="1" dirty="0">
                <a:solidFill>
                  <a:schemeClr val="accent1">
                    <a:lumMod val="75000"/>
                  </a:schemeClr>
                </a:solidFill>
              </a:rPr>
              <a:t>定量分析</a:t>
            </a:r>
          </a:p>
        </p:txBody>
      </p:sp>
      <p:sp>
        <p:nvSpPr>
          <p:cNvPr id="43" name="文本框 42">
            <a:extLst>
              <a:ext uri="{FF2B5EF4-FFF2-40B4-BE49-F238E27FC236}">
                <a16:creationId xmlns:a16="http://schemas.microsoft.com/office/drawing/2014/main" id="{1D95B1C4-1E86-4AFD-B09F-9E6AFEDB9F8F}"/>
              </a:ext>
            </a:extLst>
          </p:cNvPr>
          <p:cNvSpPr txBox="1"/>
          <p:nvPr>
            <p:custDataLst>
              <p:tags r:id="rId24"/>
            </p:custDataLst>
          </p:nvPr>
        </p:nvSpPr>
        <p:spPr>
          <a:xfrm>
            <a:off x="3833304" y="3204255"/>
            <a:ext cx="1630156" cy="1052596"/>
          </a:xfrm>
          <a:prstGeom prst="rect">
            <a:avLst/>
          </a:prstGeom>
          <a:noFill/>
        </p:spPr>
        <p:txBody>
          <a:bodyPr wrap="square" lIns="0" tIns="0" rIns="0" bIns="0" rtlCol="0" anchor="t" anchorCtr="0">
            <a:normAutofit/>
          </a:bodyPr>
          <a:lstStyle/>
          <a:p>
            <a:pPr>
              <a:lnSpc>
                <a:spcPct val="130000"/>
              </a:lnSpc>
            </a:pPr>
            <a:r>
              <a:rPr lang="zh-CN" altLang="en-US" sz="1600" b="1" dirty="0"/>
              <a:t>运用免疫组化定量分析子宫内膜免疫细胞谱</a:t>
            </a:r>
          </a:p>
        </p:txBody>
      </p:sp>
      <p:pic>
        <p:nvPicPr>
          <p:cNvPr id="29" name="图片 16">
            <a:extLst>
              <a:ext uri="{FF2B5EF4-FFF2-40B4-BE49-F238E27FC236}">
                <a16:creationId xmlns:a16="http://schemas.microsoft.com/office/drawing/2014/main" id="{A2267A7A-D7D0-4C98-AE65-7E358CB7E5A5}"/>
              </a:ext>
            </a:extLst>
          </p:cNvPr>
          <p:cNvPicPr>
            <a:picLocks noChangeAspect="1" noChangeArrowheads="1"/>
          </p:cNvPicPr>
          <p:nvPr/>
        </p:nvPicPr>
        <p:blipFill>
          <a:blip r:embed="rId30" cstate="print"/>
          <a:srcRect/>
          <a:stretch>
            <a:fillRect/>
          </a:stretch>
        </p:blipFill>
        <p:spPr bwMode="auto">
          <a:xfrm>
            <a:off x="9610859" y="6502411"/>
            <a:ext cx="2335531" cy="385976"/>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37552951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A11F253-9E58-4D70-8E8E-1CBEA2E111BE}"/>
              </a:ext>
            </a:extLst>
          </p:cNvPr>
          <p:cNvSpPr/>
          <p:nvPr/>
        </p:nvSpPr>
        <p:spPr>
          <a:xfrm>
            <a:off x="0" y="0"/>
            <a:ext cx="12192000" cy="1079723"/>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B85E5E84-3358-4DB7-B723-3F8620728AFC}"/>
              </a:ext>
            </a:extLst>
          </p:cNvPr>
          <p:cNvSpPr/>
          <p:nvPr/>
        </p:nvSpPr>
        <p:spPr>
          <a:xfrm>
            <a:off x="1191518" y="165256"/>
            <a:ext cx="8667757" cy="592213"/>
          </a:xfrm>
          <a:prstGeom prst="rect">
            <a:avLst/>
          </a:prstGeom>
        </p:spPr>
        <p:txBody>
          <a:bodyPr wrap="square">
            <a:spAutoFit/>
          </a:bodyPr>
          <a:lstStyle/>
          <a:p>
            <a:pPr>
              <a:lnSpc>
                <a:spcPct val="130000"/>
              </a:lnSpc>
            </a:pPr>
            <a:r>
              <a:rPr lang="en-US" altLang="zh-CN" sz="28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Part 2  </a:t>
            </a:r>
            <a:r>
              <a:rPr lang="zh-CN" altLang="en-US" sz="2800" b="1" dirty="0">
                <a:solidFill>
                  <a:schemeClr val="bg1"/>
                </a:solidFill>
                <a:latin typeface="宋体" panose="02010600030101010101" pitchFamily="2" charset="-122"/>
                <a:ea typeface="宋体" panose="02010600030101010101" pitchFamily="2" charset="-122"/>
              </a:rPr>
              <a:t>运用免疫组化定量分析子宫内膜免疫细胞谱 </a:t>
            </a:r>
          </a:p>
        </p:txBody>
      </p:sp>
      <p:sp>
        <p:nvSpPr>
          <p:cNvPr id="4" name="标题 1">
            <a:extLst>
              <a:ext uri="{FF2B5EF4-FFF2-40B4-BE49-F238E27FC236}">
                <a16:creationId xmlns:a16="http://schemas.microsoft.com/office/drawing/2014/main" id="{669DE29C-25F6-4A3C-88CA-DCC12535D28B}"/>
              </a:ext>
            </a:extLst>
          </p:cNvPr>
          <p:cNvSpPr txBox="1">
            <a:spLocks/>
          </p:cNvSpPr>
          <p:nvPr/>
        </p:nvSpPr>
        <p:spPr>
          <a:xfrm>
            <a:off x="1476446" y="2204720"/>
            <a:ext cx="9435393" cy="717954"/>
          </a:xfrm>
          <a:prstGeom prst="rect">
            <a:avLst/>
          </a:prstGeom>
          <a:solidFill>
            <a:schemeClr val="tx2">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rPr>
              <a:t>2.1</a:t>
            </a:r>
            <a:r>
              <a:rPr lang="en-US" altLang="zh-CN" sz="19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为什么做子宫内膜免疫细胞谱的定量分析？</a:t>
            </a:r>
          </a:p>
        </p:txBody>
      </p:sp>
      <p:sp>
        <p:nvSpPr>
          <p:cNvPr id="5" name="标题 1">
            <a:extLst>
              <a:ext uri="{FF2B5EF4-FFF2-40B4-BE49-F238E27FC236}">
                <a16:creationId xmlns:a16="http://schemas.microsoft.com/office/drawing/2014/main" id="{E50ACFDA-74F4-41DD-87E9-0860079C4169}"/>
              </a:ext>
            </a:extLst>
          </p:cNvPr>
          <p:cNvSpPr txBox="1">
            <a:spLocks/>
          </p:cNvSpPr>
          <p:nvPr/>
        </p:nvSpPr>
        <p:spPr>
          <a:xfrm>
            <a:off x="1476447" y="3312160"/>
            <a:ext cx="9435394" cy="819554"/>
          </a:xfrm>
          <a:prstGeom prst="rect">
            <a:avLst/>
          </a:prstGeom>
          <a:solidFill>
            <a:schemeClr val="tx2">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rPr>
              <a:t>2.2 </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如何通过免疫组化实现子宫内膜免疫细胞谱的定量分析？</a:t>
            </a:r>
          </a:p>
        </p:txBody>
      </p:sp>
      <p:sp>
        <p:nvSpPr>
          <p:cNvPr id="6" name="标题 1">
            <a:extLst>
              <a:ext uri="{FF2B5EF4-FFF2-40B4-BE49-F238E27FC236}">
                <a16:creationId xmlns:a16="http://schemas.microsoft.com/office/drawing/2014/main" id="{D5E5B55F-8A47-4CF1-BD1E-C2A11E3DC92D}"/>
              </a:ext>
            </a:extLst>
          </p:cNvPr>
          <p:cNvSpPr txBox="1">
            <a:spLocks/>
          </p:cNvSpPr>
          <p:nvPr/>
        </p:nvSpPr>
        <p:spPr>
          <a:xfrm>
            <a:off x="1486607" y="4521200"/>
            <a:ext cx="9435394" cy="728114"/>
          </a:xfrm>
          <a:prstGeom prst="rect">
            <a:avLst/>
          </a:prstGeom>
          <a:solidFill>
            <a:schemeClr val="tx2">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rPr>
              <a:t>2.3</a:t>
            </a:r>
            <a:r>
              <a:rPr lang="en-US" altLang="zh-CN" sz="2800"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如何进行免疫组化定量分析的质量控制？</a:t>
            </a:r>
          </a:p>
        </p:txBody>
      </p:sp>
      <p:pic>
        <p:nvPicPr>
          <p:cNvPr id="7" name="图片 16">
            <a:extLst>
              <a:ext uri="{FF2B5EF4-FFF2-40B4-BE49-F238E27FC236}">
                <a16:creationId xmlns:a16="http://schemas.microsoft.com/office/drawing/2014/main" id="{89B42FEC-5006-4044-8E10-911881100FD6}"/>
              </a:ext>
            </a:extLst>
          </p:cNvPr>
          <p:cNvPicPr>
            <a:picLocks noChangeAspect="1" noChangeArrowheads="1"/>
          </p:cNvPicPr>
          <p:nvPr/>
        </p:nvPicPr>
        <p:blipFill>
          <a:blip r:embed="rId3" cstate="print"/>
          <a:srcRect/>
          <a:stretch>
            <a:fillRect/>
          </a:stretch>
        </p:blipFill>
        <p:spPr bwMode="auto">
          <a:xfrm>
            <a:off x="9631179" y="725608"/>
            <a:ext cx="2335531" cy="385976"/>
          </a:xfrm>
          <a:prstGeom prst="rect">
            <a:avLst/>
          </a:prstGeom>
          <a:noFill/>
          <a:ln w="9525">
            <a:noFill/>
            <a:miter lim="800000"/>
            <a:headEnd/>
            <a:tailEnd/>
          </a:ln>
        </p:spPr>
      </p:pic>
    </p:spTree>
    <p:extLst>
      <p:ext uri="{BB962C8B-B14F-4D97-AF65-F5344CB8AC3E}">
        <p14:creationId xmlns:p14="http://schemas.microsoft.com/office/powerpoint/2010/main" val="21949974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F86BFD3-7230-4D19-80D7-31419AC947C6}"/>
              </a:ext>
            </a:extLst>
          </p:cNvPr>
          <p:cNvPicPr>
            <a:picLocks noChangeAspect="1"/>
          </p:cNvPicPr>
          <p:nvPr/>
        </p:nvPicPr>
        <p:blipFill>
          <a:blip r:embed="rId3"/>
          <a:stretch>
            <a:fillRect/>
          </a:stretch>
        </p:blipFill>
        <p:spPr>
          <a:xfrm>
            <a:off x="370840" y="1676400"/>
            <a:ext cx="5309552" cy="4962522"/>
          </a:xfrm>
          <a:prstGeom prst="rect">
            <a:avLst/>
          </a:prstGeom>
          <a:ln w="19050">
            <a:solidFill>
              <a:schemeClr val="accent3">
                <a:lumMod val="40000"/>
                <a:lumOff val="60000"/>
              </a:schemeClr>
            </a:solidFill>
          </a:ln>
        </p:spPr>
      </p:pic>
      <p:pic>
        <p:nvPicPr>
          <p:cNvPr id="5" name="Picture 2">
            <a:extLst>
              <a:ext uri="{FF2B5EF4-FFF2-40B4-BE49-F238E27FC236}">
                <a16:creationId xmlns:a16="http://schemas.microsoft.com/office/drawing/2014/main" id="{83446B5E-D765-48BB-B587-3B847A13A32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249"/>
          <a:stretch/>
        </p:blipFill>
        <p:spPr bwMode="auto">
          <a:xfrm>
            <a:off x="7319388" y="4365007"/>
            <a:ext cx="3792559" cy="14699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文本框 6">
            <a:extLst>
              <a:ext uri="{FF2B5EF4-FFF2-40B4-BE49-F238E27FC236}">
                <a16:creationId xmlns:a16="http://schemas.microsoft.com/office/drawing/2014/main" id="{23A592ED-3621-498D-B530-E3215AB71C38}"/>
              </a:ext>
            </a:extLst>
          </p:cNvPr>
          <p:cNvSpPr txBox="1"/>
          <p:nvPr/>
        </p:nvSpPr>
        <p:spPr>
          <a:xfrm>
            <a:off x="1412240" y="1175309"/>
            <a:ext cx="2146742" cy="369332"/>
          </a:xfrm>
          <a:prstGeom prst="rect">
            <a:avLst/>
          </a:prstGeom>
          <a:noFill/>
        </p:spPr>
        <p:txBody>
          <a:bodyPr wrap="none" rtlCol="0">
            <a:spAutoFit/>
          </a:bodyPr>
          <a:lstStyle/>
          <a:p>
            <a:r>
              <a:rPr lang="zh-CN" altLang="en-US" b="1" dirty="0">
                <a:latin typeface="宋体" panose="02010600030101010101" pitchFamily="2" charset="-122"/>
                <a:ea typeface="宋体" panose="02010600030101010101" pitchFamily="2" charset="-122"/>
              </a:rPr>
              <a:t>肿瘤组织</a:t>
            </a:r>
            <a:r>
              <a:rPr lang="en-US" altLang="zh-CN" b="1" dirty="0">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有或无</a:t>
            </a:r>
          </a:p>
        </p:txBody>
      </p:sp>
      <p:sp>
        <p:nvSpPr>
          <p:cNvPr id="8" name="文本框 7">
            <a:extLst>
              <a:ext uri="{FF2B5EF4-FFF2-40B4-BE49-F238E27FC236}">
                <a16:creationId xmlns:a16="http://schemas.microsoft.com/office/drawing/2014/main" id="{C195EB1D-1FCE-41B3-A49C-1F473ED3BF2D}"/>
              </a:ext>
            </a:extLst>
          </p:cNvPr>
          <p:cNvSpPr txBox="1"/>
          <p:nvPr/>
        </p:nvSpPr>
        <p:spPr>
          <a:xfrm>
            <a:off x="8176141" y="6133079"/>
            <a:ext cx="247184" cy="369332"/>
          </a:xfrm>
          <a:prstGeom prst="rect">
            <a:avLst/>
          </a:prstGeom>
          <a:noFill/>
        </p:spPr>
        <p:txBody>
          <a:bodyPr wrap="none" rtlCol="0">
            <a:spAutoFit/>
          </a:bodyPr>
          <a:lstStyle/>
          <a:p>
            <a:r>
              <a:rPr lang="en-US" altLang="zh-CN" dirty="0"/>
              <a:t> </a:t>
            </a:r>
            <a:endParaRPr lang="zh-CN" altLang="en-US" dirty="0"/>
          </a:p>
        </p:txBody>
      </p:sp>
      <p:sp>
        <p:nvSpPr>
          <p:cNvPr id="9" name="文本框 8">
            <a:extLst>
              <a:ext uri="{FF2B5EF4-FFF2-40B4-BE49-F238E27FC236}">
                <a16:creationId xmlns:a16="http://schemas.microsoft.com/office/drawing/2014/main" id="{12920093-9000-41DF-AEEA-82FFC85C6609}"/>
              </a:ext>
            </a:extLst>
          </p:cNvPr>
          <p:cNvSpPr txBox="1"/>
          <p:nvPr/>
        </p:nvSpPr>
        <p:spPr>
          <a:xfrm>
            <a:off x="6077753" y="4859988"/>
            <a:ext cx="1053494" cy="646331"/>
          </a:xfrm>
          <a:prstGeom prst="rect">
            <a:avLst/>
          </a:prstGeom>
          <a:noFill/>
        </p:spPr>
        <p:txBody>
          <a:bodyPr wrap="none" rtlCol="0">
            <a:spAutoFit/>
          </a:bodyPr>
          <a:lstStyle/>
          <a:p>
            <a:r>
              <a:rPr lang="en-US" altLang="zh-CN" dirty="0">
                <a:latin typeface="Times New Roman" panose="02020603050405020304" pitchFamily="18" charset="0"/>
                <a:ea typeface="宋体" panose="02010600030101010101" pitchFamily="2" charset="-122"/>
                <a:cs typeface="Times New Roman" panose="02020603050405020304" pitchFamily="18" charset="0"/>
              </a:rPr>
              <a:t>CD56</a:t>
            </a:r>
            <a:r>
              <a:rPr lang="en-US" altLang="zh-CN" b="1" dirty="0">
                <a:latin typeface="Times New Roman" panose="02020603050405020304" pitchFamily="18" charset="0"/>
                <a:ea typeface="宋体" panose="02010600030101010101" pitchFamily="2" charset="-122"/>
                <a:cs typeface="Times New Roman" panose="02020603050405020304" pitchFamily="18" charset="0"/>
              </a:rPr>
              <a:t>+</a:t>
            </a:r>
          </a:p>
          <a:p>
            <a:r>
              <a:rPr lang="en-US" altLang="zh-CN" b="1" dirty="0">
                <a:latin typeface="Times New Roman" panose="02020603050405020304" pitchFamily="18" charset="0"/>
                <a:ea typeface="宋体" panose="02010600030101010101" pitchFamily="2" charset="-122"/>
                <a:cs typeface="Times New Roman" panose="02020603050405020304" pitchFamily="18" charset="0"/>
              </a:rPr>
              <a:t>NK </a:t>
            </a:r>
            <a:r>
              <a:rPr lang="zh-CN" altLang="en-US" b="1" dirty="0">
                <a:latin typeface="Times New Roman" panose="02020603050405020304" pitchFamily="18" charset="0"/>
                <a:ea typeface="宋体" panose="02010600030101010101" pitchFamily="2" charset="-122"/>
                <a:cs typeface="Times New Roman" panose="02020603050405020304" pitchFamily="18" charset="0"/>
              </a:rPr>
              <a:t>细胞</a:t>
            </a:r>
          </a:p>
        </p:txBody>
      </p:sp>
      <p:sp>
        <p:nvSpPr>
          <p:cNvPr id="15" name="文本框 14">
            <a:extLst>
              <a:ext uri="{FF2B5EF4-FFF2-40B4-BE49-F238E27FC236}">
                <a16:creationId xmlns:a16="http://schemas.microsoft.com/office/drawing/2014/main" id="{72F174B7-C274-435F-BD1C-1B51AECC2F0E}"/>
              </a:ext>
            </a:extLst>
          </p:cNvPr>
          <p:cNvSpPr txBox="1"/>
          <p:nvPr/>
        </p:nvSpPr>
        <p:spPr>
          <a:xfrm>
            <a:off x="3977432" y="1112822"/>
            <a:ext cx="1415772" cy="461665"/>
          </a:xfrm>
          <a:prstGeom prst="rect">
            <a:avLst/>
          </a:prstGeom>
          <a:noFill/>
        </p:spPr>
        <p:txBody>
          <a:bodyPr wrap="none" rtlCol="0">
            <a:spAutoFit/>
          </a:bodyPr>
          <a:lstStyle/>
          <a:p>
            <a:r>
              <a:rPr lang="zh-CN" altLang="en-US" sz="2400" b="1" dirty="0">
                <a:solidFill>
                  <a:srgbClr val="960000"/>
                </a:solidFill>
                <a:latin typeface="宋体" panose="02010600030101010101" pitchFamily="2" charset="-122"/>
                <a:ea typeface="宋体" panose="02010600030101010101" pitchFamily="2" charset="-122"/>
              </a:rPr>
              <a:t>定性分析</a:t>
            </a:r>
          </a:p>
        </p:txBody>
      </p:sp>
      <p:grpSp>
        <p:nvGrpSpPr>
          <p:cNvPr id="2" name="组合 1">
            <a:extLst>
              <a:ext uri="{FF2B5EF4-FFF2-40B4-BE49-F238E27FC236}">
                <a16:creationId xmlns:a16="http://schemas.microsoft.com/office/drawing/2014/main" id="{D0D2D7A4-8B2D-4FDD-839D-42CD931E9009}"/>
              </a:ext>
            </a:extLst>
          </p:cNvPr>
          <p:cNvGrpSpPr/>
          <p:nvPr/>
        </p:nvGrpSpPr>
        <p:grpSpPr>
          <a:xfrm>
            <a:off x="6087001" y="1913340"/>
            <a:ext cx="5825165" cy="2263707"/>
            <a:chOff x="6087001" y="1913340"/>
            <a:chExt cx="5825165" cy="2263707"/>
          </a:xfrm>
        </p:grpSpPr>
        <p:sp>
          <p:nvSpPr>
            <p:cNvPr id="4" name="文本框 3">
              <a:extLst>
                <a:ext uri="{FF2B5EF4-FFF2-40B4-BE49-F238E27FC236}">
                  <a16:creationId xmlns:a16="http://schemas.microsoft.com/office/drawing/2014/main" id="{6409F5A6-80DF-43A7-935B-DB09CBE22506}"/>
                </a:ext>
              </a:extLst>
            </p:cNvPr>
            <p:cNvSpPr txBox="1"/>
            <p:nvPr/>
          </p:nvSpPr>
          <p:spPr>
            <a:xfrm>
              <a:off x="6836779" y="1913340"/>
              <a:ext cx="4443845" cy="400110"/>
            </a:xfrm>
            <a:prstGeom prst="rect">
              <a:avLst/>
            </a:prstGeom>
            <a:noFill/>
          </p:spPr>
          <p:txBody>
            <a:bodyPr wrap="none" rtlCol="0">
              <a:spAutoFit/>
            </a:bodyPr>
            <a:lstStyle/>
            <a:p>
              <a:r>
                <a:rPr lang="en-US" altLang="zh-CN" sz="2000" b="1" dirty="0">
                  <a:latin typeface="宋体" panose="02010600030101010101" pitchFamily="2" charset="-122"/>
                  <a:ea typeface="宋体" panose="02010600030101010101" pitchFamily="2" charset="-122"/>
                </a:rPr>
                <a:t> </a:t>
              </a:r>
              <a:r>
                <a:rPr lang="zh-CN" altLang="en-US" sz="2000" b="1" dirty="0">
                  <a:latin typeface="宋体" panose="02010600030101010101" pitchFamily="2" charset="-122"/>
                  <a:ea typeface="宋体" panose="02010600030101010101" pitchFamily="2" charset="-122"/>
                </a:rPr>
                <a:t>健康人子宫内膜和妊娠失败子宫内膜</a:t>
              </a:r>
            </a:p>
          </p:txBody>
        </p:sp>
        <p:sp>
          <p:nvSpPr>
            <p:cNvPr id="11" name="文本框 10">
              <a:extLst>
                <a:ext uri="{FF2B5EF4-FFF2-40B4-BE49-F238E27FC236}">
                  <a16:creationId xmlns:a16="http://schemas.microsoft.com/office/drawing/2014/main" id="{38C95927-CED1-4924-8F93-376455B7A80A}"/>
                </a:ext>
              </a:extLst>
            </p:cNvPr>
            <p:cNvSpPr txBox="1"/>
            <p:nvPr/>
          </p:nvSpPr>
          <p:spPr>
            <a:xfrm>
              <a:off x="6087001" y="3024532"/>
              <a:ext cx="1098378" cy="646331"/>
            </a:xfrm>
            <a:prstGeom prst="rect">
              <a:avLst/>
            </a:prstGeom>
            <a:noFill/>
          </p:spPr>
          <p:txBody>
            <a:bodyPr wrap="none" rtlCol="0">
              <a:spAutoFit/>
            </a:bodyPr>
            <a:lstStyle/>
            <a:p>
              <a:r>
                <a:rPr lang="en-US" altLang="zh-CN" dirty="0">
                  <a:latin typeface="Times New Roman" panose="02020603050405020304" pitchFamily="18" charset="0"/>
                  <a:ea typeface="宋体" panose="02010600030101010101" pitchFamily="2" charset="-122"/>
                  <a:cs typeface="Times New Roman" panose="02020603050405020304" pitchFamily="18" charset="0"/>
                </a:rPr>
                <a:t>  CD138</a:t>
              </a:r>
              <a:r>
                <a:rPr lang="en-US" altLang="zh-CN" b="1" dirty="0">
                  <a:latin typeface="Times New Roman" panose="02020603050405020304" pitchFamily="18" charset="0"/>
                  <a:ea typeface="宋体" panose="02010600030101010101" pitchFamily="2" charset="-122"/>
                  <a:cs typeface="Times New Roman" panose="02020603050405020304" pitchFamily="18" charset="0"/>
                </a:rPr>
                <a:t>+</a:t>
              </a:r>
            </a:p>
            <a:p>
              <a:r>
                <a:rPr lang="en-US" altLang="zh-CN"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b="1" dirty="0">
                  <a:latin typeface="Times New Roman" panose="02020603050405020304" pitchFamily="18" charset="0"/>
                  <a:ea typeface="宋体" panose="02010600030101010101" pitchFamily="2" charset="-122"/>
                  <a:cs typeface="Times New Roman" panose="02020603050405020304" pitchFamily="18" charset="0"/>
                </a:rPr>
                <a:t>浆细胞</a:t>
              </a:r>
              <a:endParaRPr lang="en-US" altLang="zh-CN" b="1"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3" name="图片 12">
              <a:extLst>
                <a:ext uri="{FF2B5EF4-FFF2-40B4-BE49-F238E27FC236}">
                  <a16:creationId xmlns:a16="http://schemas.microsoft.com/office/drawing/2014/main" id="{3C093AA4-E573-4DE2-ACB0-103551F2541D}"/>
                </a:ext>
              </a:extLst>
            </p:cNvPr>
            <p:cNvPicPr>
              <a:picLocks noChangeAspect="1"/>
            </p:cNvPicPr>
            <p:nvPr/>
          </p:nvPicPr>
          <p:blipFill rotWithShape="1">
            <a:blip r:embed="rId5">
              <a:extLst>
                <a:ext uri="{28A0092B-C50C-407E-A947-70E740481C1C}">
                  <a14:useLocalDpi xmlns:a14="http://schemas.microsoft.com/office/drawing/2010/main" val="0"/>
                </a:ext>
              </a:extLst>
            </a:blip>
            <a:srcRect l="16362" t="4855" r="7447" b="21973"/>
            <a:stretch/>
          </p:blipFill>
          <p:spPr>
            <a:xfrm>
              <a:off x="7464942" y="2540341"/>
              <a:ext cx="3501452" cy="1636706"/>
            </a:xfrm>
            <a:prstGeom prst="rect">
              <a:avLst/>
            </a:prstGeom>
          </p:spPr>
        </p:pic>
        <p:sp>
          <p:nvSpPr>
            <p:cNvPr id="16" name="文本框 15">
              <a:extLst>
                <a:ext uri="{FF2B5EF4-FFF2-40B4-BE49-F238E27FC236}">
                  <a16:creationId xmlns:a16="http://schemas.microsoft.com/office/drawing/2014/main" id="{AC94FCE4-BE71-4CB6-ACA7-8B81EBAAE286}"/>
                </a:ext>
              </a:extLst>
            </p:cNvPr>
            <p:cNvSpPr txBox="1"/>
            <p:nvPr/>
          </p:nvSpPr>
          <p:spPr>
            <a:xfrm>
              <a:off x="11111947" y="3024532"/>
              <a:ext cx="800219" cy="830997"/>
            </a:xfrm>
            <a:prstGeom prst="rect">
              <a:avLst/>
            </a:prstGeom>
            <a:noFill/>
          </p:spPr>
          <p:txBody>
            <a:bodyPr wrap="none" rtlCol="0">
              <a:spAutoFit/>
            </a:bodyPr>
            <a:lstStyle/>
            <a:p>
              <a:r>
                <a:rPr lang="zh-CN" altLang="en-US" sz="2400" b="1" dirty="0">
                  <a:solidFill>
                    <a:srgbClr val="C00000"/>
                  </a:solidFill>
                  <a:latin typeface="宋体" panose="02010600030101010101" pitchFamily="2" charset="-122"/>
                  <a:ea typeface="宋体" panose="02010600030101010101" pitchFamily="2" charset="-122"/>
                </a:rPr>
                <a:t>定性</a:t>
              </a:r>
              <a:endParaRPr lang="en-US" altLang="zh-CN" sz="2400" b="1" dirty="0">
                <a:solidFill>
                  <a:srgbClr val="C00000"/>
                </a:solidFill>
                <a:latin typeface="宋体" panose="02010600030101010101" pitchFamily="2" charset="-122"/>
                <a:ea typeface="宋体" panose="02010600030101010101" pitchFamily="2" charset="-122"/>
              </a:endParaRPr>
            </a:p>
            <a:p>
              <a:r>
                <a:rPr lang="zh-CN" altLang="en-US" sz="2400" b="1" dirty="0">
                  <a:solidFill>
                    <a:srgbClr val="C00000"/>
                  </a:solidFill>
                  <a:latin typeface="宋体" panose="02010600030101010101" pitchFamily="2" charset="-122"/>
                  <a:ea typeface="宋体" panose="02010600030101010101" pitchFamily="2" charset="-122"/>
                </a:rPr>
                <a:t>分析</a:t>
              </a:r>
            </a:p>
          </p:txBody>
        </p:sp>
      </p:grpSp>
      <p:sp>
        <p:nvSpPr>
          <p:cNvPr id="17" name="文本框 16">
            <a:extLst>
              <a:ext uri="{FF2B5EF4-FFF2-40B4-BE49-F238E27FC236}">
                <a16:creationId xmlns:a16="http://schemas.microsoft.com/office/drawing/2014/main" id="{10B1B3AC-6850-4C42-85F1-61F2E6893D60}"/>
              </a:ext>
            </a:extLst>
          </p:cNvPr>
          <p:cNvSpPr txBox="1"/>
          <p:nvPr/>
        </p:nvSpPr>
        <p:spPr>
          <a:xfrm>
            <a:off x="11208901" y="4678169"/>
            <a:ext cx="800219" cy="830997"/>
          </a:xfrm>
          <a:prstGeom prst="rect">
            <a:avLst/>
          </a:prstGeom>
          <a:noFill/>
        </p:spPr>
        <p:txBody>
          <a:bodyPr wrap="none" rtlCol="0">
            <a:spAutoFit/>
          </a:bodyPr>
          <a:lstStyle/>
          <a:p>
            <a:r>
              <a:rPr lang="zh-CN" altLang="en-US" sz="2400" b="1" dirty="0">
                <a:solidFill>
                  <a:srgbClr val="C00000"/>
                </a:solidFill>
                <a:latin typeface="宋体" panose="02010600030101010101" pitchFamily="2" charset="-122"/>
                <a:ea typeface="宋体" panose="02010600030101010101" pitchFamily="2" charset="-122"/>
              </a:rPr>
              <a:t>定量</a:t>
            </a:r>
            <a:endParaRPr lang="en-US" altLang="zh-CN" sz="2400" b="1" dirty="0">
              <a:solidFill>
                <a:srgbClr val="C00000"/>
              </a:solidFill>
              <a:latin typeface="宋体" panose="02010600030101010101" pitchFamily="2" charset="-122"/>
              <a:ea typeface="宋体" panose="02010600030101010101" pitchFamily="2" charset="-122"/>
            </a:endParaRPr>
          </a:p>
          <a:p>
            <a:r>
              <a:rPr lang="zh-CN" altLang="en-US" sz="2400" b="1" dirty="0">
                <a:solidFill>
                  <a:srgbClr val="C00000"/>
                </a:solidFill>
                <a:latin typeface="宋体" panose="02010600030101010101" pitchFamily="2" charset="-122"/>
                <a:ea typeface="宋体" panose="02010600030101010101" pitchFamily="2" charset="-122"/>
              </a:rPr>
              <a:t>分析</a:t>
            </a:r>
          </a:p>
        </p:txBody>
      </p:sp>
      <p:sp>
        <p:nvSpPr>
          <p:cNvPr id="6" name="箭头: 下 5">
            <a:extLst>
              <a:ext uri="{FF2B5EF4-FFF2-40B4-BE49-F238E27FC236}">
                <a16:creationId xmlns:a16="http://schemas.microsoft.com/office/drawing/2014/main" id="{9C1A3781-716F-430D-ADA8-23DB2FAF94C8}"/>
              </a:ext>
            </a:extLst>
          </p:cNvPr>
          <p:cNvSpPr/>
          <p:nvPr/>
        </p:nvSpPr>
        <p:spPr>
          <a:xfrm rot="10800000">
            <a:off x="11971139" y="4678169"/>
            <a:ext cx="220861" cy="72823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594D1CEA-3711-4F69-8C5E-F287AEDD75C1}"/>
              </a:ext>
            </a:extLst>
          </p:cNvPr>
          <p:cNvSpPr/>
          <p:nvPr/>
        </p:nvSpPr>
        <p:spPr>
          <a:xfrm>
            <a:off x="370841" y="206408"/>
            <a:ext cx="6948547" cy="646331"/>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标题 1">
            <a:extLst>
              <a:ext uri="{FF2B5EF4-FFF2-40B4-BE49-F238E27FC236}">
                <a16:creationId xmlns:a16="http://schemas.microsoft.com/office/drawing/2014/main" id="{4824666B-E49E-41D5-9C87-2BD2206176DD}"/>
              </a:ext>
            </a:extLst>
          </p:cNvPr>
          <p:cNvSpPr txBox="1">
            <a:spLocks/>
          </p:cNvSpPr>
          <p:nvPr/>
        </p:nvSpPr>
        <p:spPr>
          <a:xfrm>
            <a:off x="683613" y="307505"/>
            <a:ext cx="7644575" cy="545234"/>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2.1 </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为什么做子宫内膜免疫细胞谱的定量分析？</a:t>
            </a:r>
          </a:p>
        </p:txBody>
      </p:sp>
      <p:pic>
        <p:nvPicPr>
          <p:cNvPr id="20" name="图片 16">
            <a:extLst>
              <a:ext uri="{FF2B5EF4-FFF2-40B4-BE49-F238E27FC236}">
                <a16:creationId xmlns:a16="http://schemas.microsoft.com/office/drawing/2014/main" id="{AEE75D3C-3E71-4DFD-91AB-FBD267C397B1}"/>
              </a:ext>
            </a:extLst>
          </p:cNvPr>
          <p:cNvPicPr>
            <a:picLocks noChangeAspect="1" noChangeArrowheads="1"/>
          </p:cNvPicPr>
          <p:nvPr/>
        </p:nvPicPr>
        <p:blipFill>
          <a:blip r:embed="rId6" cstate="print"/>
          <a:srcRect/>
          <a:stretch>
            <a:fillRect/>
          </a:stretch>
        </p:blipFill>
        <p:spPr bwMode="auto">
          <a:xfrm>
            <a:off x="9798628" y="81936"/>
            <a:ext cx="2335531" cy="385976"/>
          </a:xfrm>
          <a:prstGeom prst="rect">
            <a:avLst/>
          </a:prstGeom>
          <a:noFill/>
          <a:ln w="9525">
            <a:noFill/>
            <a:miter lim="800000"/>
            <a:headEnd/>
            <a:tailEnd/>
          </a:ln>
        </p:spPr>
      </p:pic>
    </p:spTree>
    <p:extLst>
      <p:ext uri="{BB962C8B-B14F-4D97-AF65-F5344CB8AC3E}">
        <p14:creationId xmlns:p14="http://schemas.microsoft.com/office/powerpoint/2010/main" val="138906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EF455A95-65CB-4B0B-8653-12033E92AC04}"/>
              </a:ext>
            </a:extLst>
          </p:cNvPr>
          <p:cNvSpPr>
            <a:spLocks noGrp="1"/>
          </p:cNvSpPr>
          <p:nvPr>
            <p:ph idx="1"/>
          </p:nvPr>
        </p:nvSpPr>
        <p:spPr>
          <a:xfrm>
            <a:off x="922641" y="3024664"/>
            <a:ext cx="10515600" cy="2714060"/>
          </a:xfrm>
          <a:solidFill>
            <a:schemeClr val="bg1">
              <a:lumMod val="95000"/>
            </a:schemeClr>
          </a:solidFill>
          <a:ln>
            <a:noFill/>
          </a:ln>
        </p:spPr>
        <p:txBody>
          <a:bodyPr>
            <a:normAutofit fontScale="85000" lnSpcReduction="10000"/>
          </a:bodyPr>
          <a:lstStyle/>
          <a:p>
            <a:pPr marL="0" indent="0">
              <a:lnSpc>
                <a:spcPct val="200000"/>
              </a:lnSpc>
              <a:buNone/>
            </a:pPr>
            <a:r>
              <a:rPr lang="zh-CN" altLang="en-US" sz="2200" dirty="0">
                <a:solidFill>
                  <a:srgbClr val="960000"/>
                </a:solidFill>
                <a:latin typeface="Times New Roman" panose="02020603050405020304" pitchFamily="18" charset="0"/>
                <a:ea typeface="宋体" panose="02010600030101010101" pitchFamily="2" charset="-122"/>
                <a:cs typeface="Times New Roman" panose="02020603050405020304" pitchFamily="18" charset="0"/>
              </a:rPr>
              <a:t>     在健康人群中，胚胎种植窗期，子宫内膜聚集了大量的免疫细胞以帮助胚胎种植与生长。</a:t>
            </a:r>
            <a:r>
              <a:rPr lang="zh-CN" altLang="en-US" sz="2200" dirty="0">
                <a:latin typeface="Times New Roman" panose="02020603050405020304" pitchFamily="18" charset="0"/>
                <a:ea typeface="宋体" panose="02010600030101010101" pitchFamily="2" charset="-122"/>
                <a:cs typeface="Times New Roman" panose="02020603050405020304" pitchFamily="18" charset="0"/>
              </a:rPr>
              <a:t>而研究证明在复发性流产及反复种植失败患者中，子宫内膜免疫细胞如</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NK</a:t>
            </a:r>
            <a:r>
              <a:rPr lang="zh-CN" altLang="en-US" sz="2200" dirty="0">
                <a:latin typeface="Times New Roman" panose="02020603050405020304" pitchFamily="18" charset="0"/>
                <a:ea typeface="宋体" panose="02010600030101010101" pitchFamily="2" charset="-122"/>
                <a:cs typeface="Times New Roman" panose="02020603050405020304" pitchFamily="18" charset="0"/>
              </a:rPr>
              <a:t>细胞，</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CD8+T</a:t>
            </a:r>
            <a:r>
              <a:rPr lang="zh-CN" altLang="en-US" sz="2200" dirty="0">
                <a:latin typeface="Times New Roman" panose="02020603050405020304" pitchFamily="18" charset="0"/>
                <a:ea typeface="宋体" panose="02010600030101010101" pitchFamily="2" charset="-122"/>
                <a:cs typeface="Times New Roman" panose="02020603050405020304" pitchFamily="18" charset="0"/>
              </a:rPr>
              <a:t>细胞，</a:t>
            </a:r>
            <a:r>
              <a:rPr lang="en-US" altLang="zh-CN" sz="2200" dirty="0">
                <a:latin typeface="Times New Roman" panose="02020603050405020304" pitchFamily="18" charset="0"/>
                <a:ea typeface="宋体" panose="02010600030101010101" pitchFamily="2" charset="-122"/>
                <a:cs typeface="Times New Roman" panose="02020603050405020304" pitchFamily="18" charset="0"/>
              </a:rPr>
              <a:t>M1</a:t>
            </a:r>
            <a:r>
              <a:rPr lang="zh-CN" altLang="en-US" sz="2200" dirty="0">
                <a:latin typeface="Times New Roman" panose="02020603050405020304" pitchFamily="18" charset="0"/>
                <a:ea typeface="宋体" panose="02010600030101010101" pitchFamily="2" charset="-122"/>
                <a:cs typeface="Times New Roman" panose="02020603050405020304" pitchFamily="18" charset="0"/>
              </a:rPr>
              <a:t>型巨噬细胞等显著增加，</a:t>
            </a:r>
            <a:r>
              <a:rPr lang="en-US" altLang="zh-CN" sz="2200" dirty="0" err="1">
                <a:latin typeface="Times New Roman" panose="02020603050405020304" pitchFamily="18" charset="0"/>
                <a:ea typeface="宋体" panose="02010600030101010101" pitchFamily="2" charset="-122"/>
                <a:cs typeface="Times New Roman" panose="02020603050405020304" pitchFamily="18" charset="0"/>
              </a:rPr>
              <a:t>Treg</a:t>
            </a:r>
            <a:r>
              <a:rPr lang="zh-CN" altLang="en-US" sz="2200" dirty="0">
                <a:latin typeface="Times New Roman" panose="02020603050405020304" pitchFamily="18" charset="0"/>
                <a:ea typeface="宋体" panose="02010600030101010101" pitchFamily="2" charset="-122"/>
                <a:cs typeface="Times New Roman" panose="02020603050405020304" pitchFamily="18" charset="0"/>
              </a:rPr>
              <a:t>细胞，耐受型树突状细胞明显减少。</a:t>
            </a:r>
            <a:r>
              <a:rPr lang="zh-CN" altLang="en-US" sz="2200" dirty="0">
                <a:solidFill>
                  <a:srgbClr val="960000"/>
                </a:solidFill>
                <a:latin typeface="Times New Roman" panose="02020603050405020304" pitchFamily="18" charset="0"/>
                <a:ea typeface="宋体" panose="02010600030101010101" pitchFamily="2" charset="-122"/>
                <a:cs typeface="Times New Roman" panose="02020603050405020304" pitchFamily="18" charset="0"/>
              </a:rPr>
              <a:t>由此可看出妊娠失败患者子宫内膜免疫细胞并不是有或无的关系，无法靠定性去判断患者的子宫内膜免疫细胞异常情况。</a:t>
            </a:r>
            <a:endParaRPr lang="en-US" altLang="zh-CN" sz="2200" dirty="0">
              <a:solidFill>
                <a:srgbClr val="960000"/>
              </a:solidFill>
              <a:latin typeface="Times New Roman" panose="02020603050405020304" pitchFamily="18" charset="0"/>
              <a:ea typeface="宋体" panose="02010600030101010101" pitchFamily="2" charset="-122"/>
              <a:cs typeface="Times New Roman" panose="02020603050405020304" pitchFamily="18" charset="0"/>
            </a:endParaRPr>
          </a:p>
          <a:p>
            <a:pPr marL="0" indent="0">
              <a:lnSpc>
                <a:spcPct val="200000"/>
              </a:lnSpc>
              <a:buNone/>
            </a:pPr>
            <a:endParaRPr lang="en-US" altLang="zh-CN" sz="22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4" name="组合 3">
            <a:extLst>
              <a:ext uri="{FF2B5EF4-FFF2-40B4-BE49-F238E27FC236}">
                <a16:creationId xmlns:a16="http://schemas.microsoft.com/office/drawing/2014/main" id="{BBEB8CCA-ACD4-4913-BABE-F25B73FDF38A}"/>
              </a:ext>
            </a:extLst>
          </p:cNvPr>
          <p:cNvGrpSpPr/>
          <p:nvPr/>
        </p:nvGrpSpPr>
        <p:grpSpPr>
          <a:xfrm>
            <a:off x="1097912" y="1435384"/>
            <a:ext cx="9996175" cy="1324735"/>
            <a:chOff x="932675" y="4838990"/>
            <a:chExt cx="9996175" cy="1324735"/>
          </a:xfrm>
        </p:grpSpPr>
        <p:pic>
          <p:nvPicPr>
            <p:cNvPr id="6" name="Picture 2">
              <a:extLst>
                <a:ext uri="{FF2B5EF4-FFF2-40B4-BE49-F238E27FC236}">
                  <a16:creationId xmlns:a16="http://schemas.microsoft.com/office/drawing/2014/main" id="{15871F36-4239-4D78-BCC1-4C2E7290774A}"/>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25000"/>
                      </a14:imgEffect>
                      <a14:imgEffect>
                        <a14:saturation sat="400000"/>
                      </a14:imgEffect>
                    </a14:imgLayer>
                  </a14:imgProps>
                </a:ext>
                <a:ext uri="{28A0092B-C50C-407E-A947-70E740481C1C}">
                  <a14:useLocalDpi xmlns:a14="http://schemas.microsoft.com/office/drawing/2010/main" val="0"/>
                </a:ext>
              </a:extLst>
            </a:blip>
            <a:srcRect l="1770" t="39939" r="25343" b="1"/>
            <a:stretch/>
          </p:blipFill>
          <p:spPr bwMode="auto">
            <a:xfrm>
              <a:off x="2553932" y="4910599"/>
              <a:ext cx="1509836" cy="1240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a:extLst>
                <a:ext uri="{FF2B5EF4-FFF2-40B4-BE49-F238E27FC236}">
                  <a16:creationId xmlns:a16="http://schemas.microsoft.com/office/drawing/2014/main" id="{51F49A66-7107-41A3-9B60-B18E24A69B42}"/>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sharpenSoften amount="50000"/>
                      </a14:imgEffect>
                      <a14:imgEffect>
                        <a14:saturation sat="200000"/>
                      </a14:imgEffect>
                    </a14:imgLayer>
                  </a14:imgProps>
                </a:ext>
                <a:ext uri="{28A0092B-C50C-407E-A947-70E740481C1C}">
                  <a14:useLocalDpi xmlns:a14="http://schemas.microsoft.com/office/drawing/2010/main" val="0"/>
                </a:ext>
              </a:extLst>
            </a:blip>
            <a:srcRect l="21573" t="9209" r="13876" b="23828"/>
            <a:stretch/>
          </p:blipFill>
          <p:spPr bwMode="auto">
            <a:xfrm>
              <a:off x="4280831" y="4910600"/>
              <a:ext cx="1443606" cy="1240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9">
              <a:extLst>
                <a:ext uri="{FF2B5EF4-FFF2-40B4-BE49-F238E27FC236}">
                  <a16:creationId xmlns:a16="http://schemas.microsoft.com/office/drawing/2014/main" id="{F2D0D1CF-50A9-40B3-82D1-C8DCC70B4412}"/>
                </a:ext>
              </a:extLst>
            </p:cNvPr>
            <p:cNvPicPr>
              <a:picLocks noChangeAspect="1"/>
            </p:cNvPicPr>
            <p:nvPr/>
          </p:nvPicPr>
          <p:blipFill>
            <a:blip r:embed="rId7" cstate="print">
              <a:extLst>
                <a:ext uri="{BEBA8EAE-BF5A-486C-A8C5-ECC9F3942E4B}">
                  <a14:imgProps xmlns:a14="http://schemas.microsoft.com/office/drawing/2010/main">
                    <a14:imgLayer r:embed="rId8">
                      <a14:imgEffect>
                        <a14:sharpenSoften amount="50000"/>
                      </a14:imgEffect>
                      <a14:imgEffect>
                        <a14:saturation sat="2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7545348" y="4886293"/>
              <a:ext cx="1636269" cy="1248764"/>
            </a:xfrm>
            <a:prstGeom prst="rect">
              <a:avLst/>
            </a:prstGeom>
          </p:spPr>
        </p:pic>
        <p:pic>
          <p:nvPicPr>
            <p:cNvPr id="11" name="图片 10">
              <a:extLst>
                <a:ext uri="{FF2B5EF4-FFF2-40B4-BE49-F238E27FC236}">
                  <a16:creationId xmlns:a16="http://schemas.microsoft.com/office/drawing/2014/main" id="{67E795F3-D599-47F6-8E66-A28211444AFD}"/>
                </a:ext>
              </a:extLst>
            </p:cNvPr>
            <p:cNvPicPr>
              <a:picLocks noChangeAspect="1"/>
            </p:cNvPicPr>
            <p:nvPr/>
          </p:nvPicPr>
          <p:blipFill>
            <a:blip r:embed="rId9" cstate="print">
              <a:extLst>
                <a:ext uri="{BEBA8EAE-BF5A-486C-A8C5-ECC9F3942E4B}">
                  <a14:imgProps xmlns:a14="http://schemas.microsoft.com/office/drawing/2010/main">
                    <a14:imgLayer r:embed="rId10">
                      <a14:imgEffect>
                        <a14:sharpenSoften amount="50000"/>
                      </a14:imgEffect>
                      <a14:imgEffect>
                        <a14:saturation sat="2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9306155" y="4901644"/>
              <a:ext cx="1503487" cy="1248764"/>
            </a:xfrm>
            <a:prstGeom prst="rect">
              <a:avLst/>
            </a:prstGeom>
          </p:spPr>
        </p:pic>
        <p:pic>
          <p:nvPicPr>
            <p:cNvPr id="12" name="图片 11">
              <a:extLst>
                <a:ext uri="{FF2B5EF4-FFF2-40B4-BE49-F238E27FC236}">
                  <a16:creationId xmlns:a16="http://schemas.microsoft.com/office/drawing/2014/main" id="{1F961605-4D9F-412C-B909-C86FAB33F977}"/>
                </a:ext>
              </a:extLst>
            </p:cNvPr>
            <p:cNvPicPr>
              <a:picLocks noChangeAspect="1"/>
            </p:cNvPicPr>
            <p:nvPr/>
          </p:nvPicPr>
          <p:blipFill>
            <a:blip r:embed="rId11" cstate="print">
              <a:extLst>
                <a:ext uri="{BEBA8EAE-BF5A-486C-A8C5-ECC9F3942E4B}">
                  <a14:imgProps xmlns:a14="http://schemas.microsoft.com/office/drawing/2010/main">
                    <a14:imgLayer r:embed="rId12">
                      <a14:imgEffect>
                        <a14:sharpenSoften amount="500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836771" y="4889255"/>
              <a:ext cx="1596243" cy="1248764"/>
            </a:xfrm>
            <a:prstGeom prst="rect">
              <a:avLst/>
            </a:prstGeom>
          </p:spPr>
        </p:pic>
        <p:pic>
          <p:nvPicPr>
            <p:cNvPr id="13" name="图片 12" descr="图片包含 服装, 布料&#10;&#10;已生成高可信度的说明">
              <a:extLst>
                <a:ext uri="{FF2B5EF4-FFF2-40B4-BE49-F238E27FC236}">
                  <a16:creationId xmlns:a16="http://schemas.microsoft.com/office/drawing/2014/main" id="{E1ADBEE6-C24C-46AA-86F1-DEE49CEE8592}"/>
                </a:ext>
              </a:extLst>
            </p:cNvPr>
            <p:cNvPicPr>
              <a:picLocks noChangeAspect="1"/>
            </p:cNvPicPr>
            <p:nvPr/>
          </p:nvPicPr>
          <p:blipFill>
            <a:blip r:embed="rId13" cstate="print">
              <a:extLst>
                <a:ext uri="{BEBA8EAE-BF5A-486C-A8C5-ECC9F3942E4B}">
                  <a14:imgProps xmlns:a14="http://schemas.microsoft.com/office/drawing/2010/main">
                    <a14:imgLayer r:embed="rId14">
                      <a14:imgEffect>
                        <a14:saturation sat="300000"/>
                      </a14:imgEffect>
                    </a14:imgLayer>
                  </a14:imgProps>
                </a:ext>
                <a:ext uri="{28A0092B-C50C-407E-A947-70E740481C1C}">
                  <a14:useLocalDpi xmlns:a14="http://schemas.microsoft.com/office/drawing/2010/main" val="0"/>
                </a:ext>
              </a:extLst>
            </a:blip>
            <a:stretch>
              <a:fillRect/>
            </a:stretch>
          </p:blipFill>
          <p:spPr>
            <a:xfrm>
              <a:off x="932675" y="4923295"/>
              <a:ext cx="1512726" cy="1240430"/>
            </a:xfrm>
            <a:prstGeom prst="rect">
              <a:avLst/>
            </a:prstGeom>
          </p:spPr>
        </p:pic>
        <p:sp>
          <p:nvSpPr>
            <p:cNvPr id="2" name="文本框 1">
              <a:extLst>
                <a:ext uri="{FF2B5EF4-FFF2-40B4-BE49-F238E27FC236}">
                  <a16:creationId xmlns:a16="http://schemas.microsoft.com/office/drawing/2014/main" id="{8D58ABF0-37DE-4D5C-839B-065A99B70DF9}"/>
                </a:ext>
              </a:extLst>
            </p:cNvPr>
            <p:cNvSpPr txBox="1"/>
            <p:nvPr/>
          </p:nvSpPr>
          <p:spPr>
            <a:xfrm>
              <a:off x="1849120" y="4838990"/>
              <a:ext cx="9079730" cy="338554"/>
            </a:xfrm>
            <a:prstGeom prst="rect">
              <a:avLst/>
            </a:prstGeom>
            <a:noFill/>
          </p:spPr>
          <p:txBody>
            <a:bodyPr wrap="none" rtlCol="0">
              <a:spAutoFit/>
            </a:bodyPr>
            <a:lstStyle/>
            <a:p>
              <a:r>
                <a:rPr lang="en-US" altLang="zh-CN" sz="1600" b="1" dirty="0">
                  <a:latin typeface="Times New Roman" panose="02020603050405020304" pitchFamily="18" charset="0"/>
                  <a:ea typeface="宋体" panose="02010600030101010101" pitchFamily="2" charset="-122"/>
                  <a:cs typeface="Times New Roman" panose="02020603050405020304" pitchFamily="18" charset="0"/>
                </a:rPr>
                <a:t>CD56                      CD68                       Foxp3                       CD8                           CD1a                    CD83 </a:t>
              </a:r>
              <a:endParaRPr lang="zh-CN" altLang="en-US" sz="1600" b="1"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4" name="矩形 13">
            <a:extLst>
              <a:ext uri="{FF2B5EF4-FFF2-40B4-BE49-F238E27FC236}">
                <a16:creationId xmlns:a16="http://schemas.microsoft.com/office/drawing/2014/main" id="{BEE797A2-6988-4DFE-BBC9-FF9E0E0E2CBA}"/>
              </a:ext>
            </a:extLst>
          </p:cNvPr>
          <p:cNvSpPr/>
          <p:nvPr/>
        </p:nvSpPr>
        <p:spPr>
          <a:xfrm>
            <a:off x="1559560" y="5889735"/>
            <a:ext cx="9072880" cy="461665"/>
          </a:xfrm>
          <a:prstGeom prst="rect">
            <a:avLst/>
          </a:prstGeom>
        </p:spPr>
        <p:txBody>
          <a:bodyPr wrap="square">
            <a:spAutoFit/>
          </a:bodyPr>
          <a:lstStyle/>
          <a:p>
            <a:r>
              <a:rPr lang="zh-CN" altLang="en-US" sz="2400" b="1" dirty="0">
                <a:solidFill>
                  <a:srgbClr val="960000"/>
                </a:solidFill>
                <a:latin typeface="宋体" panose="02010600030101010101" pitchFamily="2" charset="-122"/>
                <a:ea typeface="宋体" panose="02010600030101010101" pitchFamily="2" charset="-122"/>
              </a:rPr>
              <a:t>子宫内膜免疫细胞谱的定量分析为临床医生提供更加准确的诊断！</a:t>
            </a:r>
          </a:p>
        </p:txBody>
      </p:sp>
      <p:sp>
        <p:nvSpPr>
          <p:cNvPr id="15" name="矩形 14">
            <a:extLst>
              <a:ext uri="{FF2B5EF4-FFF2-40B4-BE49-F238E27FC236}">
                <a16:creationId xmlns:a16="http://schemas.microsoft.com/office/drawing/2014/main" id="{10741B09-AA03-48EA-B248-B20A7AFC796F}"/>
              </a:ext>
            </a:extLst>
          </p:cNvPr>
          <p:cNvSpPr/>
          <p:nvPr/>
        </p:nvSpPr>
        <p:spPr>
          <a:xfrm>
            <a:off x="510139" y="209478"/>
            <a:ext cx="6835542" cy="672152"/>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标题 1">
            <a:extLst>
              <a:ext uri="{FF2B5EF4-FFF2-40B4-BE49-F238E27FC236}">
                <a16:creationId xmlns:a16="http://schemas.microsoft.com/office/drawing/2014/main" id="{84D1D87A-7E19-421A-ABBA-2D1BC8A556A5}"/>
              </a:ext>
            </a:extLst>
          </p:cNvPr>
          <p:cNvSpPr txBox="1">
            <a:spLocks/>
          </p:cNvSpPr>
          <p:nvPr/>
        </p:nvSpPr>
        <p:spPr>
          <a:xfrm>
            <a:off x="600417" y="317698"/>
            <a:ext cx="8185714" cy="539112"/>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2.1 </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为什么做子宫内膜免疫细胞谱的定量分析？</a:t>
            </a:r>
            <a:endParaRPr lang="zh-CN" altLang="en-US" sz="2400" b="1" dirty="0">
              <a:solidFill>
                <a:schemeClr val="bg1"/>
              </a:solidFill>
            </a:endParaRPr>
          </a:p>
        </p:txBody>
      </p:sp>
      <p:pic>
        <p:nvPicPr>
          <p:cNvPr id="17" name="图片 16">
            <a:extLst>
              <a:ext uri="{FF2B5EF4-FFF2-40B4-BE49-F238E27FC236}">
                <a16:creationId xmlns:a16="http://schemas.microsoft.com/office/drawing/2014/main" id="{2496DE40-913F-4612-8A9B-F8998FFC9EF2}"/>
              </a:ext>
            </a:extLst>
          </p:cNvPr>
          <p:cNvPicPr>
            <a:picLocks noChangeAspect="1" noChangeArrowheads="1"/>
          </p:cNvPicPr>
          <p:nvPr/>
        </p:nvPicPr>
        <p:blipFill>
          <a:blip r:embed="rId15" cstate="print"/>
          <a:srcRect/>
          <a:stretch>
            <a:fillRect/>
          </a:stretch>
        </p:blipFill>
        <p:spPr bwMode="auto">
          <a:xfrm>
            <a:off x="9798628" y="81936"/>
            <a:ext cx="2335531" cy="385976"/>
          </a:xfrm>
          <a:prstGeom prst="rect">
            <a:avLst/>
          </a:prstGeom>
          <a:noFill/>
          <a:ln w="9525">
            <a:noFill/>
            <a:miter lim="800000"/>
            <a:headEnd/>
            <a:tailEnd/>
          </a:ln>
        </p:spPr>
      </p:pic>
      <p:pic>
        <p:nvPicPr>
          <p:cNvPr id="16" name="图片 15">
            <a:extLst>
              <a:ext uri="{FF2B5EF4-FFF2-40B4-BE49-F238E27FC236}">
                <a16:creationId xmlns:a16="http://schemas.microsoft.com/office/drawing/2014/main" id="{7A9DDBEB-ED20-4999-8D7C-9CA5B59D413B}"/>
              </a:ext>
            </a:extLst>
          </p:cNvPr>
          <p:cNvPicPr>
            <a:picLocks noChangeAspect="1"/>
          </p:cNvPicPr>
          <p:nvPr/>
        </p:nvPicPr>
        <p:blipFill>
          <a:blip r:embed="rId16"/>
          <a:stretch>
            <a:fillRect/>
          </a:stretch>
        </p:blipFill>
        <p:spPr>
          <a:xfrm>
            <a:off x="2824041" y="1446692"/>
            <a:ext cx="5928167" cy="1328303"/>
          </a:xfrm>
          <a:prstGeom prst="rect">
            <a:avLst/>
          </a:prstGeom>
        </p:spPr>
      </p:pic>
    </p:spTree>
    <p:extLst>
      <p:ext uri="{BB962C8B-B14F-4D97-AF65-F5344CB8AC3E}">
        <p14:creationId xmlns:p14="http://schemas.microsoft.com/office/powerpoint/2010/main" val="3963883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59E560D-AAAC-40DA-AA3F-D0964C45E106}"/>
              </a:ext>
            </a:extLst>
          </p:cNvPr>
          <p:cNvSpPr txBox="1"/>
          <p:nvPr/>
        </p:nvSpPr>
        <p:spPr>
          <a:xfrm>
            <a:off x="12435840" y="3200400"/>
            <a:ext cx="184731" cy="369332"/>
          </a:xfrm>
          <a:prstGeom prst="rect">
            <a:avLst/>
          </a:prstGeom>
          <a:noFill/>
        </p:spPr>
        <p:txBody>
          <a:bodyPr wrap="none" rtlCol="0">
            <a:spAutoFit/>
          </a:bodyPr>
          <a:lstStyle/>
          <a:p>
            <a:endParaRPr lang="zh-CN" altLang="en-US" dirty="0"/>
          </a:p>
        </p:txBody>
      </p:sp>
      <p:graphicFrame>
        <p:nvGraphicFramePr>
          <p:cNvPr id="8" name="表格 7">
            <a:extLst>
              <a:ext uri="{FF2B5EF4-FFF2-40B4-BE49-F238E27FC236}">
                <a16:creationId xmlns:a16="http://schemas.microsoft.com/office/drawing/2014/main" id="{B1DDE928-6063-4A9B-B8F7-445D4CAE97FA}"/>
              </a:ext>
            </a:extLst>
          </p:cNvPr>
          <p:cNvGraphicFramePr>
            <a:graphicFrameLocks noGrp="1"/>
          </p:cNvGraphicFramePr>
          <p:nvPr>
            <p:extLst>
              <p:ext uri="{D42A27DB-BD31-4B8C-83A1-F6EECF244321}">
                <p14:modId xmlns:p14="http://schemas.microsoft.com/office/powerpoint/2010/main" val="2118064924"/>
              </p:ext>
            </p:extLst>
          </p:nvPr>
        </p:nvGraphicFramePr>
        <p:xfrm>
          <a:off x="3525520" y="1524004"/>
          <a:ext cx="8018780" cy="5126356"/>
        </p:xfrm>
        <a:graphic>
          <a:graphicData uri="http://schemas.openxmlformats.org/drawingml/2006/table">
            <a:tbl>
              <a:tblPr firstRow="1" bandRow="1">
                <a:tableStyleId>{5C22544A-7EE6-4342-B048-85BDC9FD1C3A}</a:tableStyleId>
              </a:tblPr>
              <a:tblGrid>
                <a:gridCol w="2004706">
                  <a:extLst>
                    <a:ext uri="{9D8B030D-6E8A-4147-A177-3AD203B41FA5}">
                      <a16:colId xmlns:a16="http://schemas.microsoft.com/office/drawing/2014/main" val="20000"/>
                    </a:ext>
                  </a:extLst>
                </a:gridCol>
                <a:gridCol w="2642566">
                  <a:extLst>
                    <a:ext uri="{9D8B030D-6E8A-4147-A177-3AD203B41FA5}">
                      <a16:colId xmlns:a16="http://schemas.microsoft.com/office/drawing/2014/main" val="20001"/>
                    </a:ext>
                  </a:extLst>
                </a:gridCol>
                <a:gridCol w="3371508">
                  <a:extLst>
                    <a:ext uri="{9D8B030D-6E8A-4147-A177-3AD203B41FA5}">
                      <a16:colId xmlns:a16="http://schemas.microsoft.com/office/drawing/2014/main" val="20002"/>
                    </a:ext>
                  </a:extLst>
                </a:gridCol>
              </a:tblGrid>
              <a:tr h="651596">
                <a:tc>
                  <a:txBody>
                    <a:bodyPr/>
                    <a:lstStyle/>
                    <a:p>
                      <a:pPr algn="l"/>
                      <a:r>
                        <a:rPr lang="zh-CN" altLang="en-US" sz="2200" dirty="0">
                          <a:solidFill>
                            <a:schemeClr val="tx1"/>
                          </a:solidFill>
                          <a:latin typeface="华文楷体" pitchFamily="2" charset="-122"/>
                          <a:ea typeface="华文楷体" pitchFamily="2" charset="-122"/>
                        </a:rPr>
                        <a:t>检测方法</a:t>
                      </a:r>
                    </a:p>
                  </a:txBody>
                  <a:tcPr marT="45712" marB="45712" anchor="ctr"/>
                </a:tc>
                <a:tc>
                  <a:txBody>
                    <a:bodyPr/>
                    <a:lstStyle/>
                    <a:p>
                      <a:pPr algn="ctr"/>
                      <a:r>
                        <a:rPr lang="zh-CN" altLang="en-US" sz="2200" dirty="0">
                          <a:solidFill>
                            <a:schemeClr val="tx1"/>
                          </a:solidFill>
                          <a:latin typeface="华文楷体" pitchFamily="2" charset="-122"/>
                          <a:ea typeface="华文楷体" pitchFamily="2" charset="-122"/>
                        </a:rPr>
                        <a:t>优点</a:t>
                      </a:r>
                    </a:p>
                  </a:txBody>
                  <a:tcPr marT="45712" marB="45712" anchor="ctr"/>
                </a:tc>
                <a:tc>
                  <a:txBody>
                    <a:bodyPr/>
                    <a:lstStyle/>
                    <a:p>
                      <a:pPr algn="ctr"/>
                      <a:r>
                        <a:rPr lang="zh-CN" altLang="en-US" sz="2200" dirty="0">
                          <a:solidFill>
                            <a:schemeClr val="tx1"/>
                          </a:solidFill>
                          <a:latin typeface="华文楷体" pitchFamily="2" charset="-122"/>
                          <a:ea typeface="华文楷体" pitchFamily="2" charset="-122"/>
                        </a:rPr>
                        <a:t>缺点</a:t>
                      </a:r>
                    </a:p>
                  </a:txBody>
                  <a:tcPr marT="45712" marB="45712" anchor="ctr"/>
                </a:tc>
                <a:extLst>
                  <a:ext uri="{0D108BD9-81ED-4DB2-BD59-A6C34878D82A}">
                    <a16:rowId xmlns:a16="http://schemas.microsoft.com/office/drawing/2014/main" val="10000"/>
                  </a:ext>
                </a:extLst>
              </a:tr>
              <a:tr h="2234041">
                <a:tc>
                  <a:txBody>
                    <a:bodyPr/>
                    <a:lstStyle/>
                    <a:p>
                      <a:pPr algn="l"/>
                      <a:r>
                        <a:rPr lang="zh-CN" altLang="en-US" sz="2200" dirty="0">
                          <a:latin typeface="华文楷体" pitchFamily="2" charset="-122"/>
                          <a:ea typeface="华文楷体" pitchFamily="2" charset="-122"/>
                        </a:rPr>
                        <a:t>流式细胞术</a:t>
                      </a:r>
                    </a:p>
                  </a:txBody>
                  <a:tcPr marT="45712" marB="45712" anchor="ctr"/>
                </a:tc>
                <a:tc>
                  <a:txBody>
                    <a:bodyPr/>
                    <a:lstStyle/>
                    <a:p>
                      <a:pPr algn="l"/>
                      <a:r>
                        <a:rPr lang="zh-CN" altLang="en-US" sz="2200" dirty="0">
                          <a:latin typeface="华文楷体" pitchFamily="2" charset="-122"/>
                          <a:ea typeface="华文楷体" pitchFamily="2" charset="-122"/>
                        </a:rPr>
                        <a:t>可以较客观的计算出阳性细胞的百分率</a:t>
                      </a:r>
                    </a:p>
                  </a:txBody>
                  <a:tcPr marT="45712" marB="45712" anchor="ctr"/>
                </a:tc>
                <a:tc>
                  <a:txBody>
                    <a:bodyPr/>
                    <a:lstStyle/>
                    <a:p>
                      <a:pPr algn="l"/>
                      <a:r>
                        <a:rPr lang="zh-CN" altLang="en-US" sz="2200" dirty="0">
                          <a:latin typeface="华文楷体" pitchFamily="2" charset="-122"/>
                          <a:ea typeface="华文楷体" pitchFamily="2" charset="-122"/>
                        </a:rPr>
                        <a:t>在细胞悬液的制作过程中，会丢失部分细胞，并且酶消化处理等步骤可能会影响目标分子的水平</a:t>
                      </a:r>
                    </a:p>
                  </a:txBody>
                  <a:tcPr marT="45712" marB="45712" anchor="ctr"/>
                </a:tc>
                <a:extLst>
                  <a:ext uri="{0D108BD9-81ED-4DB2-BD59-A6C34878D82A}">
                    <a16:rowId xmlns:a16="http://schemas.microsoft.com/office/drawing/2014/main" val="10001"/>
                  </a:ext>
                </a:extLst>
              </a:tr>
              <a:tr h="2240719">
                <a:tc>
                  <a:txBody>
                    <a:bodyPr/>
                    <a:lstStyle/>
                    <a:p>
                      <a:pPr algn="l"/>
                      <a:r>
                        <a:rPr lang="zh-CN" altLang="en-US" sz="2200" dirty="0">
                          <a:latin typeface="华文楷体" pitchFamily="2" charset="-122"/>
                          <a:ea typeface="华文楷体" pitchFamily="2" charset="-122"/>
                        </a:rPr>
                        <a:t>免疫组化</a:t>
                      </a:r>
                    </a:p>
                  </a:txBody>
                  <a:tcPr marT="45712" marB="45712" anchor="ctr"/>
                </a:tc>
                <a:tc>
                  <a:txBody>
                    <a:bodyPr/>
                    <a:lstStyle/>
                    <a:p>
                      <a:pPr algn="l"/>
                      <a:r>
                        <a:rPr lang="zh-CN" altLang="en-US" sz="2200" dirty="0">
                          <a:latin typeface="华文楷体" pitchFamily="2" charset="-122"/>
                          <a:ea typeface="华文楷体" pitchFamily="2" charset="-122"/>
                        </a:rPr>
                        <a:t>保留了原始样本，不仅可以观察表达情况，还可以观察阳性信号的分布情况。并且更易于临床应用。</a:t>
                      </a:r>
                    </a:p>
                  </a:txBody>
                  <a:tcPr marT="45712" marB="45712" anchor="ctr"/>
                </a:tc>
                <a:tc>
                  <a:txBody>
                    <a:bodyPr/>
                    <a:lstStyle/>
                    <a:p>
                      <a:pPr algn="l"/>
                      <a:r>
                        <a:rPr lang="zh-CN" altLang="en-US" sz="2200" dirty="0">
                          <a:latin typeface="华文楷体" pitchFamily="2" charset="-122"/>
                          <a:ea typeface="华文楷体" pitchFamily="2" charset="-122"/>
                        </a:rPr>
                        <a:t>结果分析较主观，并且目前结果展示方法各异。其中包括 ？个阳性细胞</a:t>
                      </a:r>
                      <a:r>
                        <a:rPr lang="en-US" altLang="zh-CN" sz="2200" dirty="0">
                          <a:latin typeface="华文楷体" pitchFamily="2" charset="-122"/>
                          <a:ea typeface="华文楷体" pitchFamily="2" charset="-122"/>
                        </a:rPr>
                        <a:t>/mm2</a:t>
                      </a:r>
                      <a:r>
                        <a:rPr lang="zh-CN" altLang="en-US" sz="2200" dirty="0">
                          <a:latin typeface="华文楷体" pitchFamily="2" charset="-122"/>
                          <a:ea typeface="华文楷体" pitchFamily="2" charset="-122"/>
                        </a:rPr>
                        <a:t>、？个阳性细胞</a:t>
                      </a:r>
                      <a:r>
                        <a:rPr lang="en-US" altLang="zh-CN" sz="2200" dirty="0">
                          <a:latin typeface="华文楷体" pitchFamily="2" charset="-122"/>
                          <a:ea typeface="华文楷体" pitchFamily="2" charset="-122"/>
                        </a:rPr>
                        <a:t>/</a:t>
                      </a:r>
                      <a:r>
                        <a:rPr lang="zh-CN" altLang="en-US" sz="2200" dirty="0">
                          <a:latin typeface="华文楷体" pitchFamily="2" charset="-122"/>
                          <a:ea typeface="华文楷体" pitchFamily="2" charset="-122"/>
                        </a:rPr>
                        <a:t>视野、阳性细胞百分比等</a:t>
                      </a:r>
                    </a:p>
                  </a:txBody>
                  <a:tcPr marT="45712" marB="45712" anchor="ctr"/>
                </a:tc>
                <a:extLst>
                  <a:ext uri="{0D108BD9-81ED-4DB2-BD59-A6C34878D82A}">
                    <a16:rowId xmlns:a16="http://schemas.microsoft.com/office/drawing/2014/main" val="10002"/>
                  </a:ext>
                </a:extLst>
              </a:tr>
            </a:tbl>
          </a:graphicData>
        </a:graphic>
      </p:graphicFrame>
      <p:pic>
        <p:nvPicPr>
          <p:cNvPr id="9" name="Picture 2">
            <a:extLst>
              <a:ext uri="{FF2B5EF4-FFF2-40B4-BE49-F238E27FC236}">
                <a16:creationId xmlns:a16="http://schemas.microsoft.com/office/drawing/2014/main" id="{F452411E-D588-456A-BCA4-C384A5025F9B}"/>
              </a:ext>
            </a:extLst>
          </p:cNvPr>
          <p:cNvPicPr>
            <a:picLocks noChangeAspect="1" noChangeArrowheads="1"/>
          </p:cNvPicPr>
          <p:nvPr/>
        </p:nvPicPr>
        <p:blipFill>
          <a:blip r:embed="rId3"/>
          <a:srcRect/>
          <a:stretch>
            <a:fillRect/>
          </a:stretch>
        </p:blipFill>
        <p:spPr bwMode="auto">
          <a:xfrm>
            <a:off x="457200" y="1709236"/>
            <a:ext cx="2835050" cy="2666152"/>
          </a:xfrm>
          <a:prstGeom prst="rect">
            <a:avLst/>
          </a:prstGeom>
          <a:noFill/>
          <a:ln w="9525">
            <a:noFill/>
            <a:miter lim="800000"/>
            <a:headEnd/>
            <a:tailEnd/>
          </a:ln>
        </p:spPr>
      </p:pic>
      <p:pic>
        <p:nvPicPr>
          <p:cNvPr id="10" name="图片 9" descr="图片包含 服装&#10;&#10;已生成高可信度的说明">
            <a:extLst>
              <a:ext uri="{FF2B5EF4-FFF2-40B4-BE49-F238E27FC236}">
                <a16:creationId xmlns:a16="http://schemas.microsoft.com/office/drawing/2014/main" id="{5DD71F2B-70EC-4529-8E52-17F99FD3A368}"/>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val="0"/>
              </a:ext>
            </a:extLst>
          </a:blip>
          <a:stretch>
            <a:fillRect/>
          </a:stretch>
        </p:blipFill>
        <p:spPr>
          <a:xfrm>
            <a:off x="457200" y="4530975"/>
            <a:ext cx="2835050" cy="2067269"/>
          </a:xfrm>
          <a:prstGeom prst="rect">
            <a:avLst/>
          </a:prstGeom>
        </p:spPr>
      </p:pic>
      <p:sp>
        <p:nvSpPr>
          <p:cNvPr id="3" name="文本框 2">
            <a:extLst>
              <a:ext uri="{FF2B5EF4-FFF2-40B4-BE49-F238E27FC236}">
                <a16:creationId xmlns:a16="http://schemas.microsoft.com/office/drawing/2014/main" id="{ADC0C8E5-AA76-48BE-9B67-998EB1BA0730}"/>
              </a:ext>
            </a:extLst>
          </p:cNvPr>
          <p:cNvSpPr txBox="1"/>
          <p:nvPr/>
        </p:nvSpPr>
        <p:spPr>
          <a:xfrm>
            <a:off x="621016" y="1235310"/>
            <a:ext cx="2507418" cy="400110"/>
          </a:xfrm>
          <a:prstGeom prst="rect">
            <a:avLst/>
          </a:prstGeom>
          <a:noFill/>
        </p:spPr>
        <p:txBody>
          <a:bodyPr wrap="none" rtlCol="0">
            <a:spAutoFit/>
          </a:bodyPr>
          <a:lstStyle/>
          <a:p>
            <a:r>
              <a:rPr lang="zh-CN" altLang="en-US" sz="2000" b="1" dirty="0">
                <a:solidFill>
                  <a:srgbClr val="C00000"/>
                </a:solidFill>
                <a:latin typeface="宋体" panose="02010600030101010101" pitchFamily="2" charset="-122"/>
                <a:ea typeface="宋体" panose="02010600030101010101" pitchFamily="2" charset="-122"/>
              </a:rPr>
              <a:t>定量分析方法的选择</a:t>
            </a:r>
          </a:p>
        </p:txBody>
      </p:sp>
      <p:sp>
        <p:nvSpPr>
          <p:cNvPr id="11" name="矩形 10">
            <a:extLst>
              <a:ext uri="{FF2B5EF4-FFF2-40B4-BE49-F238E27FC236}">
                <a16:creationId xmlns:a16="http://schemas.microsoft.com/office/drawing/2014/main" id="{467C5087-FB32-4B2D-B5D6-7BAF15F22C6B}"/>
              </a:ext>
            </a:extLst>
          </p:cNvPr>
          <p:cNvSpPr/>
          <p:nvPr/>
        </p:nvSpPr>
        <p:spPr>
          <a:xfrm>
            <a:off x="152400" y="207640"/>
            <a:ext cx="8361680" cy="668259"/>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标题 1">
            <a:extLst>
              <a:ext uri="{FF2B5EF4-FFF2-40B4-BE49-F238E27FC236}">
                <a16:creationId xmlns:a16="http://schemas.microsoft.com/office/drawing/2014/main" id="{342819B3-F41A-4DDA-AE8B-CFA0CEFEDAEC}"/>
              </a:ext>
            </a:extLst>
          </p:cNvPr>
          <p:cNvSpPr txBox="1">
            <a:spLocks/>
          </p:cNvSpPr>
          <p:nvPr/>
        </p:nvSpPr>
        <p:spPr>
          <a:xfrm>
            <a:off x="152400" y="290953"/>
            <a:ext cx="9946640" cy="497815"/>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2.2 </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如何通过免疫组化实现子宫内膜免疫细胞谱的定量分析？</a:t>
            </a:r>
          </a:p>
        </p:txBody>
      </p:sp>
      <p:pic>
        <p:nvPicPr>
          <p:cNvPr id="14" name="图片 16">
            <a:extLst>
              <a:ext uri="{FF2B5EF4-FFF2-40B4-BE49-F238E27FC236}">
                <a16:creationId xmlns:a16="http://schemas.microsoft.com/office/drawing/2014/main" id="{8812758F-2AF2-47EE-ADC2-003CB88572E6}"/>
              </a:ext>
            </a:extLst>
          </p:cNvPr>
          <p:cNvPicPr>
            <a:picLocks noChangeAspect="1" noChangeArrowheads="1"/>
          </p:cNvPicPr>
          <p:nvPr/>
        </p:nvPicPr>
        <p:blipFill>
          <a:blip r:embed="rId6" cstate="print"/>
          <a:srcRect/>
          <a:stretch>
            <a:fillRect/>
          </a:stretch>
        </p:blipFill>
        <p:spPr bwMode="auto">
          <a:xfrm>
            <a:off x="9798628" y="81936"/>
            <a:ext cx="2335531" cy="385976"/>
          </a:xfrm>
          <a:prstGeom prst="rect">
            <a:avLst/>
          </a:prstGeom>
          <a:noFill/>
          <a:ln w="9525">
            <a:noFill/>
            <a:miter lim="800000"/>
            <a:headEnd/>
            <a:tailEnd/>
          </a:ln>
        </p:spPr>
      </p:pic>
      <p:sp>
        <p:nvSpPr>
          <p:cNvPr id="2" name="矩形 1">
            <a:extLst>
              <a:ext uri="{FF2B5EF4-FFF2-40B4-BE49-F238E27FC236}">
                <a16:creationId xmlns:a16="http://schemas.microsoft.com/office/drawing/2014/main" id="{6645A185-14DB-41A7-8DD9-35D289EBA7AF}"/>
              </a:ext>
            </a:extLst>
          </p:cNvPr>
          <p:cNvSpPr/>
          <p:nvPr/>
        </p:nvSpPr>
        <p:spPr>
          <a:xfrm>
            <a:off x="3498836" y="1492806"/>
            <a:ext cx="8045464" cy="51263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60175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3"/>
          <a:stretch>
            <a:fillRect/>
          </a:stretch>
        </p:blipFill>
        <p:spPr>
          <a:xfrm>
            <a:off x="1509583" y="1166272"/>
            <a:ext cx="6770453" cy="4990688"/>
          </a:xfrm>
          <a:prstGeom prst="rect">
            <a:avLst/>
          </a:prstGeom>
        </p:spPr>
      </p:pic>
      <p:sp>
        <p:nvSpPr>
          <p:cNvPr id="6" name="灯片编号占位符 5"/>
          <p:cNvSpPr>
            <a:spLocks noGrp="1"/>
          </p:cNvSpPr>
          <p:nvPr>
            <p:ph type="sldNum" sz="quarter" idx="12"/>
          </p:nvPr>
        </p:nvSpPr>
        <p:spPr/>
        <p:txBody>
          <a:bodyPr/>
          <a:lstStyle/>
          <a:p>
            <a:fld id="{0C913308-F349-4B6D-A68A-DD1791B4A57B}" type="slidenum">
              <a:rPr lang="zh-CN" altLang="en-US" smtClean="0"/>
              <a:t>27</a:t>
            </a:fld>
            <a:endParaRPr lang="zh-CN" altLang="en-US" dirty="0"/>
          </a:p>
        </p:txBody>
      </p:sp>
      <p:sp>
        <p:nvSpPr>
          <p:cNvPr id="9" name="矩形 8">
            <a:extLst>
              <a:ext uri="{FF2B5EF4-FFF2-40B4-BE49-F238E27FC236}">
                <a16:creationId xmlns:a16="http://schemas.microsoft.com/office/drawing/2014/main" id="{017C8A73-C762-4D39-86C5-6CD2721434BB}"/>
              </a:ext>
            </a:extLst>
          </p:cNvPr>
          <p:cNvSpPr/>
          <p:nvPr/>
        </p:nvSpPr>
        <p:spPr>
          <a:xfrm>
            <a:off x="358990" y="125127"/>
            <a:ext cx="5358415" cy="664145"/>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869A9BF8-4336-4130-9C54-46411C580203}"/>
              </a:ext>
            </a:extLst>
          </p:cNvPr>
          <p:cNvSpPr txBox="1"/>
          <p:nvPr/>
        </p:nvSpPr>
        <p:spPr>
          <a:xfrm>
            <a:off x="497299" y="232082"/>
            <a:ext cx="5358415" cy="461665"/>
          </a:xfrm>
          <a:prstGeom prst="rect">
            <a:avLst/>
          </a:prstGeom>
          <a:noFill/>
        </p:spPr>
        <p:txBody>
          <a:bodyPr wrap="square" rtlCol="0">
            <a:spAutoFit/>
          </a:bodyPr>
          <a:lstStyle/>
          <a:p>
            <a:pPr algn="ctr"/>
            <a:r>
              <a:rPr lang="zh-CN" altLang="en-US" sz="2400" b="1" dirty="0">
                <a:solidFill>
                  <a:schemeClr val="bg1"/>
                </a:solidFill>
                <a:latin typeface="宋体" panose="02010600030101010101" pitchFamily="2" charset="-122"/>
                <a:ea typeface="宋体" panose="02010600030101010101" pitchFamily="2" charset="-122"/>
              </a:rPr>
              <a:t>免疫组化定量分析临床检测应用难点</a:t>
            </a:r>
          </a:p>
        </p:txBody>
      </p:sp>
      <p:pic>
        <p:nvPicPr>
          <p:cNvPr id="8" name="图片 16">
            <a:extLst>
              <a:ext uri="{FF2B5EF4-FFF2-40B4-BE49-F238E27FC236}">
                <a16:creationId xmlns:a16="http://schemas.microsoft.com/office/drawing/2014/main" id="{E26EE642-EF5E-48BD-998C-173D6B3B17BE}"/>
              </a:ext>
            </a:extLst>
          </p:cNvPr>
          <p:cNvPicPr>
            <a:picLocks noChangeAspect="1" noChangeArrowheads="1"/>
          </p:cNvPicPr>
          <p:nvPr/>
        </p:nvPicPr>
        <p:blipFill>
          <a:blip r:embed="rId4" cstate="print"/>
          <a:srcRect/>
          <a:stretch>
            <a:fillRect/>
          </a:stretch>
        </p:blipFill>
        <p:spPr bwMode="auto">
          <a:xfrm>
            <a:off x="9798628" y="81936"/>
            <a:ext cx="2335531" cy="385976"/>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ED73D58-E898-4AC8-8656-46567BB5D85F}"/>
              </a:ext>
            </a:extLst>
          </p:cNvPr>
          <p:cNvGrpSpPr/>
          <p:nvPr/>
        </p:nvGrpSpPr>
        <p:grpSpPr>
          <a:xfrm>
            <a:off x="4371339" y="1358499"/>
            <a:ext cx="7331542" cy="4636785"/>
            <a:chOff x="4371339" y="1358499"/>
            <a:chExt cx="7331542" cy="4636785"/>
          </a:xfrm>
        </p:grpSpPr>
        <p:pic>
          <p:nvPicPr>
            <p:cNvPr id="8" name="图片 7">
              <a:extLst>
                <a:ext uri="{FF2B5EF4-FFF2-40B4-BE49-F238E27FC236}">
                  <a16:creationId xmlns:a16="http://schemas.microsoft.com/office/drawing/2014/main" id="{F322B3F8-F5AD-4392-8C09-0636B28BEE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16340" y="1763278"/>
              <a:ext cx="2886541" cy="2303988"/>
            </a:xfrm>
            <a:prstGeom prst="rect">
              <a:avLst/>
            </a:prstGeom>
          </p:spPr>
        </p:pic>
        <p:pic>
          <p:nvPicPr>
            <p:cNvPr id="9" name="图片 8">
              <a:extLst>
                <a:ext uri="{FF2B5EF4-FFF2-40B4-BE49-F238E27FC236}">
                  <a16:creationId xmlns:a16="http://schemas.microsoft.com/office/drawing/2014/main" id="{87CF2960-6698-49AB-BC9C-E76B59173116}"/>
                </a:ext>
              </a:extLst>
            </p:cNvPr>
            <p:cNvPicPr>
              <a:picLocks noChangeAspect="1"/>
            </p:cNvPicPr>
            <p:nvPr/>
          </p:nvPicPr>
          <p:blipFill rotWithShape="1">
            <a:blip r:embed="rId4">
              <a:extLst>
                <a:ext uri="{28A0092B-C50C-407E-A947-70E740481C1C}">
                  <a14:useLocalDpi xmlns:a14="http://schemas.microsoft.com/office/drawing/2010/main" val="0"/>
                </a:ext>
              </a:extLst>
            </a:blip>
            <a:srcRect l="14297" t="46605" r="12786" b="15928"/>
            <a:stretch/>
          </p:blipFill>
          <p:spPr>
            <a:xfrm>
              <a:off x="5527039" y="4255384"/>
              <a:ext cx="6175841" cy="1739900"/>
            </a:xfrm>
            <a:prstGeom prst="rect">
              <a:avLst/>
            </a:prstGeom>
          </p:spPr>
        </p:pic>
        <p:pic>
          <p:nvPicPr>
            <p:cNvPr id="10" name="图片 9">
              <a:extLst>
                <a:ext uri="{FF2B5EF4-FFF2-40B4-BE49-F238E27FC236}">
                  <a16:creationId xmlns:a16="http://schemas.microsoft.com/office/drawing/2014/main" id="{98B25C27-6930-4155-9C41-BDBCB49290BD}"/>
                </a:ext>
              </a:extLst>
            </p:cNvPr>
            <p:cNvPicPr>
              <a:picLocks noChangeAspect="1"/>
            </p:cNvPicPr>
            <p:nvPr/>
          </p:nvPicPr>
          <p:blipFill rotWithShape="1">
            <a:blip r:embed="rId5">
              <a:extLst>
                <a:ext uri="{28A0092B-C50C-407E-A947-70E740481C1C}">
                  <a14:useLocalDpi xmlns:a14="http://schemas.microsoft.com/office/drawing/2010/main" val="0"/>
                </a:ext>
              </a:extLst>
            </a:blip>
            <a:srcRect l="7057" t="6586" r="21294"/>
            <a:stretch/>
          </p:blipFill>
          <p:spPr>
            <a:xfrm>
              <a:off x="5527040" y="1763278"/>
              <a:ext cx="3162300" cy="2319099"/>
            </a:xfrm>
            <a:prstGeom prst="rect">
              <a:avLst/>
            </a:prstGeom>
          </p:spPr>
        </p:pic>
        <p:sp>
          <p:nvSpPr>
            <p:cNvPr id="11" name="文本框 10">
              <a:extLst>
                <a:ext uri="{FF2B5EF4-FFF2-40B4-BE49-F238E27FC236}">
                  <a16:creationId xmlns:a16="http://schemas.microsoft.com/office/drawing/2014/main" id="{568AA568-F893-4CCC-8CC0-81B1359AAAE4}"/>
                </a:ext>
              </a:extLst>
            </p:cNvPr>
            <p:cNvSpPr txBox="1"/>
            <p:nvPr/>
          </p:nvSpPr>
          <p:spPr>
            <a:xfrm>
              <a:off x="5527039" y="1358499"/>
              <a:ext cx="6175841" cy="400110"/>
            </a:xfrm>
            <a:prstGeom prst="rect">
              <a:avLst/>
            </a:prstGeom>
            <a:solidFill>
              <a:schemeClr val="bg1">
                <a:lumMod val="95000"/>
              </a:schemeClr>
            </a:solidFill>
            <a:ln>
              <a:noFill/>
            </a:ln>
          </p:spPr>
          <p:txBody>
            <a:bodyPr wrap="square" rtlCol="0">
              <a:spAutoFit/>
            </a:bodyPr>
            <a:lstStyle/>
            <a:p>
              <a:pPr algn="ct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引进</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PE</a:t>
              </a: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多光谱数字化病理分析系统</a:t>
              </a:r>
            </a:p>
          </p:txBody>
        </p:sp>
        <p:sp>
          <p:nvSpPr>
            <p:cNvPr id="7" name="箭头: 右 6">
              <a:extLst>
                <a:ext uri="{FF2B5EF4-FFF2-40B4-BE49-F238E27FC236}">
                  <a16:creationId xmlns:a16="http://schemas.microsoft.com/office/drawing/2014/main" id="{B3245B33-A928-4472-98E2-32C167195D3B}"/>
                </a:ext>
              </a:extLst>
            </p:cNvPr>
            <p:cNvSpPr/>
            <p:nvPr/>
          </p:nvSpPr>
          <p:spPr>
            <a:xfrm>
              <a:off x="4371339" y="3830855"/>
              <a:ext cx="1092200" cy="424529"/>
            </a:xfrm>
            <a:prstGeom prst="righ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Picture 5" descr="E:\Dropbox\010.2016年工作已完结\004.三名工程文件\Bond III 全自动免疫组化染色仪.jpg">
            <a:extLst>
              <a:ext uri="{FF2B5EF4-FFF2-40B4-BE49-F238E27FC236}">
                <a16:creationId xmlns:a16="http://schemas.microsoft.com/office/drawing/2014/main" id="{94F849C9-C0BD-46B4-A71F-F317B1597CDE}"/>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81889" y="1957479"/>
            <a:ext cx="3962450" cy="3632548"/>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2">
            <a:extLst>
              <a:ext uri="{FF2B5EF4-FFF2-40B4-BE49-F238E27FC236}">
                <a16:creationId xmlns:a16="http://schemas.microsoft.com/office/drawing/2014/main" id="{12372EE1-A773-497C-A0BA-C566797529BE}"/>
              </a:ext>
            </a:extLst>
          </p:cNvPr>
          <p:cNvSpPr txBox="1"/>
          <p:nvPr/>
        </p:nvSpPr>
        <p:spPr>
          <a:xfrm>
            <a:off x="281888" y="1558068"/>
            <a:ext cx="3962449" cy="400110"/>
          </a:xfrm>
          <a:prstGeom prst="rect">
            <a:avLst/>
          </a:prstGeom>
          <a:solidFill>
            <a:schemeClr val="bg1">
              <a:lumMod val="95000"/>
            </a:schemeClr>
          </a:solidFill>
          <a:ln>
            <a:noFill/>
          </a:ln>
        </p:spPr>
        <p:txBody>
          <a:bodyPr wrap="square" rtlCol="0">
            <a:spAutoFit/>
          </a:bodyPr>
          <a:lstStyle/>
          <a:p>
            <a:pPr algn="ct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Leica</a:t>
            </a: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自动染色仪</a:t>
            </a:r>
          </a:p>
        </p:txBody>
      </p:sp>
      <p:sp>
        <p:nvSpPr>
          <p:cNvPr id="16" name="矩形 15">
            <a:extLst>
              <a:ext uri="{FF2B5EF4-FFF2-40B4-BE49-F238E27FC236}">
                <a16:creationId xmlns:a16="http://schemas.microsoft.com/office/drawing/2014/main" id="{DEF70529-6FD1-45B5-B4BC-C3FF930D0A94}"/>
              </a:ext>
            </a:extLst>
          </p:cNvPr>
          <p:cNvSpPr/>
          <p:nvPr/>
        </p:nvSpPr>
        <p:spPr>
          <a:xfrm>
            <a:off x="281889" y="224316"/>
            <a:ext cx="4819500" cy="564956"/>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D81B3930-7581-4D60-8902-1DC491882DB6}"/>
              </a:ext>
            </a:extLst>
          </p:cNvPr>
          <p:cNvSpPr txBox="1"/>
          <p:nvPr/>
        </p:nvSpPr>
        <p:spPr>
          <a:xfrm>
            <a:off x="463435" y="224316"/>
            <a:ext cx="4515980" cy="461665"/>
          </a:xfrm>
          <a:prstGeom prst="rect">
            <a:avLst/>
          </a:prstGeom>
          <a:noFill/>
        </p:spPr>
        <p:txBody>
          <a:bodyPr wrap="none" rtlCol="0">
            <a:spAutoFit/>
          </a:bodyPr>
          <a:lstStyle/>
          <a:p>
            <a:r>
              <a:rPr lang="zh-CN" altLang="en-US" sz="2400" b="1" dirty="0">
                <a:solidFill>
                  <a:schemeClr val="bg1"/>
                </a:solidFill>
                <a:latin typeface="宋体" panose="02010600030101010101" pitchFamily="2" charset="-122"/>
                <a:ea typeface="宋体" panose="02010600030101010101" pitchFamily="2" charset="-122"/>
              </a:rPr>
              <a:t>免疫组化自动化检测与分析平台</a:t>
            </a:r>
          </a:p>
        </p:txBody>
      </p:sp>
      <p:pic>
        <p:nvPicPr>
          <p:cNvPr id="15" name="图片 16">
            <a:extLst>
              <a:ext uri="{FF2B5EF4-FFF2-40B4-BE49-F238E27FC236}">
                <a16:creationId xmlns:a16="http://schemas.microsoft.com/office/drawing/2014/main" id="{897D593B-92D8-4A49-A44F-DED1AF0F32A4}"/>
              </a:ext>
            </a:extLst>
          </p:cNvPr>
          <p:cNvPicPr>
            <a:picLocks noChangeAspect="1" noChangeArrowheads="1"/>
          </p:cNvPicPr>
          <p:nvPr/>
        </p:nvPicPr>
        <p:blipFill>
          <a:blip r:embed="rId8" cstate="print"/>
          <a:srcRect/>
          <a:stretch>
            <a:fillRect/>
          </a:stretch>
        </p:blipFill>
        <p:spPr bwMode="auto">
          <a:xfrm>
            <a:off x="9798628" y="81936"/>
            <a:ext cx="2335531" cy="385976"/>
          </a:xfrm>
          <a:prstGeom prst="rect">
            <a:avLst/>
          </a:prstGeom>
          <a:noFill/>
          <a:ln w="9525">
            <a:noFill/>
            <a:miter lim="800000"/>
            <a:headEnd/>
            <a:tailEnd/>
          </a:ln>
        </p:spPr>
      </p:pic>
    </p:spTree>
    <p:extLst>
      <p:ext uri="{BB962C8B-B14F-4D97-AF65-F5344CB8AC3E}">
        <p14:creationId xmlns:p14="http://schemas.microsoft.com/office/powerpoint/2010/main" val="1801307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3"/>
          <a:srcRect/>
          <a:stretch>
            <a:fillRect/>
          </a:stretch>
        </p:blipFill>
        <p:spPr bwMode="auto">
          <a:xfrm>
            <a:off x="1905000" y="2743200"/>
            <a:ext cx="8153400" cy="1371600"/>
          </a:xfrm>
          <a:prstGeom prst="rect">
            <a:avLst/>
          </a:prstGeom>
          <a:noFill/>
          <a:ln w="12700" cap="sq">
            <a:noFill/>
            <a:miter lim="800000"/>
            <a:headEnd type="none" w="sm" len="sm"/>
            <a:tailEnd type="none" w="sm" len="sm"/>
          </a:ln>
        </p:spPr>
      </p:pic>
      <p:pic>
        <p:nvPicPr>
          <p:cNvPr id="41988" name="Picture 3"/>
          <p:cNvPicPr>
            <a:picLocks noChangeAspect="1" noChangeArrowheads="1"/>
          </p:cNvPicPr>
          <p:nvPr/>
        </p:nvPicPr>
        <p:blipFill>
          <a:blip r:embed="rId4"/>
          <a:srcRect/>
          <a:stretch>
            <a:fillRect/>
          </a:stretch>
        </p:blipFill>
        <p:spPr bwMode="auto">
          <a:xfrm>
            <a:off x="4792668" y="0"/>
            <a:ext cx="2293937" cy="2362200"/>
          </a:xfrm>
          <a:prstGeom prst="rect">
            <a:avLst/>
          </a:prstGeom>
          <a:noFill/>
          <a:ln w="12700" cap="sq">
            <a:noFill/>
            <a:miter lim="800000"/>
            <a:headEnd type="none" w="sm" len="sm"/>
            <a:tailEnd type="none" w="sm" len="sm"/>
          </a:ln>
        </p:spPr>
      </p:pic>
      <p:pic>
        <p:nvPicPr>
          <p:cNvPr id="41989" name="图片 4"/>
          <p:cNvPicPr>
            <a:picLocks noChangeAspect="1" noChangeArrowheads="1"/>
          </p:cNvPicPr>
          <p:nvPr/>
        </p:nvPicPr>
        <p:blipFill>
          <a:blip r:embed="rId5"/>
          <a:srcRect l="25455"/>
          <a:stretch>
            <a:fillRect/>
          </a:stretch>
        </p:blipFill>
        <p:spPr bwMode="auto">
          <a:xfrm>
            <a:off x="4800600" y="4572000"/>
            <a:ext cx="2819400" cy="2209800"/>
          </a:xfrm>
          <a:prstGeom prst="rect">
            <a:avLst/>
          </a:prstGeom>
          <a:noFill/>
          <a:ln w="9525">
            <a:noFill/>
            <a:miter lim="800000"/>
            <a:headEnd/>
            <a:tailEnd/>
          </a:ln>
        </p:spPr>
      </p:pic>
      <p:pic>
        <p:nvPicPr>
          <p:cNvPr id="41990" name="图片 5"/>
          <p:cNvPicPr>
            <a:picLocks noChangeAspect="1" noChangeArrowheads="1"/>
          </p:cNvPicPr>
          <p:nvPr/>
        </p:nvPicPr>
        <p:blipFill>
          <a:blip r:embed="rId6"/>
          <a:srcRect/>
          <a:stretch>
            <a:fillRect/>
          </a:stretch>
        </p:blipFill>
        <p:spPr bwMode="auto">
          <a:xfrm>
            <a:off x="7467600" y="0"/>
            <a:ext cx="2895600" cy="2362200"/>
          </a:xfrm>
          <a:prstGeom prst="rect">
            <a:avLst/>
          </a:prstGeom>
          <a:noFill/>
          <a:ln w="9525">
            <a:noFill/>
            <a:miter lim="800000"/>
            <a:headEnd/>
            <a:tailEnd/>
          </a:ln>
        </p:spPr>
      </p:pic>
      <p:pic>
        <p:nvPicPr>
          <p:cNvPr id="41991" name="图片 6"/>
          <p:cNvPicPr>
            <a:picLocks noChangeAspect="1" noChangeArrowheads="1"/>
          </p:cNvPicPr>
          <p:nvPr/>
        </p:nvPicPr>
        <p:blipFill>
          <a:blip r:embed="rId7"/>
          <a:srcRect l="27768"/>
          <a:stretch>
            <a:fillRect/>
          </a:stretch>
        </p:blipFill>
        <p:spPr bwMode="auto">
          <a:xfrm>
            <a:off x="7848600" y="4495800"/>
            <a:ext cx="2590800" cy="2362200"/>
          </a:xfrm>
          <a:prstGeom prst="rect">
            <a:avLst/>
          </a:prstGeom>
          <a:noFill/>
          <a:ln w="9525">
            <a:noFill/>
            <a:miter lim="800000"/>
            <a:headEnd/>
            <a:tailEnd/>
          </a:ln>
        </p:spPr>
      </p:pic>
      <p:pic>
        <p:nvPicPr>
          <p:cNvPr id="41992" name="Picture 4"/>
          <p:cNvPicPr>
            <a:picLocks noChangeAspect="1" noChangeArrowheads="1"/>
          </p:cNvPicPr>
          <p:nvPr/>
        </p:nvPicPr>
        <p:blipFill>
          <a:blip r:embed="rId8"/>
          <a:srcRect/>
          <a:stretch>
            <a:fillRect/>
          </a:stretch>
        </p:blipFill>
        <p:spPr bwMode="auto">
          <a:xfrm>
            <a:off x="1624013" y="4495800"/>
            <a:ext cx="2957512" cy="2209800"/>
          </a:xfrm>
          <a:prstGeom prst="rect">
            <a:avLst/>
          </a:prstGeom>
          <a:noFill/>
          <a:ln w="12700" cap="sq">
            <a:noFill/>
            <a:miter lim="800000"/>
            <a:headEnd type="none" w="sm" len="sm"/>
            <a:tailEnd type="none" w="sm" len="sm"/>
          </a:ln>
        </p:spPr>
      </p:pic>
      <p:pic>
        <p:nvPicPr>
          <p:cNvPr id="41993" name="Picture 6"/>
          <p:cNvPicPr>
            <a:picLocks noChangeAspect="1" noChangeArrowheads="1"/>
          </p:cNvPicPr>
          <p:nvPr/>
        </p:nvPicPr>
        <p:blipFill>
          <a:blip r:embed="rId9"/>
          <a:srcRect b="18456"/>
          <a:stretch>
            <a:fillRect/>
          </a:stretch>
        </p:blipFill>
        <p:spPr bwMode="auto">
          <a:xfrm>
            <a:off x="1676400" y="4"/>
            <a:ext cx="2743200" cy="2339975"/>
          </a:xfrm>
          <a:prstGeom prst="rect">
            <a:avLst/>
          </a:prstGeom>
          <a:noFill/>
          <a:ln w="12700" cap="sq">
            <a:noFill/>
            <a:miter lim="800000"/>
            <a:headEnd type="none" w="sm" len="sm"/>
            <a:tailEnd type="none" w="sm" len="sm"/>
          </a:ln>
        </p:spPr>
      </p:pic>
      <p:sp>
        <p:nvSpPr>
          <p:cNvPr id="51209" name="上箭头 11"/>
          <p:cNvSpPr>
            <a:spLocks noChangeArrowheads="1"/>
          </p:cNvSpPr>
          <p:nvPr/>
        </p:nvSpPr>
        <p:spPr bwMode="auto">
          <a:xfrm>
            <a:off x="2895600" y="2362200"/>
            <a:ext cx="381000" cy="304800"/>
          </a:xfrm>
          <a:prstGeom prst="upArrow">
            <a:avLst>
              <a:gd name="adj1" fmla="val 50000"/>
              <a:gd name="adj2" fmla="val 50000"/>
            </a:avLst>
          </a:prstGeom>
          <a:solidFill>
            <a:srgbClr val="00B050"/>
          </a:solidFill>
          <a:ln w="12700" cap="sq" algn="ctr">
            <a:solidFill>
              <a:srgbClr val="00B050"/>
            </a:solidFill>
            <a:round/>
            <a:headEnd type="none" w="sm" len="sm"/>
            <a:tailEnd type="none" w="sm" len="sm"/>
          </a:ln>
        </p:spPr>
        <p:txBody>
          <a:bodyPr wrap="none"/>
          <a:lstStyle/>
          <a:p>
            <a:endParaRPr lang="zh-CN" altLang="en-US">
              <a:ea typeface="宋体" pitchFamily="2" charset="-122"/>
            </a:endParaRPr>
          </a:p>
        </p:txBody>
      </p:sp>
      <p:sp>
        <p:nvSpPr>
          <p:cNvPr id="51210" name="上箭头 12"/>
          <p:cNvSpPr>
            <a:spLocks noChangeArrowheads="1"/>
          </p:cNvSpPr>
          <p:nvPr/>
        </p:nvSpPr>
        <p:spPr bwMode="auto">
          <a:xfrm rot="3107557" flipV="1">
            <a:off x="4068713" y="4005074"/>
            <a:ext cx="350838" cy="530225"/>
          </a:xfrm>
          <a:prstGeom prst="upArrow">
            <a:avLst>
              <a:gd name="adj1" fmla="val 50000"/>
              <a:gd name="adj2" fmla="val 50006"/>
            </a:avLst>
          </a:prstGeom>
          <a:solidFill>
            <a:srgbClr val="00B050"/>
          </a:solidFill>
          <a:ln w="12700" cap="sq" algn="ctr">
            <a:solidFill>
              <a:srgbClr val="00B050"/>
            </a:solidFill>
            <a:round/>
            <a:headEnd type="none" w="sm" len="sm"/>
            <a:tailEnd type="none" w="sm" len="sm"/>
          </a:ln>
        </p:spPr>
        <p:txBody>
          <a:bodyPr wrap="none"/>
          <a:lstStyle/>
          <a:p>
            <a:endParaRPr lang="zh-CN" altLang="en-US">
              <a:ea typeface="宋体" pitchFamily="2" charset="-122"/>
            </a:endParaRPr>
          </a:p>
        </p:txBody>
      </p:sp>
      <p:sp>
        <p:nvSpPr>
          <p:cNvPr id="51211" name="上箭头 13"/>
          <p:cNvSpPr>
            <a:spLocks noChangeArrowheads="1"/>
          </p:cNvSpPr>
          <p:nvPr/>
        </p:nvSpPr>
        <p:spPr bwMode="auto">
          <a:xfrm>
            <a:off x="5943600" y="2362200"/>
            <a:ext cx="381000" cy="304800"/>
          </a:xfrm>
          <a:prstGeom prst="upArrow">
            <a:avLst>
              <a:gd name="adj1" fmla="val 50000"/>
              <a:gd name="adj2" fmla="val 50000"/>
            </a:avLst>
          </a:prstGeom>
          <a:solidFill>
            <a:srgbClr val="00B050"/>
          </a:solidFill>
          <a:ln w="12700" cap="sq" algn="ctr">
            <a:solidFill>
              <a:srgbClr val="00B050"/>
            </a:solidFill>
            <a:round/>
            <a:headEnd type="none" w="sm" len="sm"/>
            <a:tailEnd type="none" w="sm" len="sm"/>
          </a:ln>
        </p:spPr>
        <p:txBody>
          <a:bodyPr wrap="none"/>
          <a:lstStyle/>
          <a:p>
            <a:endParaRPr lang="zh-CN" altLang="en-US">
              <a:ea typeface="宋体" pitchFamily="2" charset="-122"/>
            </a:endParaRPr>
          </a:p>
        </p:txBody>
      </p:sp>
      <p:sp>
        <p:nvSpPr>
          <p:cNvPr id="51212" name="上箭头 15"/>
          <p:cNvSpPr>
            <a:spLocks noChangeArrowheads="1"/>
          </p:cNvSpPr>
          <p:nvPr/>
        </p:nvSpPr>
        <p:spPr bwMode="auto">
          <a:xfrm rot="2153614" flipV="1">
            <a:off x="7046913" y="4043367"/>
            <a:ext cx="449262" cy="530225"/>
          </a:xfrm>
          <a:prstGeom prst="upArrow">
            <a:avLst>
              <a:gd name="adj1" fmla="val 50000"/>
              <a:gd name="adj2" fmla="val 49897"/>
            </a:avLst>
          </a:prstGeom>
          <a:solidFill>
            <a:srgbClr val="00B050"/>
          </a:solidFill>
          <a:ln w="12700" cap="sq" algn="ctr">
            <a:solidFill>
              <a:srgbClr val="00B050"/>
            </a:solidFill>
            <a:round/>
            <a:headEnd type="none" w="sm" len="sm"/>
            <a:tailEnd type="none" w="sm" len="sm"/>
          </a:ln>
        </p:spPr>
        <p:txBody>
          <a:bodyPr wrap="none"/>
          <a:lstStyle/>
          <a:p>
            <a:endParaRPr lang="zh-CN" altLang="en-US">
              <a:ea typeface="宋体" pitchFamily="2" charset="-122"/>
            </a:endParaRPr>
          </a:p>
        </p:txBody>
      </p:sp>
      <p:sp>
        <p:nvSpPr>
          <p:cNvPr id="51213" name="上箭头 16"/>
          <p:cNvSpPr>
            <a:spLocks noChangeArrowheads="1"/>
          </p:cNvSpPr>
          <p:nvPr/>
        </p:nvSpPr>
        <p:spPr bwMode="auto">
          <a:xfrm rot="2099521">
            <a:off x="8007355" y="2200275"/>
            <a:ext cx="468313" cy="533400"/>
          </a:xfrm>
          <a:prstGeom prst="upArrow">
            <a:avLst>
              <a:gd name="adj1" fmla="val 50000"/>
              <a:gd name="adj2" fmla="val 50136"/>
            </a:avLst>
          </a:prstGeom>
          <a:solidFill>
            <a:srgbClr val="00B050"/>
          </a:solidFill>
          <a:ln w="12700" cap="sq" algn="ctr">
            <a:solidFill>
              <a:srgbClr val="00B050"/>
            </a:solidFill>
            <a:round/>
            <a:headEnd type="none" w="sm" len="sm"/>
            <a:tailEnd type="none" w="sm" len="sm"/>
          </a:ln>
        </p:spPr>
        <p:txBody>
          <a:bodyPr wrap="none"/>
          <a:lstStyle/>
          <a:p>
            <a:endParaRPr lang="zh-CN" altLang="en-US">
              <a:ea typeface="宋体" pitchFamily="2" charset="-122"/>
            </a:endParaRPr>
          </a:p>
        </p:txBody>
      </p:sp>
      <p:sp>
        <p:nvSpPr>
          <p:cNvPr id="51214" name="上箭头 17"/>
          <p:cNvSpPr>
            <a:spLocks noChangeArrowheads="1"/>
          </p:cNvSpPr>
          <p:nvPr/>
        </p:nvSpPr>
        <p:spPr bwMode="auto">
          <a:xfrm rot="19249690" flipV="1">
            <a:off x="8964614" y="4056066"/>
            <a:ext cx="503237" cy="576263"/>
          </a:xfrm>
          <a:prstGeom prst="upArrow">
            <a:avLst>
              <a:gd name="adj1" fmla="val 50000"/>
              <a:gd name="adj2" fmla="val 50040"/>
            </a:avLst>
          </a:prstGeom>
          <a:solidFill>
            <a:srgbClr val="00B050"/>
          </a:solidFill>
          <a:ln w="12700" cap="sq" algn="ctr">
            <a:solidFill>
              <a:srgbClr val="00B050"/>
            </a:solidFill>
            <a:round/>
            <a:headEnd type="none" w="sm" len="sm"/>
            <a:tailEnd type="none" w="sm" len="sm"/>
          </a:ln>
        </p:spPr>
        <p:txBody>
          <a:bodyPr wrap="none"/>
          <a:lstStyle/>
          <a:p>
            <a:endParaRPr lang="zh-CN" altLang="en-US">
              <a:ea typeface="宋体" pitchFamily="2" charset="-122"/>
            </a:endParaRPr>
          </a:p>
        </p:txBody>
      </p:sp>
      <p:sp>
        <p:nvSpPr>
          <p:cNvPr id="15" name="文本框 14">
            <a:extLst>
              <a:ext uri="{FF2B5EF4-FFF2-40B4-BE49-F238E27FC236}">
                <a16:creationId xmlns:a16="http://schemas.microsoft.com/office/drawing/2014/main" id="{ACA88FE6-C179-46F9-956D-644A0EAE8254}"/>
              </a:ext>
            </a:extLst>
          </p:cNvPr>
          <p:cNvSpPr txBox="1"/>
          <p:nvPr/>
        </p:nvSpPr>
        <p:spPr>
          <a:xfrm>
            <a:off x="280760" y="1181010"/>
            <a:ext cx="581248" cy="3785652"/>
          </a:xfrm>
          <a:prstGeom prst="rect">
            <a:avLst/>
          </a:prstGeom>
          <a:solidFill>
            <a:srgbClr val="0404A0"/>
          </a:solidFill>
        </p:spPr>
        <p:txBody>
          <a:bodyPr wrap="square" rtlCol="0">
            <a:spAutoFit/>
          </a:bodyPr>
          <a:lstStyle/>
          <a:p>
            <a:r>
              <a:rPr lang="zh-CN" altLang="en-US" sz="20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多光谱数字化病理分析系统</a:t>
            </a:r>
          </a:p>
        </p:txBody>
      </p:sp>
    </p:spTree>
    <p:extLst>
      <p:ext uri="{BB962C8B-B14F-4D97-AF65-F5344CB8AC3E}">
        <p14:creationId xmlns:p14="http://schemas.microsoft.com/office/powerpoint/2010/main" val="224739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1993"/>
                                        </p:tgtEl>
                                        <p:attrNameLst>
                                          <p:attrName>style.visibility</p:attrName>
                                        </p:attrNameLst>
                                      </p:cBhvr>
                                      <p:to>
                                        <p:strVal val="visible"/>
                                      </p:to>
                                    </p:set>
                                    <p:animEffect transition="in" filter="box(in)">
                                      <p:cBhvr>
                                        <p:cTn id="7" dur="500"/>
                                        <p:tgtEl>
                                          <p:spTgt spid="4199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1992"/>
                                        </p:tgtEl>
                                        <p:attrNameLst>
                                          <p:attrName>style.visibility</p:attrName>
                                        </p:attrNameLst>
                                      </p:cBhvr>
                                      <p:to>
                                        <p:strVal val="visible"/>
                                      </p:to>
                                    </p:set>
                                    <p:animEffect transition="in" filter="diamond(in)">
                                      <p:cBhvr>
                                        <p:cTn id="12" dur="500"/>
                                        <p:tgtEl>
                                          <p:spTgt spid="4199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1988"/>
                                        </p:tgtEl>
                                        <p:attrNameLst>
                                          <p:attrName>style.visibility</p:attrName>
                                        </p:attrNameLst>
                                      </p:cBhvr>
                                      <p:to>
                                        <p:strVal val="visible"/>
                                      </p:to>
                                    </p:set>
                                    <p:animEffect transition="in" filter="checkerboard(across)">
                                      <p:cBhvr>
                                        <p:cTn id="17" dur="500"/>
                                        <p:tgtEl>
                                          <p:spTgt spid="4198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1989"/>
                                        </p:tgtEl>
                                        <p:attrNameLst>
                                          <p:attrName>style.visibility</p:attrName>
                                        </p:attrNameLst>
                                      </p:cBhvr>
                                      <p:to>
                                        <p:strVal val="visible"/>
                                      </p:to>
                                    </p:set>
                                    <p:animEffect transition="in" filter="checkerboard(across)">
                                      <p:cBhvr>
                                        <p:cTn id="22" dur="500"/>
                                        <p:tgtEl>
                                          <p:spTgt spid="4198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41990"/>
                                        </p:tgtEl>
                                        <p:attrNameLst>
                                          <p:attrName>style.visibility</p:attrName>
                                        </p:attrNameLst>
                                      </p:cBhvr>
                                      <p:to>
                                        <p:strVal val="visible"/>
                                      </p:to>
                                    </p:set>
                                    <p:animEffect transition="in" filter="box(in)">
                                      <p:cBhvr>
                                        <p:cTn id="27" dur="500"/>
                                        <p:tgtEl>
                                          <p:spTgt spid="41990"/>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41991"/>
                                        </p:tgtEl>
                                        <p:attrNameLst>
                                          <p:attrName>style.visibility</p:attrName>
                                        </p:attrNameLst>
                                      </p:cBhvr>
                                      <p:to>
                                        <p:strVal val="visible"/>
                                      </p:to>
                                    </p:set>
                                    <p:animEffect transition="in" filter="diamond(in)">
                                      <p:cBhvr>
                                        <p:cTn id="32" dur="500"/>
                                        <p:tgtEl>
                                          <p:spTgt spid="419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斜纹 26">
            <a:extLst>
              <a:ext uri="{FF2B5EF4-FFF2-40B4-BE49-F238E27FC236}">
                <a16:creationId xmlns:a16="http://schemas.microsoft.com/office/drawing/2014/main" id="{3590FDE2-65F6-42A4-88E1-DA3D82925B11}"/>
              </a:ext>
            </a:extLst>
          </p:cNvPr>
          <p:cNvSpPr/>
          <p:nvPr/>
        </p:nvSpPr>
        <p:spPr>
          <a:xfrm>
            <a:off x="4299512" y="4190800"/>
            <a:ext cx="365760" cy="1031240"/>
          </a:xfrm>
          <a:prstGeom prst="diagStri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斜纹 27">
            <a:extLst>
              <a:ext uri="{FF2B5EF4-FFF2-40B4-BE49-F238E27FC236}">
                <a16:creationId xmlns:a16="http://schemas.microsoft.com/office/drawing/2014/main" id="{46023D70-2974-4125-8840-5BB3F02D093E}"/>
              </a:ext>
            </a:extLst>
          </p:cNvPr>
          <p:cNvSpPr/>
          <p:nvPr/>
        </p:nvSpPr>
        <p:spPr>
          <a:xfrm rot="5664994">
            <a:off x="4193881" y="4060846"/>
            <a:ext cx="365760" cy="1031240"/>
          </a:xfrm>
          <a:prstGeom prst="diagStri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a:extLst>
              <a:ext uri="{FF2B5EF4-FFF2-40B4-BE49-F238E27FC236}">
                <a16:creationId xmlns:a16="http://schemas.microsoft.com/office/drawing/2014/main" id="{462FD34D-341E-4809-93B4-8E741F6E5154}"/>
              </a:ext>
            </a:extLst>
          </p:cNvPr>
          <p:cNvSpPr/>
          <p:nvPr/>
        </p:nvSpPr>
        <p:spPr>
          <a:xfrm>
            <a:off x="0" y="0"/>
            <a:ext cx="12192000" cy="1079723"/>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AA719FA1-F490-47FE-8CE6-CE6B8B89CB71}"/>
              </a:ext>
            </a:extLst>
          </p:cNvPr>
          <p:cNvSpPr/>
          <p:nvPr/>
        </p:nvSpPr>
        <p:spPr>
          <a:xfrm>
            <a:off x="176900" y="345236"/>
            <a:ext cx="9241419" cy="523220"/>
          </a:xfrm>
          <a:prstGeom prst="rect">
            <a:avLst/>
          </a:prstGeom>
        </p:spPr>
        <p:txBody>
          <a:bodyPr wrap="square">
            <a:spAutoFit/>
          </a:bodyPr>
          <a:lstStyle/>
          <a:p>
            <a:r>
              <a:rPr lang="zh-CN" altLang="en-US" sz="2800" b="1" dirty="0">
                <a:solidFill>
                  <a:schemeClr val="bg1"/>
                </a:solidFill>
                <a:latin typeface="宋体" panose="02010600030101010101" pitchFamily="2" charset="-122"/>
                <a:ea typeface="宋体" panose="02010600030101010101" pitchFamily="2" charset="-122"/>
              </a:rPr>
              <a:t>免疫组化检测子宫内膜免疫细胞谱诊断意义？</a:t>
            </a:r>
            <a:endParaRPr lang="en-US" altLang="zh-CN" sz="2800" b="1" dirty="0">
              <a:solidFill>
                <a:schemeClr val="bg1"/>
              </a:solidFill>
              <a:latin typeface="宋体" panose="02010600030101010101" pitchFamily="2" charset="-122"/>
              <a:ea typeface="宋体" panose="02010600030101010101" pitchFamily="2" charset="-122"/>
            </a:endParaRPr>
          </a:p>
        </p:txBody>
      </p:sp>
      <p:sp>
        <p:nvSpPr>
          <p:cNvPr id="12" name="MH_SubTitle_1">
            <a:extLst>
              <a:ext uri="{FF2B5EF4-FFF2-40B4-BE49-F238E27FC236}">
                <a16:creationId xmlns:a16="http://schemas.microsoft.com/office/drawing/2014/main" id="{63905FB7-897E-4EF0-96C5-6580E1919D3F}"/>
              </a:ext>
            </a:extLst>
          </p:cNvPr>
          <p:cNvSpPr/>
          <p:nvPr>
            <p:custDataLst>
              <p:tags r:id="rId1"/>
            </p:custDataLst>
          </p:nvPr>
        </p:nvSpPr>
        <p:spPr>
          <a:xfrm>
            <a:off x="3444240" y="2437889"/>
            <a:ext cx="1676471" cy="1576387"/>
          </a:xfrm>
          <a:custGeom>
            <a:avLst/>
            <a:gdLst>
              <a:gd name="connsiteX0" fmla="*/ 0 w 1692000"/>
              <a:gd name="connsiteY0" fmla="*/ 0 h 1692000"/>
              <a:gd name="connsiteX1" fmla="*/ 1692000 w 1692000"/>
              <a:gd name="connsiteY1" fmla="*/ 0 h 1692000"/>
              <a:gd name="connsiteX2" fmla="*/ 1692000 w 1692000"/>
              <a:gd name="connsiteY2" fmla="*/ 1692000 h 1692000"/>
              <a:gd name="connsiteX3" fmla="*/ 868860 w 1692000"/>
              <a:gd name="connsiteY3" fmla="*/ 1692000 h 1692000"/>
              <a:gd name="connsiteX4" fmla="*/ 868860 w 1692000"/>
              <a:gd name="connsiteY4" fmla="*/ 1604050 h 1692000"/>
              <a:gd name="connsiteX5" fmla="*/ 880604 w 1692000"/>
              <a:gd name="connsiteY5" fmla="*/ 1601679 h 1692000"/>
              <a:gd name="connsiteX6" fmla="*/ 934900 w 1692000"/>
              <a:gd name="connsiteY6" fmla="*/ 1519765 h 1692000"/>
              <a:gd name="connsiteX7" fmla="*/ 846000 w 1692000"/>
              <a:gd name="connsiteY7" fmla="*/ 1430865 h 1692000"/>
              <a:gd name="connsiteX8" fmla="*/ 757100 w 1692000"/>
              <a:gd name="connsiteY8" fmla="*/ 1519765 h 1692000"/>
              <a:gd name="connsiteX9" fmla="*/ 811396 w 1692000"/>
              <a:gd name="connsiteY9" fmla="*/ 1601679 h 1692000"/>
              <a:gd name="connsiteX10" fmla="*/ 823141 w 1692000"/>
              <a:gd name="connsiteY10" fmla="*/ 1604050 h 1692000"/>
              <a:gd name="connsiteX11" fmla="*/ 823141 w 1692000"/>
              <a:gd name="connsiteY11" fmla="*/ 1692000 h 1692000"/>
              <a:gd name="connsiteX12" fmla="*/ 0 w 1692000"/>
              <a:gd name="connsiteY12" fmla="*/ 1692000 h 16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2000" h="1692000">
                <a:moveTo>
                  <a:pt x="0" y="0"/>
                </a:moveTo>
                <a:lnTo>
                  <a:pt x="1692000" y="0"/>
                </a:lnTo>
                <a:lnTo>
                  <a:pt x="1692000" y="1692000"/>
                </a:lnTo>
                <a:lnTo>
                  <a:pt x="868860" y="1692000"/>
                </a:lnTo>
                <a:lnTo>
                  <a:pt x="868860" y="1604050"/>
                </a:lnTo>
                <a:lnTo>
                  <a:pt x="880604" y="1601679"/>
                </a:lnTo>
                <a:cubicBezTo>
                  <a:pt x="912511" y="1588183"/>
                  <a:pt x="934900" y="1556589"/>
                  <a:pt x="934900" y="1519765"/>
                </a:cubicBezTo>
                <a:cubicBezTo>
                  <a:pt x="934900" y="1470667"/>
                  <a:pt x="895098" y="1430865"/>
                  <a:pt x="846000" y="1430865"/>
                </a:cubicBezTo>
                <a:cubicBezTo>
                  <a:pt x="796902" y="1430865"/>
                  <a:pt x="757100" y="1470667"/>
                  <a:pt x="757100" y="1519765"/>
                </a:cubicBezTo>
                <a:cubicBezTo>
                  <a:pt x="757100" y="1556589"/>
                  <a:pt x="779489" y="1588183"/>
                  <a:pt x="811396" y="1601679"/>
                </a:cubicBezTo>
                <a:lnTo>
                  <a:pt x="823141" y="1604050"/>
                </a:lnTo>
                <a:lnTo>
                  <a:pt x="823141" y="1692000"/>
                </a:lnTo>
                <a:lnTo>
                  <a:pt x="0" y="1692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normAutofit/>
          </a:bodyPr>
          <a:lstStyle/>
          <a:p>
            <a:pPr algn="ctr">
              <a:defRPr/>
            </a:pPr>
            <a:r>
              <a:rPr lang="da-DK" altLang="zh-CN" dirty="0">
                <a:solidFill>
                  <a:srgbClr val="FFFFFF"/>
                </a:solidFill>
              </a:rPr>
              <a:t> </a:t>
            </a:r>
            <a:endParaRPr lang="zh-CN" altLang="en-US" dirty="0">
              <a:solidFill>
                <a:srgbClr val="FFFFFF"/>
              </a:solidFill>
            </a:endParaRPr>
          </a:p>
        </p:txBody>
      </p:sp>
      <p:grpSp>
        <p:nvGrpSpPr>
          <p:cNvPr id="2" name="组合 1">
            <a:extLst>
              <a:ext uri="{FF2B5EF4-FFF2-40B4-BE49-F238E27FC236}">
                <a16:creationId xmlns:a16="http://schemas.microsoft.com/office/drawing/2014/main" id="{F839BAA8-F34C-49D3-8CFB-CE8C60F8E6F6}"/>
              </a:ext>
            </a:extLst>
          </p:cNvPr>
          <p:cNvGrpSpPr/>
          <p:nvPr/>
        </p:nvGrpSpPr>
        <p:grpSpPr>
          <a:xfrm>
            <a:off x="7421352" y="2437889"/>
            <a:ext cx="1676471" cy="2493264"/>
            <a:chOff x="7421352" y="2437889"/>
            <a:chExt cx="1676471" cy="2493264"/>
          </a:xfrm>
        </p:grpSpPr>
        <p:sp>
          <p:nvSpPr>
            <p:cNvPr id="11" name="半闭框 10">
              <a:extLst>
                <a:ext uri="{FF2B5EF4-FFF2-40B4-BE49-F238E27FC236}">
                  <a16:creationId xmlns:a16="http://schemas.microsoft.com/office/drawing/2014/main" id="{9AB14A22-CEF7-4549-A080-C0184CCB0AB1}"/>
                </a:ext>
              </a:extLst>
            </p:cNvPr>
            <p:cNvSpPr/>
            <p:nvPr/>
          </p:nvSpPr>
          <p:spPr>
            <a:xfrm rot="16978302" flipV="1">
              <a:off x="8077381" y="4388183"/>
              <a:ext cx="715017" cy="370924"/>
            </a:xfrm>
            <a:prstGeom prst="halfFrame">
              <a:avLst/>
            </a:prstGeom>
            <a:solidFill>
              <a:srgbClr val="DB64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MH_SubTitle_2">
              <a:extLst>
                <a:ext uri="{FF2B5EF4-FFF2-40B4-BE49-F238E27FC236}">
                  <a16:creationId xmlns:a16="http://schemas.microsoft.com/office/drawing/2014/main" id="{1F9296AA-29EE-4FB4-87BC-FC05C28CE7B3}"/>
                </a:ext>
              </a:extLst>
            </p:cNvPr>
            <p:cNvSpPr/>
            <p:nvPr>
              <p:custDataLst>
                <p:tags r:id="rId2"/>
              </p:custDataLst>
            </p:nvPr>
          </p:nvSpPr>
          <p:spPr>
            <a:xfrm>
              <a:off x="7421352" y="2437889"/>
              <a:ext cx="1676471" cy="1576387"/>
            </a:xfrm>
            <a:custGeom>
              <a:avLst/>
              <a:gdLst>
                <a:gd name="connsiteX0" fmla="*/ 0 w 1692000"/>
                <a:gd name="connsiteY0" fmla="*/ 0 h 1692000"/>
                <a:gd name="connsiteX1" fmla="*/ 1692000 w 1692000"/>
                <a:gd name="connsiteY1" fmla="*/ 0 h 1692000"/>
                <a:gd name="connsiteX2" fmla="*/ 1692000 w 1692000"/>
                <a:gd name="connsiteY2" fmla="*/ 1692000 h 1692000"/>
                <a:gd name="connsiteX3" fmla="*/ 868860 w 1692000"/>
                <a:gd name="connsiteY3" fmla="*/ 1692000 h 1692000"/>
                <a:gd name="connsiteX4" fmla="*/ 868860 w 1692000"/>
                <a:gd name="connsiteY4" fmla="*/ 1604050 h 1692000"/>
                <a:gd name="connsiteX5" fmla="*/ 880604 w 1692000"/>
                <a:gd name="connsiteY5" fmla="*/ 1601679 h 1692000"/>
                <a:gd name="connsiteX6" fmla="*/ 934900 w 1692000"/>
                <a:gd name="connsiteY6" fmla="*/ 1519765 h 1692000"/>
                <a:gd name="connsiteX7" fmla="*/ 846000 w 1692000"/>
                <a:gd name="connsiteY7" fmla="*/ 1430865 h 1692000"/>
                <a:gd name="connsiteX8" fmla="*/ 757100 w 1692000"/>
                <a:gd name="connsiteY8" fmla="*/ 1519765 h 1692000"/>
                <a:gd name="connsiteX9" fmla="*/ 811396 w 1692000"/>
                <a:gd name="connsiteY9" fmla="*/ 1601679 h 1692000"/>
                <a:gd name="connsiteX10" fmla="*/ 823141 w 1692000"/>
                <a:gd name="connsiteY10" fmla="*/ 1604050 h 1692000"/>
                <a:gd name="connsiteX11" fmla="*/ 823141 w 1692000"/>
                <a:gd name="connsiteY11" fmla="*/ 1692000 h 1692000"/>
                <a:gd name="connsiteX12" fmla="*/ 0 w 1692000"/>
                <a:gd name="connsiteY12" fmla="*/ 1692000 h 16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2000" h="1692000">
                  <a:moveTo>
                    <a:pt x="0" y="0"/>
                  </a:moveTo>
                  <a:lnTo>
                    <a:pt x="1692000" y="0"/>
                  </a:lnTo>
                  <a:lnTo>
                    <a:pt x="1692000" y="1692000"/>
                  </a:lnTo>
                  <a:lnTo>
                    <a:pt x="868860" y="1692000"/>
                  </a:lnTo>
                  <a:lnTo>
                    <a:pt x="868860" y="1604050"/>
                  </a:lnTo>
                  <a:lnTo>
                    <a:pt x="880604" y="1601679"/>
                  </a:lnTo>
                  <a:cubicBezTo>
                    <a:pt x="912511" y="1588183"/>
                    <a:pt x="934900" y="1556589"/>
                    <a:pt x="934900" y="1519765"/>
                  </a:cubicBezTo>
                  <a:cubicBezTo>
                    <a:pt x="934900" y="1470667"/>
                    <a:pt x="895098" y="1430865"/>
                    <a:pt x="846000" y="1430865"/>
                  </a:cubicBezTo>
                  <a:cubicBezTo>
                    <a:pt x="796902" y="1430865"/>
                    <a:pt x="757100" y="1470667"/>
                    <a:pt x="757100" y="1519765"/>
                  </a:cubicBezTo>
                  <a:cubicBezTo>
                    <a:pt x="757100" y="1556589"/>
                    <a:pt x="779489" y="1588183"/>
                    <a:pt x="811396" y="1601679"/>
                  </a:cubicBezTo>
                  <a:lnTo>
                    <a:pt x="823141" y="1604050"/>
                  </a:lnTo>
                  <a:lnTo>
                    <a:pt x="823141" y="1692000"/>
                  </a:lnTo>
                  <a:lnTo>
                    <a:pt x="0" y="1692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180000" anchor="ctr">
              <a:normAutofit/>
            </a:bodyPr>
            <a:lstStyle/>
            <a:p>
              <a:pPr algn="ctr">
                <a:lnSpc>
                  <a:spcPct val="150000"/>
                </a:lnSpc>
                <a:defRPr/>
              </a:pPr>
              <a:r>
                <a:rPr lang="zh-CN" altLang="en-US" sz="2200" b="1" dirty="0">
                  <a:solidFill>
                    <a:srgbClr val="FFFFFF"/>
                  </a:solidFill>
                  <a:latin typeface="宋体" panose="02010600030101010101" pitchFamily="2" charset="-122"/>
                  <a:ea typeface="宋体" panose="02010600030101010101" pitchFamily="2" charset="-122"/>
                </a:rPr>
                <a:t>子宫内膜</a:t>
              </a:r>
              <a:endParaRPr lang="en-US" altLang="zh-CN" sz="2200" b="1" dirty="0">
                <a:solidFill>
                  <a:srgbClr val="FFFFFF"/>
                </a:solidFill>
                <a:latin typeface="宋体" panose="02010600030101010101" pitchFamily="2" charset="-122"/>
                <a:ea typeface="宋体" panose="02010600030101010101" pitchFamily="2" charset="-122"/>
              </a:endParaRPr>
            </a:p>
            <a:p>
              <a:pPr algn="ctr">
                <a:lnSpc>
                  <a:spcPct val="150000"/>
                </a:lnSpc>
                <a:defRPr/>
              </a:pPr>
              <a:r>
                <a:rPr lang="zh-CN" altLang="en-US" sz="2200" b="1" dirty="0">
                  <a:solidFill>
                    <a:srgbClr val="FFFFFF"/>
                  </a:solidFill>
                  <a:latin typeface="宋体" panose="02010600030101010101" pitchFamily="2" charset="-122"/>
                  <a:ea typeface="宋体" panose="02010600030101010101" pitchFamily="2" charset="-122"/>
                </a:rPr>
                <a:t>免疫微环境</a:t>
              </a:r>
              <a:endParaRPr lang="en-US" altLang="zh-CN" sz="2200" b="1" dirty="0">
                <a:solidFill>
                  <a:srgbClr val="FFFFFF"/>
                </a:solidFill>
                <a:latin typeface="宋体" panose="02010600030101010101" pitchFamily="2" charset="-122"/>
                <a:ea typeface="宋体" panose="02010600030101010101" pitchFamily="2" charset="-122"/>
              </a:endParaRPr>
            </a:p>
          </p:txBody>
        </p:sp>
      </p:grpSp>
      <p:sp>
        <p:nvSpPr>
          <p:cNvPr id="3" name="矩形 2">
            <a:extLst>
              <a:ext uri="{FF2B5EF4-FFF2-40B4-BE49-F238E27FC236}">
                <a16:creationId xmlns:a16="http://schemas.microsoft.com/office/drawing/2014/main" id="{9AC151E9-01B6-44BE-9C88-8A118FAADDB2}"/>
              </a:ext>
            </a:extLst>
          </p:cNvPr>
          <p:cNvSpPr/>
          <p:nvPr/>
        </p:nvSpPr>
        <p:spPr>
          <a:xfrm>
            <a:off x="3776114" y="2581628"/>
            <a:ext cx="1112804" cy="919867"/>
          </a:xfrm>
          <a:prstGeom prst="rect">
            <a:avLst/>
          </a:prstGeom>
        </p:spPr>
        <p:txBody>
          <a:bodyPr wrap="none">
            <a:spAutoFit/>
          </a:bodyPr>
          <a:lstStyle/>
          <a:p>
            <a:pPr algn="ctr">
              <a:lnSpc>
                <a:spcPct val="120000"/>
              </a:lnSpc>
            </a:pPr>
            <a:r>
              <a:rPr lang="zh-CN" altLang="en-US" sz="2400" b="1" dirty="0">
                <a:solidFill>
                  <a:schemeClr val="bg1"/>
                </a:solidFill>
                <a:latin typeface="宋体" panose="02010600030101010101" pitchFamily="2" charset="-122"/>
                <a:ea typeface="宋体" panose="02010600030101010101" pitchFamily="2" charset="-122"/>
              </a:rPr>
              <a:t>子宫</a:t>
            </a:r>
            <a:endParaRPr lang="en-US" altLang="zh-CN" sz="2400" b="1" dirty="0">
              <a:solidFill>
                <a:schemeClr val="bg1"/>
              </a:solidFill>
              <a:latin typeface="宋体" panose="02010600030101010101" pitchFamily="2" charset="-122"/>
              <a:ea typeface="宋体" panose="02010600030101010101" pitchFamily="2" charset="-122"/>
            </a:endParaRPr>
          </a:p>
          <a:p>
            <a:pPr algn="ctr">
              <a:lnSpc>
                <a:spcPct val="120000"/>
              </a:lnSpc>
            </a:pPr>
            <a:r>
              <a:rPr lang="zh-CN" altLang="en-US" sz="2400" b="1" dirty="0">
                <a:solidFill>
                  <a:schemeClr val="bg1"/>
                </a:solidFill>
                <a:latin typeface="宋体" panose="02010600030101010101" pitchFamily="2" charset="-122"/>
                <a:ea typeface="宋体" panose="02010600030101010101" pitchFamily="2" charset="-122"/>
              </a:rPr>
              <a:t>内膜癌</a:t>
            </a:r>
          </a:p>
        </p:txBody>
      </p:sp>
      <p:pic>
        <p:nvPicPr>
          <p:cNvPr id="14" name="图片 16">
            <a:extLst>
              <a:ext uri="{FF2B5EF4-FFF2-40B4-BE49-F238E27FC236}">
                <a16:creationId xmlns:a16="http://schemas.microsoft.com/office/drawing/2014/main" id="{C579071B-E72A-49EE-B3E5-C7312EBC5B8B}"/>
              </a:ext>
            </a:extLst>
          </p:cNvPr>
          <p:cNvPicPr>
            <a:picLocks noChangeAspect="1" noChangeArrowheads="1"/>
          </p:cNvPicPr>
          <p:nvPr/>
        </p:nvPicPr>
        <p:blipFill>
          <a:blip r:embed="rId5" cstate="print"/>
          <a:srcRect/>
          <a:stretch>
            <a:fillRect/>
          </a:stretch>
        </p:blipFill>
        <p:spPr bwMode="auto">
          <a:xfrm>
            <a:off x="9773419" y="693747"/>
            <a:ext cx="2335531" cy="385976"/>
          </a:xfrm>
          <a:prstGeom prst="rect">
            <a:avLst/>
          </a:prstGeom>
          <a:noFill/>
          <a:ln w="9525">
            <a:noFill/>
            <a:miter lim="800000"/>
            <a:headEnd/>
            <a:tailEnd/>
          </a:ln>
        </p:spPr>
      </p:pic>
    </p:spTree>
    <p:extLst>
      <p:ext uri="{BB962C8B-B14F-4D97-AF65-F5344CB8AC3E}">
        <p14:creationId xmlns:p14="http://schemas.microsoft.com/office/powerpoint/2010/main" val="713669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7" name="Picture 2" descr="E:\9月份会议\会前操作培训班\PPT制作材料\PE结果示意图\CD57__B813_HP_IM3_9_[24765.7,13727].jpg"/>
          <p:cNvPicPr>
            <a:picLocks noChangeAspect="1" noChangeArrowheads="1"/>
          </p:cNvPicPr>
          <p:nvPr/>
        </p:nvPicPr>
        <p:blipFill>
          <a:blip r:embed="rId3"/>
          <a:srcRect/>
          <a:stretch>
            <a:fillRect/>
          </a:stretch>
        </p:blipFill>
        <p:spPr bwMode="auto">
          <a:xfrm>
            <a:off x="1676400" y="2165350"/>
            <a:ext cx="4343400" cy="3244851"/>
          </a:xfrm>
          <a:prstGeom prst="rect">
            <a:avLst/>
          </a:prstGeom>
          <a:noFill/>
          <a:ln w="9525">
            <a:noFill/>
            <a:miter lim="800000"/>
            <a:headEnd/>
            <a:tailEnd/>
          </a:ln>
        </p:spPr>
      </p:pic>
      <p:pic>
        <p:nvPicPr>
          <p:cNvPr id="52228" name="Picture 3" descr="E:\9月份会议\会前操作培训班\PPT制作材料\PE结果示意图\CD57__B813_HP_IM3_9_[24765.7,13727]_image_with_all_seg.jpg"/>
          <p:cNvPicPr>
            <a:picLocks noChangeAspect="1" noChangeArrowheads="1"/>
          </p:cNvPicPr>
          <p:nvPr/>
        </p:nvPicPr>
        <p:blipFill>
          <a:blip r:embed="rId4"/>
          <a:srcRect/>
          <a:stretch>
            <a:fillRect/>
          </a:stretch>
        </p:blipFill>
        <p:spPr bwMode="auto">
          <a:xfrm>
            <a:off x="6172201" y="2133600"/>
            <a:ext cx="4386263" cy="3276600"/>
          </a:xfrm>
          <a:prstGeom prst="rect">
            <a:avLst/>
          </a:prstGeom>
          <a:noFill/>
          <a:ln w="9525">
            <a:noFill/>
            <a:miter lim="800000"/>
            <a:headEnd/>
            <a:tailEnd/>
          </a:ln>
        </p:spPr>
      </p:pic>
      <p:sp>
        <p:nvSpPr>
          <p:cNvPr id="52229" name="TextBox 4"/>
          <p:cNvSpPr txBox="1">
            <a:spLocks noChangeArrowheads="1"/>
          </p:cNvSpPr>
          <p:nvPr/>
        </p:nvSpPr>
        <p:spPr bwMode="auto">
          <a:xfrm>
            <a:off x="3276605" y="1600201"/>
            <a:ext cx="954107" cy="400110"/>
          </a:xfrm>
          <a:prstGeom prst="rect">
            <a:avLst/>
          </a:prstGeom>
          <a:noFill/>
          <a:ln w="9525">
            <a:noFill/>
            <a:miter lim="800000"/>
            <a:headEnd/>
            <a:tailEnd/>
          </a:ln>
        </p:spPr>
        <p:txBody>
          <a:bodyPr wrap="none">
            <a:spAutoFit/>
          </a:bodyPr>
          <a:lstStyle/>
          <a:p>
            <a:r>
              <a:rPr lang="zh-CN" altLang="en-US" sz="2000" b="1" dirty="0">
                <a:ea typeface="宋体" pitchFamily="2" charset="-122"/>
              </a:rPr>
              <a:t>分析前</a:t>
            </a:r>
          </a:p>
        </p:txBody>
      </p:sp>
      <p:sp>
        <p:nvSpPr>
          <p:cNvPr id="52230" name="TextBox 5"/>
          <p:cNvSpPr txBox="1">
            <a:spLocks noChangeArrowheads="1"/>
          </p:cNvSpPr>
          <p:nvPr/>
        </p:nvSpPr>
        <p:spPr bwMode="auto">
          <a:xfrm>
            <a:off x="7620005" y="1671637"/>
            <a:ext cx="954107" cy="400110"/>
          </a:xfrm>
          <a:prstGeom prst="rect">
            <a:avLst/>
          </a:prstGeom>
          <a:noFill/>
          <a:ln w="9525">
            <a:noFill/>
            <a:miter lim="800000"/>
            <a:headEnd/>
            <a:tailEnd/>
          </a:ln>
        </p:spPr>
        <p:txBody>
          <a:bodyPr wrap="none">
            <a:spAutoFit/>
          </a:bodyPr>
          <a:lstStyle/>
          <a:p>
            <a:r>
              <a:rPr lang="zh-CN" altLang="en-US" sz="2000" b="1" dirty="0">
                <a:ea typeface="宋体" pitchFamily="2" charset="-122"/>
              </a:rPr>
              <a:t>分析后</a:t>
            </a:r>
          </a:p>
        </p:txBody>
      </p:sp>
      <p:sp>
        <p:nvSpPr>
          <p:cNvPr id="52231" name="TextBox 6"/>
          <p:cNvSpPr txBox="1">
            <a:spLocks noChangeArrowheads="1"/>
          </p:cNvSpPr>
          <p:nvPr/>
        </p:nvSpPr>
        <p:spPr bwMode="auto">
          <a:xfrm>
            <a:off x="4953001" y="5581650"/>
            <a:ext cx="2438488" cy="1015663"/>
          </a:xfrm>
          <a:prstGeom prst="rect">
            <a:avLst/>
          </a:prstGeom>
          <a:noFill/>
          <a:ln w="9525">
            <a:noFill/>
            <a:miter lim="800000"/>
            <a:headEnd/>
            <a:tailEnd/>
          </a:ln>
        </p:spPr>
        <p:txBody>
          <a:bodyPr wrap="none">
            <a:spAutoFit/>
          </a:bodyPr>
          <a:lstStyle/>
          <a:p>
            <a:pPr algn="l"/>
            <a:r>
              <a:rPr lang="zh-CN" altLang="en-US" sz="2000" b="1" dirty="0">
                <a:latin typeface="Times New Roman" panose="02020603050405020304" pitchFamily="18" charset="0"/>
                <a:ea typeface="宋体" pitchFamily="2" charset="-122"/>
                <a:cs typeface="Times New Roman" panose="02020603050405020304" pitchFamily="18" charset="0"/>
              </a:rPr>
              <a:t>阳性细胞数：     </a:t>
            </a:r>
            <a:r>
              <a:rPr lang="en-US" altLang="zh-CN" sz="2000" b="1" dirty="0">
                <a:latin typeface="Times New Roman" panose="02020603050405020304" pitchFamily="18" charset="0"/>
                <a:ea typeface="宋体" pitchFamily="2" charset="-122"/>
                <a:cs typeface="Times New Roman" panose="02020603050405020304" pitchFamily="18" charset="0"/>
              </a:rPr>
              <a:t>45</a:t>
            </a:r>
          </a:p>
          <a:p>
            <a:pPr algn="l"/>
            <a:r>
              <a:rPr lang="zh-CN" altLang="en-US" sz="2000" b="1" dirty="0">
                <a:latin typeface="Times New Roman" panose="02020603050405020304" pitchFamily="18" charset="0"/>
                <a:ea typeface="宋体" pitchFamily="2" charset="-122"/>
                <a:cs typeface="Times New Roman" panose="02020603050405020304" pitchFamily="18" charset="0"/>
              </a:rPr>
              <a:t>总细胞数：     </a:t>
            </a:r>
            <a:r>
              <a:rPr lang="en-US" altLang="zh-CN" sz="2000" b="1" dirty="0">
                <a:latin typeface="Times New Roman" panose="02020603050405020304" pitchFamily="18" charset="0"/>
                <a:ea typeface="宋体" pitchFamily="2" charset="-122"/>
                <a:cs typeface="Times New Roman" panose="02020603050405020304" pitchFamily="18" charset="0"/>
              </a:rPr>
              <a:t>2344</a:t>
            </a:r>
          </a:p>
          <a:p>
            <a:pPr algn="l"/>
            <a:r>
              <a:rPr lang="zh-CN" altLang="en-US" sz="2000" b="1" dirty="0">
                <a:latin typeface="Times New Roman" panose="02020603050405020304" pitchFamily="18" charset="0"/>
                <a:ea typeface="宋体" pitchFamily="2" charset="-122"/>
                <a:cs typeface="Times New Roman" panose="02020603050405020304" pitchFamily="18" charset="0"/>
              </a:rPr>
              <a:t>阳性细胞率：</a:t>
            </a:r>
            <a:r>
              <a:rPr lang="en-US" altLang="zh-CN" sz="2000" b="1" dirty="0">
                <a:latin typeface="Times New Roman" panose="02020603050405020304" pitchFamily="18" charset="0"/>
                <a:ea typeface="宋体" pitchFamily="2" charset="-122"/>
                <a:cs typeface="Times New Roman" panose="02020603050405020304" pitchFamily="18" charset="0"/>
              </a:rPr>
              <a:t>1.92%</a:t>
            </a:r>
            <a:endParaRPr lang="zh-CN" altLang="en-US" sz="2000" b="1" dirty="0">
              <a:latin typeface="Times New Roman" panose="02020603050405020304" pitchFamily="18" charset="0"/>
              <a:ea typeface="宋体" pitchFamily="2" charset="-122"/>
              <a:cs typeface="Times New Roman" panose="02020603050405020304" pitchFamily="18" charset="0"/>
            </a:endParaRPr>
          </a:p>
        </p:txBody>
      </p:sp>
      <p:sp>
        <p:nvSpPr>
          <p:cNvPr id="9" name="矩形 8">
            <a:extLst>
              <a:ext uri="{FF2B5EF4-FFF2-40B4-BE49-F238E27FC236}">
                <a16:creationId xmlns:a16="http://schemas.microsoft.com/office/drawing/2014/main" id="{41CDFFEB-9857-4A3F-B3D2-3EFE8B022371}"/>
              </a:ext>
            </a:extLst>
          </p:cNvPr>
          <p:cNvSpPr/>
          <p:nvPr/>
        </p:nvSpPr>
        <p:spPr>
          <a:xfrm>
            <a:off x="500514" y="237161"/>
            <a:ext cx="4949794" cy="552876"/>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226" name="TextBox 2"/>
          <p:cNvSpPr txBox="1">
            <a:spLocks noChangeArrowheads="1"/>
          </p:cNvSpPr>
          <p:nvPr/>
        </p:nvSpPr>
        <p:spPr bwMode="auto">
          <a:xfrm>
            <a:off x="-519335" y="284854"/>
            <a:ext cx="6799564" cy="461665"/>
          </a:xfrm>
          <a:prstGeom prst="rect">
            <a:avLst/>
          </a:prstGeom>
          <a:noFill/>
          <a:ln w="9525">
            <a:noFill/>
            <a:miter lim="800000"/>
            <a:headEnd/>
            <a:tailEnd/>
          </a:ln>
        </p:spPr>
        <p:txBody>
          <a:bodyPr wrap="square">
            <a:spAutoFit/>
          </a:bodyPr>
          <a:lstStyle/>
          <a:p>
            <a:pPr algn="ct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多光谱数字化病理分析系统</a:t>
            </a:r>
            <a:endParaRPr lang="zh-CN" altLang="en-US" sz="2400" b="1" dirty="0">
              <a:solidFill>
                <a:schemeClr val="bg1"/>
              </a:solidFill>
              <a:latin typeface="+mn-ea"/>
            </a:endParaRPr>
          </a:p>
        </p:txBody>
      </p:sp>
      <p:pic>
        <p:nvPicPr>
          <p:cNvPr id="10" name="图片 16">
            <a:extLst>
              <a:ext uri="{FF2B5EF4-FFF2-40B4-BE49-F238E27FC236}">
                <a16:creationId xmlns:a16="http://schemas.microsoft.com/office/drawing/2014/main" id="{D0F6AC72-BC2F-4C03-A2CC-FE2422590CCF}"/>
              </a:ext>
            </a:extLst>
          </p:cNvPr>
          <p:cNvPicPr>
            <a:picLocks noChangeAspect="1" noChangeArrowheads="1"/>
          </p:cNvPicPr>
          <p:nvPr/>
        </p:nvPicPr>
        <p:blipFill>
          <a:blip r:embed="rId5" cstate="print"/>
          <a:srcRect/>
          <a:stretch>
            <a:fillRect/>
          </a:stretch>
        </p:blipFill>
        <p:spPr bwMode="auto">
          <a:xfrm>
            <a:off x="9798628" y="81936"/>
            <a:ext cx="2335531" cy="385976"/>
          </a:xfrm>
          <a:prstGeom prst="rect">
            <a:avLst/>
          </a:prstGeom>
          <a:noFill/>
          <a:ln w="9525">
            <a:noFill/>
            <a:miter lim="800000"/>
            <a:headEnd/>
            <a:tailEnd/>
          </a:ln>
        </p:spPr>
      </p:pic>
    </p:spTree>
    <p:extLst>
      <p:ext uri="{BB962C8B-B14F-4D97-AF65-F5344CB8AC3E}">
        <p14:creationId xmlns:p14="http://schemas.microsoft.com/office/powerpoint/2010/main" val="7360759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6797886" y="1386119"/>
            <a:ext cx="2664295" cy="2258432"/>
          </a:xfrm>
          <a:prstGeom prst="rect">
            <a:avLst/>
          </a:prstGeom>
        </p:spPr>
      </p:pic>
      <p:pic>
        <p:nvPicPr>
          <p:cNvPr id="8" name="图片 7"/>
          <p:cNvPicPr/>
          <p:nvPr/>
        </p:nvPicPr>
        <p:blipFill rotWithShape="1">
          <a:blip r:embed="rId4">
            <a:extLst>
              <a:ext uri="{28A0092B-C50C-407E-A947-70E740481C1C}">
                <a14:useLocalDpi xmlns:a14="http://schemas.microsoft.com/office/drawing/2010/main" val="0"/>
              </a:ext>
            </a:extLst>
          </a:blip>
          <a:srcRect t="6335" r="15924" b="4684"/>
          <a:stretch>
            <a:fillRect/>
          </a:stretch>
        </p:blipFill>
        <p:spPr bwMode="auto">
          <a:xfrm>
            <a:off x="6816081" y="3692843"/>
            <a:ext cx="2304256" cy="2285857"/>
          </a:xfrm>
          <a:prstGeom prst="rect">
            <a:avLst/>
          </a:prstGeom>
          <a:noFill/>
          <a:ln>
            <a:noFill/>
          </a:ln>
        </p:spPr>
      </p:pic>
      <p:sp>
        <p:nvSpPr>
          <p:cNvPr id="9" name="矩形 8"/>
          <p:cNvSpPr/>
          <p:nvPr/>
        </p:nvSpPr>
        <p:spPr>
          <a:xfrm>
            <a:off x="6817226" y="6040254"/>
            <a:ext cx="3298835" cy="646331"/>
          </a:xfrm>
          <a:prstGeom prst="rect">
            <a:avLst/>
          </a:prstGeom>
          <a:ln>
            <a:solidFill>
              <a:srgbClr val="C00000"/>
            </a:solidFill>
          </a:ln>
        </p:spPr>
        <p:txBody>
          <a:bodyPr wrap="square">
            <a:spAutoFit/>
          </a:bodyPr>
          <a:lstStyle/>
          <a:p>
            <a:r>
              <a:rPr lang="zh-CN" altLang="zh-CN"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dirty="0">
                <a:latin typeface="Times New Roman" panose="02020603050405020304" pitchFamily="18" charset="0"/>
                <a:ea typeface="宋体" panose="02010600030101010101" pitchFamily="2" charset="-122"/>
              </a:rPr>
              <a:t>2. </a:t>
            </a:r>
            <a:r>
              <a:rPr lang="zh-CN" altLang="zh-CN" dirty="0">
                <a:latin typeface="Times New Roman" panose="02020603050405020304" pitchFamily="18" charset="0"/>
                <a:ea typeface="宋体" panose="02010600030101010101" pitchFamily="2" charset="-122"/>
                <a:cs typeface="Times New Roman" panose="02020603050405020304" pitchFamily="18" charset="0"/>
              </a:rPr>
              <a:t>随机选择不同的</a:t>
            </a:r>
            <a:r>
              <a:rPr lang="en-US" altLang="zh-CN" dirty="0">
                <a:latin typeface="Times New Roman" panose="02020603050405020304" pitchFamily="18" charset="0"/>
                <a:ea typeface="宋体" panose="02010600030101010101" pitchFamily="2" charset="-122"/>
              </a:rPr>
              <a:t>30</a:t>
            </a:r>
            <a:r>
              <a:rPr lang="zh-CN" altLang="zh-CN" dirty="0">
                <a:latin typeface="Times New Roman" panose="02020603050405020304" pitchFamily="18" charset="0"/>
                <a:ea typeface="宋体" panose="02010600030101010101" pitchFamily="2" charset="-122"/>
                <a:cs typeface="Times New Roman" panose="02020603050405020304" pitchFamily="18" charset="0"/>
              </a:rPr>
              <a:t>个视野分析的结果比较</a:t>
            </a:r>
            <a:endParaRPr lang="zh-CN" altLang="en-US" dirty="0"/>
          </a:p>
        </p:txBody>
      </p:sp>
      <p:sp>
        <p:nvSpPr>
          <p:cNvPr id="10" name="灯片编号占位符 3"/>
          <p:cNvSpPr>
            <a:spLocks noGrp="1"/>
          </p:cNvSpPr>
          <p:nvPr>
            <p:ph type="sldNum" sz="quarter" idx="12"/>
          </p:nvPr>
        </p:nvSpPr>
        <p:spPr>
          <a:xfrm>
            <a:off x="8570912" y="6504218"/>
            <a:ext cx="2133600" cy="365125"/>
          </a:xfrm>
        </p:spPr>
        <p:txBody>
          <a:bodyPr/>
          <a:lstStyle/>
          <a:p>
            <a:fld id="{A006183C-A6A6-4E14-BDA2-440CB35A1277}" type="slidenum">
              <a:rPr lang="zh-CN" altLang="en-US" smtClean="0"/>
              <a:t>31</a:t>
            </a:fld>
            <a:r>
              <a:rPr lang="en-US" altLang="zh-CN" dirty="0"/>
              <a:t>/50</a:t>
            </a:r>
            <a:endParaRPr lang="de-DE" dirty="0"/>
          </a:p>
        </p:txBody>
      </p:sp>
      <p:pic>
        <p:nvPicPr>
          <p:cNvPr id="11" name="图片 16">
            <a:extLst>
              <a:ext uri="{FF2B5EF4-FFF2-40B4-BE49-F238E27FC236}">
                <a16:creationId xmlns:a16="http://schemas.microsoft.com/office/drawing/2014/main" id="{2307FE4B-3E6F-49AC-B8A7-DB1FC35B081D}"/>
              </a:ext>
            </a:extLst>
          </p:cNvPr>
          <p:cNvPicPr>
            <a:picLocks noChangeAspect="1" noChangeArrowheads="1"/>
          </p:cNvPicPr>
          <p:nvPr/>
        </p:nvPicPr>
        <p:blipFill>
          <a:blip r:embed="rId5" cstate="print"/>
          <a:srcRect/>
          <a:stretch>
            <a:fillRect/>
          </a:stretch>
        </p:blipFill>
        <p:spPr bwMode="auto">
          <a:xfrm>
            <a:off x="9558085" y="330504"/>
            <a:ext cx="2335531" cy="385976"/>
          </a:xfrm>
          <a:prstGeom prst="rect">
            <a:avLst/>
          </a:prstGeom>
          <a:noFill/>
          <a:ln w="9525">
            <a:noFill/>
            <a:miter lim="800000"/>
            <a:headEnd/>
            <a:tailEnd/>
          </a:ln>
        </p:spPr>
      </p:pic>
      <p:sp>
        <p:nvSpPr>
          <p:cNvPr id="12" name="矩形 11">
            <a:extLst>
              <a:ext uri="{FF2B5EF4-FFF2-40B4-BE49-F238E27FC236}">
                <a16:creationId xmlns:a16="http://schemas.microsoft.com/office/drawing/2014/main" id="{CB736A26-F44A-4B62-84F0-2E9E5AE246EC}"/>
              </a:ext>
            </a:extLst>
          </p:cNvPr>
          <p:cNvSpPr/>
          <p:nvPr/>
        </p:nvSpPr>
        <p:spPr>
          <a:xfrm>
            <a:off x="298384" y="251631"/>
            <a:ext cx="4841507" cy="595027"/>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76283" y="251633"/>
            <a:ext cx="5207000" cy="646332"/>
          </a:xfrm>
          <a:noFill/>
        </p:spPr>
        <p:txBody>
          <a:bodyPr>
            <a:normAutofit/>
          </a:bodyPr>
          <a:lstStyle/>
          <a:p>
            <a:r>
              <a:rPr lang="zh-CN" altLang="en-US" sz="2400" b="1" dirty="0">
                <a:solidFill>
                  <a:schemeClr val="bg1"/>
                </a:solidFill>
                <a:latin typeface="宋体" panose="02010600030101010101" pitchFamily="2" charset="-122"/>
                <a:ea typeface="宋体" panose="02010600030101010101" pitchFamily="2" charset="-122"/>
              </a:rPr>
              <a:t>临床问题：</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检测平台的稳定性</a:t>
            </a:r>
          </a:p>
        </p:txBody>
      </p:sp>
      <p:pic>
        <p:nvPicPr>
          <p:cNvPr id="14" name="内容占位符 10">
            <a:extLst>
              <a:ext uri="{FF2B5EF4-FFF2-40B4-BE49-F238E27FC236}">
                <a16:creationId xmlns:a16="http://schemas.microsoft.com/office/drawing/2014/main" id="{BDBEBC09-9D3B-483F-928A-13493B308AD0}"/>
              </a:ext>
            </a:extLst>
          </p:cNvPr>
          <p:cNvPicPr>
            <a:picLocks noGrp="1" noChangeAspect="1"/>
          </p:cNvPicPr>
          <p:nvPr>
            <p:ph idx="1"/>
          </p:nvPr>
        </p:nvPicPr>
        <p:blipFill>
          <a:blip r:embed="rId6"/>
          <a:stretch>
            <a:fillRect/>
          </a:stretch>
        </p:blipFill>
        <p:spPr>
          <a:xfrm>
            <a:off x="1897398" y="1359018"/>
            <a:ext cx="2867108" cy="2105220"/>
          </a:xfrm>
          <a:prstGeom prst="rect">
            <a:avLst/>
          </a:prstGeom>
        </p:spPr>
      </p:pic>
      <p:pic>
        <p:nvPicPr>
          <p:cNvPr id="15" name="图片 14">
            <a:extLst>
              <a:ext uri="{FF2B5EF4-FFF2-40B4-BE49-F238E27FC236}">
                <a16:creationId xmlns:a16="http://schemas.microsoft.com/office/drawing/2014/main" id="{088D09F9-7766-4B75-9531-FA47F860206E}"/>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2317878" y="3532071"/>
            <a:ext cx="2446628" cy="2442839"/>
          </a:xfrm>
          <a:prstGeom prst="rect">
            <a:avLst/>
          </a:prstGeom>
          <a:noFill/>
        </p:spPr>
      </p:pic>
      <p:sp>
        <p:nvSpPr>
          <p:cNvPr id="16" name="矩形 15">
            <a:extLst>
              <a:ext uri="{FF2B5EF4-FFF2-40B4-BE49-F238E27FC236}">
                <a16:creationId xmlns:a16="http://schemas.microsoft.com/office/drawing/2014/main" id="{C4EAF68F-0561-4463-B50F-AD94637F9AC0}"/>
              </a:ext>
            </a:extLst>
          </p:cNvPr>
          <p:cNvSpPr/>
          <p:nvPr/>
        </p:nvSpPr>
        <p:spPr>
          <a:xfrm>
            <a:off x="1897398" y="6040253"/>
            <a:ext cx="2941136" cy="646331"/>
          </a:xfrm>
          <a:prstGeom prst="rect">
            <a:avLst/>
          </a:prstGeom>
          <a:ln>
            <a:solidFill>
              <a:srgbClr val="C00000"/>
            </a:solidFill>
          </a:ln>
        </p:spPr>
        <p:txBody>
          <a:bodyPr wrap="square">
            <a:spAutoFit/>
          </a:bodyPr>
          <a:lstStyle/>
          <a:p>
            <a:r>
              <a:rPr lang="zh-CN" altLang="zh-CN" dirty="0">
                <a:latin typeface="Times New Roman" panose="02020603050405020304" pitchFamily="18" charset="0"/>
                <a:ea typeface="宋体" panose="02010600030101010101" pitchFamily="2" charset="-122"/>
                <a:cs typeface="Times New Roman" panose="02020603050405020304" pitchFamily="18" charset="0"/>
              </a:rPr>
              <a:t>图</a:t>
            </a:r>
            <a:r>
              <a:rPr lang="en-US" altLang="zh-CN"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dirty="0">
                <a:latin typeface="Times New Roman" panose="02020603050405020304" pitchFamily="18" charset="0"/>
                <a:ea typeface="宋体" panose="02010600030101010101" pitchFamily="2" charset="-122"/>
              </a:rPr>
              <a:t>1. 30</a:t>
            </a:r>
            <a:r>
              <a:rPr lang="zh-CN" altLang="zh-CN" dirty="0">
                <a:latin typeface="Times New Roman" panose="02020603050405020304" pitchFamily="18" charset="0"/>
                <a:ea typeface="宋体" panose="02010600030101010101" pitchFamily="2" charset="-122"/>
                <a:cs typeface="Times New Roman" panose="02020603050405020304" pitchFamily="18" charset="0"/>
              </a:rPr>
              <a:t>个视野与全片扫描的结果比较</a:t>
            </a:r>
            <a:endParaRPr lang="zh-CN" altLang="en-US" dirty="0"/>
          </a:p>
        </p:txBody>
      </p:sp>
    </p:spTree>
    <p:extLst>
      <p:ext uri="{BB962C8B-B14F-4D97-AF65-F5344CB8AC3E}">
        <p14:creationId xmlns:p14="http://schemas.microsoft.com/office/powerpoint/2010/main" val="32223391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 name="MH_Other_1"/>
          <p:cNvSpPr/>
          <p:nvPr>
            <p:custDataLst>
              <p:tags r:id="rId2"/>
            </p:custDataLst>
          </p:nvPr>
        </p:nvSpPr>
        <p:spPr>
          <a:xfrm rot="21574610">
            <a:off x="4503583" y="2210598"/>
            <a:ext cx="2104978" cy="2104975"/>
          </a:xfrm>
          <a:prstGeom prst="ellipse">
            <a:avLst/>
          </a:prstGeom>
          <a:gradFill flip="none" rotWithShape="1">
            <a:gsLst>
              <a:gs pos="0">
                <a:srgbClr val="BE309C">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rgbClr val="A5A5A5">
                    <a:lumMod val="60000"/>
                    <a:lumOff val="40000"/>
                  </a:srgbClr>
                </a:gs>
              </a:gsLst>
              <a:lin ang="13500000" scaled="1"/>
              <a:tileRect/>
            </a:gradFill>
            <a:prstDash val="solid"/>
            <a:miter lim="800000"/>
          </a:ln>
          <a:effectLst>
            <a:outerShdw blurRad="114300" dist="1778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164" name="MH_Other_2"/>
          <p:cNvSpPr/>
          <p:nvPr>
            <p:custDataLst>
              <p:tags r:id="rId3"/>
            </p:custDataLst>
          </p:nvPr>
        </p:nvSpPr>
        <p:spPr>
          <a:xfrm rot="14374610">
            <a:off x="3706169" y="3615622"/>
            <a:ext cx="2104975" cy="2104978"/>
          </a:xfrm>
          <a:prstGeom prst="ellipse">
            <a:avLst/>
          </a:prstGeom>
          <a:gradFill flip="none" rotWithShape="1">
            <a:gsLst>
              <a:gs pos="0">
                <a:srgbClr val="BE309C">
                  <a:lumMod val="5000"/>
                  <a:lumOff val="95000"/>
                </a:srgbClr>
              </a:gs>
              <a:gs pos="100000">
                <a:sysClr val="window" lastClr="FFFFFF">
                  <a:lumMod val="65000"/>
                </a:sysClr>
              </a:gs>
            </a:gsLst>
            <a:lin ang="9600000" scaled="0"/>
            <a:tileRect/>
          </a:gradFill>
          <a:ln w="25400" cap="flat" cmpd="sng" algn="ctr">
            <a:gradFill flip="none" rotWithShape="1">
              <a:gsLst>
                <a:gs pos="0">
                  <a:srgbClr val="BE309C">
                    <a:lumMod val="5000"/>
                    <a:lumOff val="95000"/>
                  </a:srgbClr>
                </a:gs>
                <a:gs pos="100000">
                  <a:srgbClr val="A5A5A5">
                    <a:lumMod val="60000"/>
                    <a:lumOff val="40000"/>
                  </a:srgbClr>
                </a:gs>
              </a:gsLst>
              <a:lin ang="18000000" scaled="0"/>
              <a:tileRect/>
            </a:gradFill>
            <a:prstDash val="solid"/>
            <a:miter lim="800000"/>
          </a:ln>
          <a:effectLst>
            <a:outerShdw blurRad="114300" dist="1778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165" name="MH_Other_3"/>
          <p:cNvSpPr/>
          <p:nvPr>
            <p:custDataLst>
              <p:tags r:id="rId4"/>
            </p:custDataLst>
          </p:nvPr>
        </p:nvSpPr>
        <p:spPr>
          <a:xfrm rot="7174610">
            <a:off x="5321668" y="3603689"/>
            <a:ext cx="2104975" cy="2104978"/>
          </a:xfrm>
          <a:prstGeom prst="ellipse">
            <a:avLst/>
          </a:prstGeom>
          <a:gradFill flip="none" rotWithShape="1">
            <a:gsLst>
              <a:gs pos="0">
                <a:srgbClr val="BE309C">
                  <a:lumMod val="5000"/>
                  <a:lumOff val="95000"/>
                </a:srgbClr>
              </a:gs>
              <a:gs pos="100000">
                <a:sysClr val="window" lastClr="FFFFFF">
                  <a:lumMod val="65000"/>
                </a:sysClr>
              </a:gs>
            </a:gsLst>
            <a:lin ang="16200000" scaled="0"/>
            <a:tileRect/>
          </a:gradFill>
          <a:ln w="25400" cap="flat" cmpd="sng" algn="ctr">
            <a:gradFill flip="none" rotWithShape="1">
              <a:gsLst>
                <a:gs pos="0">
                  <a:srgbClr val="BE309C">
                    <a:lumMod val="5000"/>
                    <a:lumOff val="95000"/>
                  </a:srgbClr>
                </a:gs>
                <a:gs pos="100000">
                  <a:srgbClr val="A5A5A5">
                    <a:lumMod val="60000"/>
                    <a:lumOff val="40000"/>
                  </a:srgbClr>
                </a:gs>
              </a:gsLst>
              <a:lin ang="7200000" scaled="0"/>
              <a:tileRect/>
            </a:gradFill>
            <a:prstDash val="solid"/>
            <a:miter lim="800000"/>
          </a:ln>
          <a:effectLst>
            <a:outerShdw blurRad="114300" dist="1778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166" name="MH_Other_4"/>
          <p:cNvSpPr/>
          <p:nvPr>
            <p:custDataLst>
              <p:tags r:id="rId5"/>
            </p:custDataLst>
          </p:nvPr>
        </p:nvSpPr>
        <p:spPr>
          <a:xfrm rot="7174610">
            <a:off x="4991617" y="4308920"/>
            <a:ext cx="1165986" cy="706054"/>
          </a:xfrm>
          <a:custGeom>
            <a:avLst/>
            <a:gdLst>
              <a:gd name="connsiteX0" fmla="*/ 0 w 1254201"/>
              <a:gd name="connsiteY0" fmla="*/ 741887 h 759470"/>
              <a:gd name="connsiteX1" fmla="*/ 28289 w 1254201"/>
              <a:gd name="connsiteY1" fmla="*/ 669414 h 759470"/>
              <a:gd name="connsiteX2" fmla="*/ 81103 w 1254201"/>
              <a:gd name="connsiteY2" fmla="*/ 566247 h 759470"/>
              <a:gd name="connsiteX3" fmla="*/ 1201486 w 1254201"/>
              <a:gd name="connsiteY3" fmla="*/ 8577 h 759470"/>
              <a:gd name="connsiteX4" fmla="*/ 1254201 w 1254201"/>
              <a:gd name="connsiteY4" fmla="*/ 17775 h 759470"/>
              <a:gd name="connsiteX5" fmla="*/ 1235809 w 1254201"/>
              <a:gd name="connsiteY5" fmla="*/ 68025 h 759470"/>
              <a:gd name="connsiteX6" fmla="*/ 192661 w 1254201"/>
              <a:gd name="connsiteY6" fmla="*/ 759470 h 759470"/>
              <a:gd name="connsiteX7" fmla="*/ 76909 w 1254201"/>
              <a:gd name="connsiteY7" fmla="*/ 753625 h 75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4201" h="759470">
                <a:moveTo>
                  <a:pt x="0" y="741887"/>
                </a:moveTo>
                <a:lnTo>
                  <a:pt x="28289" y="669414"/>
                </a:lnTo>
                <a:cubicBezTo>
                  <a:pt x="43971" y="634522"/>
                  <a:pt x="61564" y="600090"/>
                  <a:pt x="81103" y="566247"/>
                </a:cubicBezTo>
                <a:cubicBezTo>
                  <a:pt x="315572" y="160135"/>
                  <a:pt x="763659" y="-45751"/>
                  <a:pt x="1201486" y="8577"/>
                </a:cubicBezTo>
                <a:lnTo>
                  <a:pt x="1254201" y="17775"/>
                </a:lnTo>
                <a:lnTo>
                  <a:pt x="1235809" y="68025"/>
                </a:lnTo>
                <a:cubicBezTo>
                  <a:pt x="1063944" y="474359"/>
                  <a:pt x="661599" y="759470"/>
                  <a:pt x="192661" y="759470"/>
                </a:cubicBezTo>
                <a:cubicBezTo>
                  <a:pt x="153583" y="759470"/>
                  <a:pt x="114967" y="757490"/>
                  <a:pt x="76909" y="753625"/>
                </a:cubicBezTo>
                <a:close/>
              </a:path>
            </a:pathLst>
          </a:custGeom>
          <a:solidFill>
            <a:schemeClr val="accent3"/>
          </a:solidFill>
          <a:ln w="12700" cap="flat" cmpd="sng" algn="ctr">
            <a:noFill/>
            <a:prstDash val="solid"/>
            <a:miter lim="800000"/>
          </a:ln>
          <a:effectLst>
            <a:innerShdw blurRad="152400" dist="177800" dir="7200000">
              <a:prstClr val="black">
                <a:alpha val="50000"/>
              </a:prstClr>
            </a:innerShdw>
          </a:effectLst>
        </p:spPr>
        <p:txBody>
          <a:bodyPr anchor="ctr"/>
          <a:lstStyle/>
          <a:p>
            <a:pPr algn="ctr">
              <a:defRPr/>
            </a:pPr>
            <a:endParaRPr lang="zh-CN" altLang="en-US" kern="0">
              <a:solidFill>
                <a:prstClr val="white"/>
              </a:solidFill>
            </a:endParaRPr>
          </a:p>
        </p:txBody>
      </p:sp>
      <p:sp>
        <p:nvSpPr>
          <p:cNvPr id="167" name="MH_Other_5"/>
          <p:cNvSpPr/>
          <p:nvPr>
            <p:custDataLst>
              <p:tags r:id="rId6"/>
            </p:custDataLst>
          </p:nvPr>
        </p:nvSpPr>
        <p:spPr>
          <a:xfrm rot="14374610">
            <a:off x="4560931" y="3603960"/>
            <a:ext cx="1165988" cy="706054"/>
          </a:xfrm>
          <a:custGeom>
            <a:avLst/>
            <a:gdLst>
              <a:gd name="connsiteX0" fmla="*/ 1254202 w 1254202"/>
              <a:gd name="connsiteY0" fmla="*/ 17774 h 759470"/>
              <a:gd name="connsiteX1" fmla="*/ 1235810 w 1254202"/>
              <a:gd name="connsiteY1" fmla="*/ 68025 h 759470"/>
              <a:gd name="connsiteX2" fmla="*/ 192662 w 1254202"/>
              <a:gd name="connsiteY2" fmla="*/ 759470 h 759470"/>
              <a:gd name="connsiteX3" fmla="*/ 76910 w 1254202"/>
              <a:gd name="connsiteY3" fmla="*/ 753625 h 759470"/>
              <a:gd name="connsiteX4" fmla="*/ 0 w 1254202"/>
              <a:gd name="connsiteY4" fmla="*/ 741887 h 759470"/>
              <a:gd name="connsiteX5" fmla="*/ 28289 w 1254202"/>
              <a:gd name="connsiteY5" fmla="*/ 669414 h 759470"/>
              <a:gd name="connsiteX6" fmla="*/ 81103 w 1254202"/>
              <a:gd name="connsiteY6" fmla="*/ 566247 h 759470"/>
              <a:gd name="connsiteX7" fmla="*/ 1201486 w 1254202"/>
              <a:gd name="connsiteY7" fmla="*/ 8577 h 75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4202" h="759470">
                <a:moveTo>
                  <a:pt x="1254202" y="17774"/>
                </a:moveTo>
                <a:lnTo>
                  <a:pt x="1235810" y="68025"/>
                </a:lnTo>
                <a:cubicBezTo>
                  <a:pt x="1063945" y="474358"/>
                  <a:pt x="661600" y="759470"/>
                  <a:pt x="192662" y="759470"/>
                </a:cubicBezTo>
                <a:cubicBezTo>
                  <a:pt x="153584" y="759470"/>
                  <a:pt x="114968" y="757490"/>
                  <a:pt x="76910" y="753625"/>
                </a:cubicBezTo>
                <a:lnTo>
                  <a:pt x="0" y="741887"/>
                </a:lnTo>
                <a:lnTo>
                  <a:pt x="28289" y="669414"/>
                </a:lnTo>
                <a:cubicBezTo>
                  <a:pt x="43971" y="634522"/>
                  <a:pt x="61564" y="600090"/>
                  <a:pt x="81103" y="566247"/>
                </a:cubicBezTo>
                <a:cubicBezTo>
                  <a:pt x="315572" y="160136"/>
                  <a:pt x="763659" y="-45751"/>
                  <a:pt x="1201486" y="8577"/>
                </a:cubicBezTo>
                <a:close/>
              </a:path>
            </a:pathLst>
          </a:custGeom>
          <a:solidFill>
            <a:schemeClr val="accent1"/>
          </a:solidFill>
          <a:ln w="12700" cap="flat" cmpd="sng" algn="ctr">
            <a:noFill/>
            <a:prstDash val="solid"/>
            <a:miter lim="800000"/>
          </a:ln>
          <a:effectLst>
            <a:innerShdw blurRad="152400" dist="177800" dir="19200000">
              <a:prstClr val="black">
                <a:alpha val="50000"/>
              </a:prstClr>
            </a:innerShdw>
          </a:effectLst>
        </p:spPr>
        <p:txBody>
          <a:bodyPr anchor="ctr"/>
          <a:lstStyle/>
          <a:p>
            <a:pPr algn="ctr">
              <a:defRPr/>
            </a:pPr>
            <a:endParaRPr lang="zh-CN" altLang="en-US" kern="0">
              <a:solidFill>
                <a:prstClr val="white"/>
              </a:solidFill>
            </a:endParaRPr>
          </a:p>
        </p:txBody>
      </p:sp>
      <p:sp>
        <p:nvSpPr>
          <p:cNvPr id="168" name="MH_Other_6"/>
          <p:cNvSpPr/>
          <p:nvPr>
            <p:custDataLst>
              <p:tags r:id="rId7"/>
            </p:custDataLst>
          </p:nvPr>
        </p:nvSpPr>
        <p:spPr>
          <a:xfrm rot="21574610">
            <a:off x="5383171" y="3604459"/>
            <a:ext cx="1162824" cy="706052"/>
          </a:xfrm>
          <a:custGeom>
            <a:avLst/>
            <a:gdLst>
              <a:gd name="connsiteX0" fmla="*/ 565035 w 1250798"/>
              <a:gd name="connsiteY0" fmla="*/ 114747 h 759470"/>
              <a:gd name="connsiteX1" fmla="*/ 1201486 w 1250798"/>
              <a:gd name="connsiteY1" fmla="*/ 8577 h 759470"/>
              <a:gd name="connsiteX2" fmla="*/ 1250798 w 1250798"/>
              <a:gd name="connsiteY2" fmla="*/ 19739 h 759470"/>
              <a:gd name="connsiteX3" fmla="*/ 1235810 w 1250798"/>
              <a:gd name="connsiteY3" fmla="*/ 68025 h 759470"/>
              <a:gd name="connsiteX4" fmla="*/ 192662 w 1250798"/>
              <a:gd name="connsiteY4" fmla="*/ 759470 h 759470"/>
              <a:gd name="connsiteX5" fmla="*/ 76910 w 1250798"/>
              <a:gd name="connsiteY5" fmla="*/ 753625 h 759470"/>
              <a:gd name="connsiteX6" fmla="*/ 0 w 1250798"/>
              <a:gd name="connsiteY6" fmla="*/ 741887 h 759470"/>
              <a:gd name="connsiteX7" fmla="*/ 28289 w 1250798"/>
              <a:gd name="connsiteY7" fmla="*/ 669414 h 759470"/>
              <a:gd name="connsiteX8" fmla="*/ 81103 w 1250798"/>
              <a:gd name="connsiteY8" fmla="*/ 566247 h 759470"/>
              <a:gd name="connsiteX9" fmla="*/ 565035 w 1250798"/>
              <a:gd name="connsiteY9" fmla="*/ 114747 h 75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0798" h="759470">
                <a:moveTo>
                  <a:pt x="565035" y="114747"/>
                </a:moveTo>
                <a:cubicBezTo>
                  <a:pt x="761094" y="19302"/>
                  <a:pt x="982573" y="-18587"/>
                  <a:pt x="1201486" y="8577"/>
                </a:cubicBezTo>
                <a:lnTo>
                  <a:pt x="1250798" y="19739"/>
                </a:lnTo>
                <a:lnTo>
                  <a:pt x="1235810" y="68025"/>
                </a:lnTo>
                <a:cubicBezTo>
                  <a:pt x="1063946" y="474359"/>
                  <a:pt x="661599" y="759470"/>
                  <a:pt x="192662" y="759470"/>
                </a:cubicBezTo>
                <a:cubicBezTo>
                  <a:pt x="153584" y="759470"/>
                  <a:pt x="114968" y="757490"/>
                  <a:pt x="76910" y="753625"/>
                </a:cubicBezTo>
                <a:lnTo>
                  <a:pt x="0" y="741887"/>
                </a:lnTo>
                <a:lnTo>
                  <a:pt x="28289" y="669414"/>
                </a:lnTo>
                <a:cubicBezTo>
                  <a:pt x="43971" y="634522"/>
                  <a:pt x="61564" y="600089"/>
                  <a:pt x="81103" y="566247"/>
                </a:cubicBezTo>
                <a:cubicBezTo>
                  <a:pt x="198338" y="363191"/>
                  <a:pt x="368977" y="210191"/>
                  <a:pt x="565035" y="114747"/>
                </a:cubicBezTo>
                <a:close/>
              </a:path>
            </a:pathLst>
          </a:custGeom>
          <a:solidFill>
            <a:schemeClr val="accent2"/>
          </a:solidFill>
          <a:ln w="12700" cap="flat" cmpd="sng" algn="ctr">
            <a:noFill/>
            <a:prstDash val="solid"/>
            <a:miter lim="800000"/>
          </a:ln>
          <a:effectLst>
            <a:innerShdw blurRad="152400" dist="177800" dir="10800000">
              <a:prstClr val="black">
                <a:alpha val="50000"/>
              </a:prstClr>
            </a:innerShdw>
          </a:effectLst>
        </p:spPr>
        <p:txBody>
          <a:bodyPr anchor="ctr"/>
          <a:lstStyle/>
          <a:p>
            <a:pPr algn="ctr">
              <a:defRPr/>
            </a:pPr>
            <a:endParaRPr lang="zh-CN" altLang="en-US" kern="0">
              <a:solidFill>
                <a:prstClr val="white"/>
              </a:solidFill>
            </a:endParaRPr>
          </a:p>
        </p:txBody>
      </p:sp>
      <p:sp>
        <p:nvSpPr>
          <p:cNvPr id="169" name="MH_Other_7"/>
          <p:cNvSpPr/>
          <p:nvPr>
            <p:custDataLst>
              <p:tags r:id="rId8"/>
            </p:custDataLst>
          </p:nvPr>
        </p:nvSpPr>
        <p:spPr>
          <a:xfrm rot="14374610">
            <a:off x="5354434" y="4051272"/>
            <a:ext cx="358178" cy="326482"/>
          </a:xfrm>
          <a:custGeom>
            <a:avLst/>
            <a:gdLst>
              <a:gd name="connsiteX0" fmla="*/ 385277 w 385277"/>
              <a:gd name="connsiteY0" fmla="*/ 333481 h 351182"/>
              <a:gd name="connsiteX1" fmla="*/ 365072 w 385277"/>
              <a:gd name="connsiteY1" fmla="*/ 338138 h 351182"/>
              <a:gd name="connsiteX2" fmla="*/ 192662 w 385277"/>
              <a:gd name="connsiteY2" fmla="*/ 351182 h 351182"/>
              <a:gd name="connsiteX3" fmla="*/ 76910 w 385277"/>
              <a:gd name="connsiteY3" fmla="*/ 345337 h 351182"/>
              <a:gd name="connsiteX4" fmla="*/ 0 w 385277"/>
              <a:gd name="connsiteY4" fmla="*/ 333599 h 351182"/>
              <a:gd name="connsiteX5" fmla="*/ 28289 w 385277"/>
              <a:gd name="connsiteY5" fmla="*/ 261126 h 351182"/>
              <a:gd name="connsiteX6" fmla="*/ 81104 w 385277"/>
              <a:gd name="connsiteY6" fmla="*/ 157959 h 351182"/>
              <a:gd name="connsiteX7" fmla="*/ 178605 w 385277"/>
              <a:gd name="connsiteY7" fmla="*/ 15170 h 351182"/>
              <a:gd name="connsiteX8" fmla="*/ 192741 w 385277"/>
              <a:gd name="connsiteY8" fmla="*/ 0 h 351182"/>
              <a:gd name="connsiteX9" fmla="*/ 241281 w 385277"/>
              <a:gd name="connsiteY9" fmla="*/ 60637 h 351182"/>
              <a:gd name="connsiteX10" fmla="*/ 304219 w 385277"/>
              <a:gd name="connsiteY10" fmla="*/ 157958 h 351182"/>
              <a:gd name="connsiteX11" fmla="*/ 357033 w 385277"/>
              <a:gd name="connsiteY11" fmla="*/ 261125 h 35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277" h="351182">
                <a:moveTo>
                  <a:pt x="385277" y="333481"/>
                </a:moveTo>
                <a:lnTo>
                  <a:pt x="365072" y="338138"/>
                </a:lnTo>
                <a:cubicBezTo>
                  <a:pt x="308856" y="346727"/>
                  <a:pt x="251279" y="351182"/>
                  <a:pt x="192662" y="351182"/>
                </a:cubicBezTo>
                <a:cubicBezTo>
                  <a:pt x="153584" y="351182"/>
                  <a:pt x="114968" y="349202"/>
                  <a:pt x="76910" y="345337"/>
                </a:cubicBezTo>
                <a:lnTo>
                  <a:pt x="0" y="333599"/>
                </a:lnTo>
                <a:lnTo>
                  <a:pt x="28289" y="261126"/>
                </a:lnTo>
                <a:cubicBezTo>
                  <a:pt x="43971" y="226234"/>
                  <a:pt x="61565" y="191802"/>
                  <a:pt x="81104" y="157959"/>
                </a:cubicBezTo>
                <a:cubicBezTo>
                  <a:pt x="110412" y="107195"/>
                  <a:pt x="143059" y="59560"/>
                  <a:pt x="178605" y="15170"/>
                </a:cubicBezTo>
                <a:lnTo>
                  <a:pt x="192741" y="0"/>
                </a:lnTo>
                <a:lnTo>
                  <a:pt x="241281" y="60637"/>
                </a:lnTo>
                <a:cubicBezTo>
                  <a:pt x="263658" y="91664"/>
                  <a:pt x="284680" y="124116"/>
                  <a:pt x="304219" y="157958"/>
                </a:cubicBezTo>
                <a:cubicBezTo>
                  <a:pt x="323758" y="191801"/>
                  <a:pt x="341351" y="226233"/>
                  <a:pt x="357033" y="261125"/>
                </a:cubicBezTo>
                <a:close/>
              </a:path>
            </a:pathLst>
          </a:custGeom>
          <a:solidFill>
            <a:schemeClr val="accent4"/>
          </a:solidFill>
          <a:ln w="12700" cap="flat" cmpd="sng" algn="ctr">
            <a:noFill/>
            <a:prstDash val="solid"/>
            <a:miter lim="800000"/>
          </a:ln>
          <a:effectLst>
            <a:innerShdw blurRad="190500" dist="114300" dir="13500000">
              <a:prstClr val="black">
                <a:alpha val="50000"/>
              </a:prstClr>
            </a:innerShdw>
          </a:effectLst>
        </p:spPr>
        <p:txBody>
          <a:bodyPr anchor="ctr"/>
          <a:lstStyle/>
          <a:p>
            <a:pPr algn="ctr">
              <a:defRPr/>
            </a:pPr>
            <a:endParaRPr lang="zh-CN" altLang="en-US" kern="0">
              <a:solidFill>
                <a:prstClr val="white"/>
              </a:solidFill>
            </a:endParaRPr>
          </a:p>
        </p:txBody>
      </p:sp>
      <p:sp>
        <p:nvSpPr>
          <p:cNvPr id="171" name="MH_Other_8"/>
          <p:cNvSpPr>
            <a:spLocks/>
          </p:cNvSpPr>
          <p:nvPr>
            <p:custDataLst>
              <p:tags r:id="rId9"/>
            </p:custDataLst>
          </p:nvPr>
        </p:nvSpPr>
        <p:spPr bwMode="auto">
          <a:xfrm>
            <a:off x="11795162" y="4937885"/>
            <a:ext cx="158750" cy="331787"/>
          </a:xfrm>
          <a:custGeom>
            <a:avLst/>
            <a:gdLst>
              <a:gd name="T0" fmla="*/ 8 w 129"/>
              <a:gd name="T1" fmla="*/ 6 h 268"/>
              <a:gd name="T2" fmla="*/ 0 w 129"/>
              <a:gd name="T3" fmla="*/ 9 h 268"/>
              <a:gd name="T4" fmla="*/ 84 w 129"/>
              <a:gd name="T5" fmla="*/ 145 h 268"/>
              <a:gd name="T6" fmla="*/ 119 w 129"/>
              <a:gd name="T7" fmla="*/ 261 h 268"/>
              <a:gd name="T8" fmla="*/ 124 w 129"/>
              <a:gd name="T9" fmla="*/ 268 h 268"/>
              <a:gd name="T10" fmla="*/ 129 w 129"/>
              <a:gd name="T11" fmla="*/ 242 h 268"/>
              <a:gd name="T12" fmla="*/ 105 w 129"/>
              <a:gd name="T13" fmla="*/ 189 h 268"/>
              <a:gd name="T14" fmla="*/ 73 w 129"/>
              <a:gd name="T15" fmla="*/ 21 h 268"/>
              <a:gd name="T16" fmla="*/ 8 w 129"/>
              <a:gd name="T17" fmla="*/ 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268">
                <a:moveTo>
                  <a:pt x="8" y="6"/>
                </a:moveTo>
                <a:cubicBezTo>
                  <a:pt x="5" y="7"/>
                  <a:pt x="3" y="8"/>
                  <a:pt x="0" y="9"/>
                </a:cubicBezTo>
                <a:cubicBezTo>
                  <a:pt x="53" y="37"/>
                  <a:pt x="81" y="83"/>
                  <a:pt x="84" y="145"/>
                </a:cubicBezTo>
                <a:cubicBezTo>
                  <a:pt x="87" y="193"/>
                  <a:pt x="99" y="232"/>
                  <a:pt x="119" y="261"/>
                </a:cubicBezTo>
                <a:cubicBezTo>
                  <a:pt x="121" y="263"/>
                  <a:pt x="123" y="266"/>
                  <a:pt x="124" y="268"/>
                </a:cubicBezTo>
                <a:cubicBezTo>
                  <a:pt x="129" y="242"/>
                  <a:pt x="129" y="242"/>
                  <a:pt x="129" y="242"/>
                </a:cubicBezTo>
                <a:cubicBezTo>
                  <a:pt x="105" y="189"/>
                  <a:pt x="105" y="189"/>
                  <a:pt x="105" y="189"/>
                </a:cubicBezTo>
                <a:cubicBezTo>
                  <a:pt x="115" y="128"/>
                  <a:pt x="105" y="72"/>
                  <a:pt x="73" y="21"/>
                </a:cubicBezTo>
                <a:cubicBezTo>
                  <a:pt x="55" y="5"/>
                  <a:pt x="33" y="0"/>
                  <a:pt x="8" y="6"/>
                </a:cubicBezTo>
                <a:close/>
              </a:path>
            </a:pathLst>
          </a:custGeom>
          <a:solidFill>
            <a:srgbClr val="8F3629"/>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72" name="MH_Other_9"/>
          <p:cNvSpPr>
            <a:spLocks/>
          </p:cNvSpPr>
          <p:nvPr>
            <p:custDataLst>
              <p:tags r:id="rId10"/>
            </p:custDataLst>
          </p:nvPr>
        </p:nvSpPr>
        <p:spPr bwMode="auto">
          <a:xfrm>
            <a:off x="11595137" y="4853746"/>
            <a:ext cx="128588" cy="173038"/>
          </a:xfrm>
          <a:custGeom>
            <a:avLst/>
            <a:gdLst>
              <a:gd name="T0" fmla="*/ 98 w 104"/>
              <a:gd name="T1" fmla="*/ 67 h 140"/>
              <a:gd name="T2" fmla="*/ 73 w 104"/>
              <a:gd name="T3" fmla="*/ 28 h 140"/>
              <a:gd name="T4" fmla="*/ 0 w 104"/>
              <a:gd name="T5" fmla="*/ 8 h 140"/>
              <a:gd name="T6" fmla="*/ 90 w 104"/>
              <a:gd name="T7" fmla="*/ 91 h 140"/>
              <a:gd name="T8" fmla="*/ 80 w 104"/>
              <a:gd name="T9" fmla="*/ 132 h 140"/>
              <a:gd name="T10" fmla="*/ 80 w 104"/>
              <a:gd name="T11" fmla="*/ 140 h 140"/>
              <a:gd name="T12" fmla="*/ 87 w 104"/>
              <a:gd name="T13" fmla="*/ 140 h 140"/>
              <a:gd name="T14" fmla="*/ 89 w 104"/>
              <a:gd name="T15" fmla="*/ 135 h 140"/>
              <a:gd name="T16" fmla="*/ 88 w 104"/>
              <a:gd name="T17" fmla="*/ 126 h 140"/>
              <a:gd name="T18" fmla="*/ 99 w 104"/>
              <a:gd name="T19" fmla="*/ 107 h 140"/>
              <a:gd name="T20" fmla="*/ 104 w 104"/>
              <a:gd name="T21" fmla="*/ 112 h 140"/>
              <a:gd name="T22" fmla="*/ 104 w 104"/>
              <a:gd name="T23" fmla="*/ 97 h 140"/>
              <a:gd name="T24" fmla="*/ 98 w 104"/>
              <a:gd name="T2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40">
                <a:moveTo>
                  <a:pt x="98" y="67"/>
                </a:moveTo>
                <a:cubicBezTo>
                  <a:pt x="94" y="55"/>
                  <a:pt x="85" y="43"/>
                  <a:pt x="73" y="28"/>
                </a:cubicBezTo>
                <a:cubicBezTo>
                  <a:pt x="45" y="7"/>
                  <a:pt x="21" y="0"/>
                  <a:pt x="0" y="8"/>
                </a:cubicBezTo>
                <a:cubicBezTo>
                  <a:pt x="48" y="19"/>
                  <a:pt x="78" y="47"/>
                  <a:pt x="90" y="91"/>
                </a:cubicBezTo>
                <a:cubicBezTo>
                  <a:pt x="80" y="132"/>
                  <a:pt x="80" y="132"/>
                  <a:pt x="80" y="132"/>
                </a:cubicBezTo>
                <a:cubicBezTo>
                  <a:pt x="80" y="140"/>
                  <a:pt x="80" y="140"/>
                  <a:pt x="80" y="140"/>
                </a:cubicBezTo>
                <a:cubicBezTo>
                  <a:pt x="87" y="140"/>
                  <a:pt x="87" y="140"/>
                  <a:pt x="87" y="140"/>
                </a:cubicBezTo>
                <a:cubicBezTo>
                  <a:pt x="87" y="138"/>
                  <a:pt x="88" y="136"/>
                  <a:pt x="89" y="135"/>
                </a:cubicBezTo>
                <a:cubicBezTo>
                  <a:pt x="88" y="131"/>
                  <a:pt x="88" y="129"/>
                  <a:pt x="88" y="126"/>
                </a:cubicBezTo>
                <a:cubicBezTo>
                  <a:pt x="88" y="112"/>
                  <a:pt x="92" y="106"/>
                  <a:pt x="99" y="107"/>
                </a:cubicBezTo>
                <a:cubicBezTo>
                  <a:pt x="104" y="112"/>
                  <a:pt x="104" y="112"/>
                  <a:pt x="104" y="112"/>
                </a:cubicBezTo>
                <a:cubicBezTo>
                  <a:pt x="104" y="97"/>
                  <a:pt x="104" y="97"/>
                  <a:pt x="104" y="97"/>
                </a:cubicBezTo>
                <a:cubicBezTo>
                  <a:pt x="98" y="67"/>
                  <a:pt x="98" y="67"/>
                  <a:pt x="98" y="67"/>
                </a:cubicBezTo>
                <a:close/>
              </a:path>
            </a:pathLst>
          </a:custGeom>
          <a:solidFill>
            <a:srgbClr val="41271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73" name="MH_Other_10"/>
          <p:cNvSpPr>
            <a:spLocks noEditPoints="1"/>
          </p:cNvSpPr>
          <p:nvPr>
            <p:custDataLst>
              <p:tags r:id="rId11"/>
            </p:custDataLst>
          </p:nvPr>
        </p:nvSpPr>
        <p:spPr bwMode="auto">
          <a:xfrm>
            <a:off x="11703087" y="4958521"/>
            <a:ext cx="230188" cy="395288"/>
          </a:xfrm>
          <a:custGeom>
            <a:avLst/>
            <a:gdLst>
              <a:gd name="T0" fmla="*/ 32 w 187"/>
              <a:gd name="T1" fmla="*/ 15 h 321"/>
              <a:gd name="T2" fmla="*/ 18 w 187"/>
              <a:gd name="T3" fmla="*/ 28 h 321"/>
              <a:gd name="T4" fmla="*/ 14 w 187"/>
              <a:gd name="T5" fmla="*/ 34 h 321"/>
              <a:gd name="T6" fmla="*/ 84 w 187"/>
              <a:gd name="T7" fmla="*/ 72 h 321"/>
              <a:gd name="T8" fmla="*/ 131 w 187"/>
              <a:gd name="T9" fmla="*/ 149 h 321"/>
              <a:gd name="T10" fmla="*/ 131 w 187"/>
              <a:gd name="T11" fmla="*/ 213 h 321"/>
              <a:gd name="T12" fmla="*/ 176 w 187"/>
              <a:gd name="T13" fmla="*/ 262 h 321"/>
              <a:gd name="T14" fmla="*/ 135 w 187"/>
              <a:gd name="T15" fmla="*/ 257 h 321"/>
              <a:gd name="T16" fmla="*/ 124 w 187"/>
              <a:gd name="T17" fmla="*/ 202 h 321"/>
              <a:gd name="T18" fmla="*/ 124 w 187"/>
              <a:gd name="T19" fmla="*/ 161 h 321"/>
              <a:gd name="T20" fmla="*/ 81 w 187"/>
              <a:gd name="T21" fmla="*/ 92 h 321"/>
              <a:gd name="T22" fmla="*/ 6 w 187"/>
              <a:gd name="T23" fmla="*/ 45 h 321"/>
              <a:gd name="T24" fmla="*/ 6 w 187"/>
              <a:gd name="T25" fmla="*/ 45 h 321"/>
              <a:gd name="T26" fmla="*/ 3 w 187"/>
              <a:gd name="T27" fmla="*/ 51 h 321"/>
              <a:gd name="T28" fmla="*/ 1 w 187"/>
              <a:gd name="T29" fmla="*/ 56 h 321"/>
              <a:gd name="T30" fmla="*/ 0 w 187"/>
              <a:gd name="T31" fmla="*/ 70 h 321"/>
              <a:gd name="T32" fmla="*/ 12 w 187"/>
              <a:gd name="T33" fmla="*/ 93 h 321"/>
              <a:gd name="T34" fmla="*/ 12 w 187"/>
              <a:gd name="T35" fmla="*/ 71 h 321"/>
              <a:gd name="T36" fmla="*/ 12 w 187"/>
              <a:gd name="T37" fmla="*/ 62 h 321"/>
              <a:gd name="T38" fmla="*/ 42 w 187"/>
              <a:gd name="T39" fmla="*/ 88 h 321"/>
              <a:gd name="T40" fmla="*/ 92 w 187"/>
              <a:gd name="T41" fmla="*/ 156 h 321"/>
              <a:gd name="T42" fmla="*/ 116 w 187"/>
              <a:gd name="T43" fmla="*/ 173 h 321"/>
              <a:gd name="T44" fmla="*/ 92 w 187"/>
              <a:gd name="T45" fmla="*/ 217 h 321"/>
              <a:gd name="T46" fmla="*/ 98 w 187"/>
              <a:gd name="T47" fmla="*/ 250 h 321"/>
              <a:gd name="T48" fmla="*/ 127 w 187"/>
              <a:gd name="T49" fmla="*/ 268 h 321"/>
              <a:gd name="T50" fmla="*/ 144 w 187"/>
              <a:gd name="T51" fmla="*/ 321 h 321"/>
              <a:gd name="T52" fmla="*/ 187 w 187"/>
              <a:gd name="T53" fmla="*/ 252 h 321"/>
              <a:gd name="T54" fmla="*/ 165 w 187"/>
              <a:gd name="T55" fmla="*/ 219 h 321"/>
              <a:gd name="T56" fmla="*/ 138 w 187"/>
              <a:gd name="T57" fmla="*/ 96 h 321"/>
              <a:gd name="T58" fmla="*/ 56 w 187"/>
              <a:gd name="T59" fmla="*/ 0 h 321"/>
              <a:gd name="T60" fmla="*/ 32 w 187"/>
              <a:gd name="T61" fmla="*/ 15 h 321"/>
              <a:gd name="T62" fmla="*/ 24 w 187"/>
              <a:gd name="T63" fmla="*/ 27 h 321"/>
              <a:gd name="T64" fmla="*/ 35 w 187"/>
              <a:gd name="T65" fmla="*/ 16 h 321"/>
              <a:gd name="T66" fmla="*/ 82 w 187"/>
              <a:gd name="T67" fmla="*/ 39 h 321"/>
              <a:gd name="T68" fmla="*/ 139 w 187"/>
              <a:gd name="T69" fmla="*/ 144 h 321"/>
              <a:gd name="T70" fmla="*/ 143 w 187"/>
              <a:gd name="T71" fmla="*/ 214 h 321"/>
              <a:gd name="T72" fmla="*/ 173 w 187"/>
              <a:gd name="T73" fmla="*/ 258 h 321"/>
              <a:gd name="T74" fmla="*/ 134 w 187"/>
              <a:gd name="T75" fmla="*/ 214 h 321"/>
              <a:gd name="T76" fmla="*/ 134 w 187"/>
              <a:gd name="T77" fmla="*/ 148 h 321"/>
              <a:gd name="T78" fmla="*/ 133 w 187"/>
              <a:gd name="T79" fmla="*/ 147 h 321"/>
              <a:gd name="T80" fmla="*/ 87 w 187"/>
              <a:gd name="T81" fmla="*/ 71 h 321"/>
              <a:gd name="T82" fmla="*/ 87 w 187"/>
              <a:gd name="T83" fmla="*/ 71 h 321"/>
              <a:gd name="T84" fmla="*/ 59 w 187"/>
              <a:gd name="T85" fmla="*/ 28 h 321"/>
              <a:gd name="T86" fmla="*/ 24 w 187"/>
              <a:gd name="T87" fmla="*/ 27 h 321"/>
              <a:gd name="T88" fmla="*/ 20 w 187"/>
              <a:gd name="T89" fmla="*/ 62 h 321"/>
              <a:gd name="T90" fmla="*/ 35 w 187"/>
              <a:gd name="T91" fmla="*/ 62 h 321"/>
              <a:gd name="T92" fmla="*/ 54 w 187"/>
              <a:gd name="T93" fmla="*/ 86 h 321"/>
              <a:gd name="T94" fmla="*/ 94 w 187"/>
              <a:gd name="T95" fmla="*/ 153 h 321"/>
              <a:gd name="T96" fmla="*/ 94 w 187"/>
              <a:gd name="T97" fmla="*/ 154 h 321"/>
              <a:gd name="T98" fmla="*/ 93 w 187"/>
              <a:gd name="T99" fmla="*/ 154 h 321"/>
              <a:gd name="T100" fmla="*/ 45 w 187"/>
              <a:gd name="T101" fmla="*/ 87 h 321"/>
              <a:gd name="T102" fmla="*/ 44 w 187"/>
              <a:gd name="T103" fmla="*/ 86 h 321"/>
              <a:gd name="T104" fmla="*/ 20 w 187"/>
              <a:gd name="T105" fmla="*/ 62 h 321"/>
              <a:gd name="T106" fmla="*/ 130 w 187"/>
              <a:gd name="T107" fmla="*/ 270 h 321"/>
              <a:gd name="T108" fmla="*/ 130 w 187"/>
              <a:gd name="T109" fmla="*/ 269 h 321"/>
              <a:gd name="T110" fmla="*/ 130 w 187"/>
              <a:gd name="T111" fmla="*/ 270 h 321"/>
              <a:gd name="T112" fmla="*/ 130 w 187"/>
              <a:gd name="T113" fmla="*/ 27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7" h="321">
                <a:moveTo>
                  <a:pt x="32" y="15"/>
                </a:moveTo>
                <a:cubicBezTo>
                  <a:pt x="27" y="19"/>
                  <a:pt x="22" y="23"/>
                  <a:pt x="18" y="28"/>
                </a:cubicBezTo>
                <a:cubicBezTo>
                  <a:pt x="17" y="30"/>
                  <a:pt x="15" y="32"/>
                  <a:pt x="14" y="34"/>
                </a:cubicBezTo>
                <a:cubicBezTo>
                  <a:pt x="49" y="17"/>
                  <a:pt x="72" y="30"/>
                  <a:pt x="84" y="72"/>
                </a:cubicBezTo>
                <a:cubicBezTo>
                  <a:pt x="91" y="101"/>
                  <a:pt x="107" y="127"/>
                  <a:pt x="131" y="149"/>
                </a:cubicBezTo>
                <a:cubicBezTo>
                  <a:pt x="141" y="174"/>
                  <a:pt x="141" y="196"/>
                  <a:pt x="131" y="213"/>
                </a:cubicBezTo>
                <a:cubicBezTo>
                  <a:pt x="127" y="235"/>
                  <a:pt x="142" y="251"/>
                  <a:pt x="176" y="262"/>
                </a:cubicBezTo>
                <a:cubicBezTo>
                  <a:pt x="162" y="267"/>
                  <a:pt x="148" y="265"/>
                  <a:pt x="135" y="257"/>
                </a:cubicBezTo>
                <a:cubicBezTo>
                  <a:pt x="113" y="243"/>
                  <a:pt x="110" y="224"/>
                  <a:pt x="124" y="202"/>
                </a:cubicBezTo>
                <a:cubicBezTo>
                  <a:pt x="130" y="192"/>
                  <a:pt x="130" y="178"/>
                  <a:pt x="124" y="161"/>
                </a:cubicBezTo>
                <a:cubicBezTo>
                  <a:pt x="105" y="142"/>
                  <a:pt x="91" y="118"/>
                  <a:pt x="81" y="92"/>
                </a:cubicBezTo>
                <a:cubicBezTo>
                  <a:pt x="61" y="48"/>
                  <a:pt x="36" y="32"/>
                  <a:pt x="6" y="45"/>
                </a:cubicBezTo>
                <a:cubicBezTo>
                  <a:pt x="6" y="45"/>
                  <a:pt x="6" y="45"/>
                  <a:pt x="6" y="45"/>
                </a:cubicBezTo>
                <a:cubicBezTo>
                  <a:pt x="4" y="47"/>
                  <a:pt x="3" y="49"/>
                  <a:pt x="3" y="51"/>
                </a:cubicBezTo>
                <a:cubicBezTo>
                  <a:pt x="2" y="52"/>
                  <a:pt x="1" y="54"/>
                  <a:pt x="1" y="56"/>
                </a:cubicBezTo>
                <a:cubicBezTo>
                  <a:pt x="0" y="60"/>
                  <a:pt x="0" y="65"/>
                  <a:pt x="0" y="70"/>
                </a:cubicBezTo>
                <a:cubicBezTo>
                  <a:pt x="12" y="93"/>
                  <a:pt x="12" y="93"/>
                  <a:pt x="12" y="93"/>
                </a:cubicBezTo>
                <a:cubicBezTo>
                  <a:pt x="11" y="86"/>
                  <a:pt x="11" y="78"/>
                  <a:pt x="12" y="71"/>
                </a:cubicBezTo>
                <a:cubicBezTo>
                  <a:pt x="12" y="68"/>
                  <a:pt x="12" y="65"/>
                  <a:pt x="12" y="62"/>
                </a:cubicBezTo>
                <a:cubicBezTo>
                  <a:pt x="22" y="65"/>
                  <a:pt x="32" y="73"/>
                  <a:pt x="42" y="88"/>
                </a:cubicBezTo>
                <a:cubicBezTo>
                  <a:pt x="49" y="119"/>
                  <a:pt x="66" y="142"/>
                  <a:pt x="92" y="156"/>
                </a:cubicBezTo>
                <a:cubicBezTo>
                  <a:pt x="116" y="173"/>
                  <a:pt x="116" y="173"/>
                  <a:pt x="116" y="173"/>
                </a:cubicBezTo>
                <a:cubicBezTo>
                  <a:pt x="103" y="190"/>
                  <a:pt x="95" y="205"/>
                  <a:pt x="92" y="217"/>
                </a:cubicBezTo>
                <a:cubicBezTo>
                  <a:pt x="89" y="230"/>
                  <a:pt x="91" y="241"/>
                  <a:pt x="98" y="250"/>
                </a:cubicBezTo>
                <a:cubicBezTo>
                  <a:pt x="104" y="258"/>
                  <a:pt x="114" y="264"/>
                  <a:pt x="127" y="268"/>
                </a:cubicBezTo>
                <a:cubicBezTo>
                  <a:pt x="121" y="291"/>
                  <a:pt x="127" y="309"/>
                  <a:pt x="144" y="321"/>
                </a:cubicBezTo>
                <a:cubicBezTo>
                  <a:pt x="170" y="305"/>
                  <a:pt x="184" y="282"/>
                  <a:pt x="187" y="252"/>
                </a:cubicBezTo>
                <a:cubicBezTo>
                  <a:pt x="165" y="219"/>
                  <a:pt x="165" y="219"/>
                  <a:pt x="165" y="219"/>
                </a:cubicBezTo>
                <a:cubicBezTo>
                  <a:pt x="138" y="96"/>
                  <a:pt x="138" y="96"/>
                  <a:pt x="138" y="96"/>
                </a:cubicBezTo>
                <a:cubicBezTo>
                  <a:pt x="129" y="50"/>
                  <a:pt x="102" y="18"/>
                  <a:pt x="56" y="0"/>
                </a:cubicBezTo>
                <a:cubicBezTo>
                  <a:pt x="47" y="4"/>
                  <a:pt x="39" y="9"/>
                  <a:pt x="32" y="15"/>
                </a:cubicBezTo>
                <a:close/>
                <a:moveTo>
                  <a:pt x="24" y="27"/>
                </a:moveTo>
                <a:cubicBezTo>
                  <a:pt x="27" y="23"/>
                  <a:pt x="31" y="19"/>
                  <a:pt x="35" y="16"/>
                </a:cubicBezTo>
                <a:cubicBezTo>
                  <a:pt x="51" y="13"/>
                  <a:pt x="67" y="20"/>
                  <a:pt x="82" y="39"/>
                </a:cubicBezTo>
                <a:cubicBezTo>
                  <a:pt x="93" y="82"/>
                  <a:pt x="111" y="117"/>
                  <a:pt x="139" y="144"/>
                </a:cubicBezTo>
                <a:cubicBezTo>
                  <a:pt x="147" y="167"/>
                  <a:pt x="148" y="190"/>
                  <a:pt x="143" y="214"/>
                </a:cubicBezTo>
                <a:cubicBezTo>
                  <a:pt x="141" y="231"/>
                  <a:pt x="151" y="246"/>
                  <a:pt x="173" y="258"/>
                </a:cubicBezTo>
                <a:cubicBezTo>
                  <a:pt x="144" y="248"/>
                  <a:pt x="131" y="233"/>
                  <a:pt x="134" y="214"/>
                </a:cubicBezTo>
                <a:cubicBezTo>
                  <a:pt x="144" y="196"/>
                  <a:pt x="144" y="174"/>
                  <a:pt x="134" y="148"/>
                </a:cubicBezTo>
                <a:cubicBezTo>
                  <a:pt x="134" y="148"/>
                  <a:pt x="133" y="147"/>
                  <a:pt x="133" y="147"/>
                </a:cubicBezTo>
                <a:cubicBezTo>
                  <a:pt x="109" y="125"/>
                  <a:pt x="94" y="100"/>
                  <a:pt x="87" y="71"/>
                </a:cubicBezTo>
                <a:cubicBezTo>
                  <a:pt x="87" y="71"/>
                  <a:pt x="87" y="71"/>
                  <a:pt x="87" y="71"/>
                </a:cubicBezTo>
                <a:cubicBezTo>
                  <a:pt x="81" y="49"/>
                  <a:pt x="72" y="35"/>
                  <a:pt x="59" y="28"/>
                </a:cubicBezTo>
                <a:cubicBezTo>
                  <a:pt x="49" y="23"/>
                  <a:pt x="37" y="22"/>
                  <a:pt x="24" y="27"/>
                </a:cubicBezTo>
                <a:close/>
                <a:moveTo>
                  <a:pt x="20" y="62"/>
                </a:moveTo>
                <a:cubicBezTo>
                  <a:pt x="35" y="62"/>
                  <a:pt x="35" y="62"/>
                  <a:pt x="35" y="62"/>
                </a:cubicBezTo>
                <a:cubicBezTo>
                  <a:pt x="54" y="86"/>
                  <a:pt x="54" y="86"/>
                  <a:pt x="54" y="86"/>
                </a:cubicBezTo>
                <a:cubicBezTo>
                  <a:pt x="54" y="109"/>
                  <a:pt x="68" y="132"/>
                  <a:pt x="94" y="153"/>
                </a:cubicBezTo>
                <a:cubicBezTo>
                  <a:pt x="94" y="154"/>
                  <a:pt x="94" y="154"/>
                  <a:pt x="94" y="154"/>
                </a:cubicBezTo>
                <a:cubicBezTo>
                  <a:pt x="93" y="154"/>
                  <a:pt x="93" y="154"/>
                  <a:pt x="93" y="154"/>
                </a:cubicBezTo>
                <a:cubicBezTo>
                  <a:pt x="68" y="140"/>
                  <a:pt x="52" y="118"/>
                  <a:pt x="45" y="87"/>
                </a:cubicBezTo>
                <a:cubicBezTo>
                  <a:pt x="44" y="87"/>
                  <a:pt x="44" y="87"/>
                  <a:pt x="44" y="86"/>
                </a:cubicBezTo>
                <a:cubicBezTo>
                  <a:pt x="36" y="74"/>
                  <a:pt x="28" y="66"/>
                  <a:pt x="20" y="62"/>
                </a:cubicBezTo>
                <a:close/>
                <a:moveTo>
                  <a:pt x="130" y="270"/>
                </a:moveTo>
                <a:cubicBezTo>
                  <a:pt x="130" y="269"/>
                  <a:pt x="130" y="269"/>
                  <a:pt x="130" y="269"/>
                </a:cubicBezTo>
                <a:cubicBezTo>
                  <a:pt x="130" y="269"/>
                  <a:pt x="130" y="270"/>
                  <a:pt x="130" y="270"/>
                </a:cubicBezTo>
                <a:cubicBezTo>
                  <a:pt x="130" y="270"/>
                  <a:pt x="130" y="270"/>
                  <a:pt x="130" y="270"/>
                </a:cubicBezTo>
                <a:close/>
              </a:path>
            </a:pathLst>
          </a:custGeom>
          <a:solidFill>
            <a:srgbClr val="8F3629"/>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74" name="MH_Other_11"/>
          <p:cNvSpPr>
            <a:spLocks/>
          </p:cNvSpPr>
          <p:nvPr>
            <p:custDataLst>
              <p:tags r:id="rId12"/>
            </p:custDataLst>
          </p:nvPr>
        </p:nvSpPr>
        <p:spPr bwMode="auto">
          <a:xfrm>
            <a:off x="11731662" y="4972809"/>
            <a:ext cx="184150" cy="303212"/>
          </a:xfrm>
          <a:custGeom>
            <a:avLst/>
            <a:gdLst>
              <a:gd name="T0" fmla="*/ 11 w 149"/>
              <a:gd name="T1" fmla="*/ 3 h 245"/>
              <a:gd name="T2" fmla="*/ 0 w 149"/>
              <a:gd name="T3" fmla="*/ 14 h 245"/>
              <a:gd name="T4" fmla="*/ 35 w 149"/>
              <a:gd name="T5" fmla="*/ 15 h 245"/>
              <a:gd name="T6" fmla="*/ 63 w 149"/>
              <a:gd name="T7" fmla="*/ 58 h 245"/>
              <a:gd name="T8" fmla="*/ 63 w 149"/>
              <a:gd name="T9" fmla="*/ 58 h 245"/>
              <a:gd name="T10" fmla="*/ 109 w 149"/>
              <a:gd name="T11" fmla="*/ 134 h 245"/>
              <a:gd name="T12" fmla="*/ 110 w 149"/>
              <a:gd name="T13" fmla="*/ 135 h 245"/>
              <a:gd name="T14" fmla="*/ 110 w 149"/>
              <a:gd name="T15" fmla="*/ 201 h 245"/>
              <a:gd name="T16" fmla="*/ 149 w 149"/>
              <a:gd name="T17" fmla="*/ 245 h 245"/>
              <a:gd name="T18" fmla="*/ 119 w 149"/>
              <a:gd name="T19" fmla="*/ 201 h 245"/>
              <a:gd name="T20" fmla="*/ 115 w 149"/>
              <a:gd name="T21" fmla="*/ 131 h 245"/>
              <a:gd name="T22" fmla="*/ 58 w 149"/>
              <a:gd name="T23" fmla="*/ 26 h 245"/>
              <a:gd name="T24" fmla="*/ 11 w 149"/>
              <a:gd name="T25" fmla="*/ 3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9" h="245">
                <a:moveTo>
                  <a:pt x="11" y="3"/>
                </a:moveTo>
                <a:cubicBezTo>
                  <a:pt x="7" y="6"/>
                  <a:pt x="3" y="10"/>
                  <a:pt x="0" y="14"/>
                </a:cubicBezTo>
                <a:cubicBezTo>
                  <a:pt x="13" y="9"/>
                  <a:pt x="25" y="10"/>
                  <a:pt x="35" y="15"/>
                </a:cubicBezTo>
                <a:cubicBezTo>
                  <a:pt x="48" y="22"/>
                  <a:pt x="57" y="36"/>
                  <a:pt x="63" y="58"/>
                </a:cubicBezTo>
                <a:cubicBezTo>
                  <a:pt x="63" y="58"/>
                  <a:pt x="63" y="58"/>
                  <a:pt x="63" y="58"/>
                </a:cubicBezTo>
                <a:cubicBezTo>
                  <a:pt x="70" y="87"/>
                  <a:pt x="85" y="112"/>
                  <a:pt x="109" y="134"/>
                </a:cubicBezTo>
                <a:cubicBezTo>
                  <a:pt x="109" y="134"/>
                  <a:pt x="110" y="135"/>
                  <a:pt x="110" y="135"/>
                </a:cubicBezTo>
                <a:cubicBezTo>
                  <a:pt x="120" y="161"/>
                  <a:pt x="120" y="183"/>
                  <a:pt x="110" y="201"/>
                </a:cubicBezTo>
                <a:cubicBezTo>
                  <a:pt x="107" y="220"/>
                  <a:pt x="120" y="235"/>
                  <a:pt x="149" y="245"/>
                </a:cubicBezTo>
                <a:cubicBezTo>
                  <a:pt x="127" y="233"/>
                  <a:pt x="117" y="218"/>
                  <a:pt x="119" y="201"/>
                </a:cubicBezTo>
                <a:cubicBezTo>
                  <a:pt x="124" y="177"/>
                  <a:pt x="123" y="154"/>
                  <a:pt x="115" y="131"/>
                </a:cubicBezTo>
                <a:cubicBezTo>
                  <a:pt x="87" y="104"/>
                  <a:pt x="69" y="69"/>
                  <a:pt x="58" y="26"/>
                </a:cubicBezTo>
                <a:cubicBezTo>
                  <a:pt x="43" y="7"/>
                  <a:pt x="27" y="0"/>
                  <a:pt x="11" y="3"/>
                </a:cubicBezTo>
                <a:close/>
              </a:path>
            </a:pathLst>
          </a:custGeom>
          <a:solidFill>
            <a:srgbClr val="B94235"/>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75" name="MH_Other_12"/>
          <p:cNvSpPr>
            <a:spLocks/>
          </p:cNvSpPr>
          <p:nvPr>
            <p:custDataLst>
              <p:tags r:id="rId13"/>
            </p:custDataLst>
          </p:nvPr>
        </p:nvSpPr>
        <p:spPr bwMode="auto">
          <a:xfrm>
            <a:off x="11726901" y="5034721"/>
            <a:ext cx="92075" cy="114300"/>
          </a:xfrm>
          <a:custGeom>
            <a:avLst/>
            <a:gdLst>
              <a:gd name="T0" fmla="*/ 15 w 74"/>
              <a:gd name="T1" fmla="*/ 0 h 92"/>
              <a:gd name="T2" fmla="*/ 0 w 74"/>
              <a:gd name="T3" fmla="*/ 0 h 92"/>
              <a:gd name="T4" fmla="*/ 24 w 74"/>
              <a:gd name="T5" fmla="*/ 24 h 92"/>
              <a:gd name="T6" fmla="*/ 25 w 74"/>
              <a:gd name="T7" fmla="*/ 25 h 92"/>
              <a:gd name="T8" fmla="*/ 73 w 74"/>
              <a:gd name="T9" fmla="*/ 92 h 92"/>
              <a:gd name="T10" fmla="*/ 74 w 74"/>
              <a:gd name="T11" fmla="*/ 92 h 92"/>
              <a:gd name="T12" fmla="*/ 74 w 74"/>
              <a:gd name="T13" fmla="*/ 91 h 92"/>
              <a:gd name="T14" fmla="*/ 34 w 74"/>
              <a:gd name="T15" fmla="*/ 24 h 92"/>
              <a:gd name="T16" fmla="*/ 15 w 74"/>
              <a:gd name="T1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92">
                <a:moveTo>
                  <a:pt x="15" y="0"/>
                </a:moveTo>
                <a:cubicBezTo>
                  <a:pt x="0" y="0"/>
                  <a:pt x="0" y="0"/>
                  <a:pt x="0" y="0"/>
                </a:cubicBezTo>
                <a:cubicBezTo>
                  <a:pt x="8" y="4"/>
                  <a:pt x="16" y="12"/>
                  <a:pt x="24" y="24"/>
                </a:cubicBezTo>
                <a:cubicBezTo>
                  <a:pt x="24" y="25"/>
                  <a:pt x="24" y="25"/>
                  <a:pt x="25" y="25"/>
                </a:cubicBezTo>
                <a:cubicBezTo>
                  <a:pt x="32" y="56"/>
                  <a:pt x="48" y="78"/>
                  <a:pt x="73" y="92"/>
                </a:cubicBezTo>
                <a:cubicBezTo>
                  <a:pt x="73" y="92"/>
                  <a:pt x="73" y="92"/>
                  <a:pt x="74" y="92"/>
                </a:cubicBezTo>
                <a:cubicBezTo>
                  <a:pt x="74" y="91"/>
                  <a:pt x="74" y="91"/>
                  <a:pt x="74" y="91"/>
                </a:cubicBezTo>
                <a:cubicBezTo>
                  <a:pt x="48" y="70"/>
                  <a:pt x="34" y="47"/>
                  <a:pt x="34" y="24"/>
                </a:cubicBezTo>
                <a:cubicBezTo>
                  <a:pt x="15" y="0"/>
                  <a:pt x="15" y="0"/>
                  <a:pt x="15" y="0"/>
                </a:cubicBezTo>
                <a:close/>
              </a:path>
            </a:pathLst>
          </a:custGeom>
          <a:solidFill>
            <a:srgbClr val="B94235"/>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76" name="MH_Other_13"/>
          <p:cNvSpPr>
            <a:spLocks noEditPoints="1"/>
          </p:cNvSpPr>
          <p:nvPr>
            <p:custDataLst>
              <p:tags r:id="rId14"/>
            </p:custDataLst>
          </p:nvPr>
        </p:nvSpPr>
        <p:spPr bwMode="auto">
          <a:xfrm>
            <a:off x="11515762" y="4863272"/>
            <a:ext cx="190500" cy="163513"/>
          </a:xfrm>
          <a:custGeom>
            <a:avLst/>
            <a:gdLst>
              <a:gd name="T0" fmla="*/ 106 w 154"/>
              <a:gd name="T1" fmla="*/ 80 h 132"/>
              <a:gd name="T2" fmla="*/ 125 w 154"/>
              <a:gd name="T3" fmla="*/ 105 h 132"/>
              <a:gd name="T4" fmla="*/ 133 w 154"/>
              <a:gd name="T5" fmla="*/ 124 h 132"/>
              <a:gd name="T6" fmla="*/ 142 w 154"/>
              <a:gd name="T7" fmla="*/ 131 h 132"/>
              <a:gd name="T8" fmla="*/ 144 w 154"/>
              <a:gd name="T9" fmla="*/ 132 h 132"/>
              <a:gd name="T10" fmla="*/ 144 w 154"/>
              <a:gd name="T11" fmla="*/ 124 h 132"/>
              <a:gd name="T12" fmla="*/ 154 w 154"/>
              <a:gd name="T13" fmla="*/ 83 h 132"/>
              <a:gd name="T14" fmla="*/ 64 w 154"/>
              <a:gd name="T15" fmla="*/ 0 h 132"/>
              <a:gd name="T16" fmla="*/ 55 w 154"/>
              <a:gd name="T17" fmla="*/ 4 h 132"/>
              <a:gd name="T18" fmla="*/ 0 w 154"/>
              <a:gd name="T19" fmla="*/ 99 h 132"/>
              <a:gd name="T20" fmla="*/ 1 w 154"/>
              <a:gd name="T21" fmla="*/ 100 h 132"/>
              <a:gd name="T22" fmla="*/ 62 w 154"/>
              <a:gd name="T23" fmla="*/ 107 h 132"/>
              <a:gd name="T24" fmla="*/ 92 w 154"/>
              <a:gd name="T25" fmla="*/ 73 h 132"/>
              <a:gd name="T26" fmla="*/ 106 w 154"/>
              <a:gd name="T27" fmla="*/ 80 h 132"/>
              <a:gd name="T28" fmla="*/ 64 w 154"/>
              <a:gd name="T29" fmla="*/ 3 h 132"/>
              <a:gd name="T30" fmla="*/ 71 w 154"/>
              <a:gd name="T31" fmla="*/ 5 h 132"/>
              <a:gd name="T32" fmla="*/ 10 w 154"/>
              <a:gd name="T33" fmla="*/ 93 h 132"/>
              <a:gd name="T34" fmla="*/ 50 w 154"/>
              <a:gd name="T35" fmla="*/ 108 h 132"/>
              <a:gd name="T36" fmla="*/ 3 w 154"/>
              <a:gd name="T37" fmla="*/ 97 h 132"/>
              <a:gd name="T38" fmla="*/ 57 w 154"/>
              <a:gd name="T39" fmla="*/ 7 h 132"/>
              <a:gd name="T40" fmla="*/ 64 w 154"/>
              <a:gd name="T41" fmla="*/ 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4" h="132">
                <a:moveTo>
                  <a:pt x="106" y="80"/>
                </a:moveTo>
                <a:cubicBezTo>
                  <a:pt x="125" y="105"/>
                  <a:pt x="125" y="105"/>
                  <a:pt x="125" y="105"/>
                </a:cubicBezTo>
                <a:cubicBezTo>
                  <a:pt x="133" y="124"/>
                  <a:pt x="133" y="124"/>
                  <a:pt x="133" y="124"/>
                </a:cubicBezTo>
                <a:cubicBezTo>
                  <a:pt x="142" y="131"/>
                  <a:pt x="142" y="131"/>
                  <a:pt x="142" y="131"/>
                </a:cubicBezTo>
                <a:cubicBezTo>
                  <a:pt x="144" y="132"/>
                  <a:pt x="144" y="132"/>
                  <a:pt x="144" y="132"/>
                </a:cubicBezTo>
                <a:cubicBezTo>
                  <a:pt x="144" y="124"/>
                  <a:pt x="144" y="124"/>
                  <a:pt x="144" y="124"/>
                </a:cubicBezTo>
                <a:cubicBezTo>
                  <a:pt x="154" y="83"/>
                  <a:pt x="154" y="83"/>
                  <a:pt x="154" y="83"/>
                </a:cubicBezTo>
                <a:cubicBezTo>
                  <a:pt x="142" y="39"/>
                  <a:pt x="112" y="11"/>
                  <a:pt x="64" y="0"/>
                </a:cubicBezTo>
                <a:cubicBezTo>
                  <a:pt x="61" y="1"/>
                  <a:pt x="58" y="3"/>
                  <a:pt x="55" y="4"/>
                </a:cubicBezTo>
                <a:cubicBezTo>
                  <a:pt x="23" y="30"/>
                  <a:pt x="4" y="61"/>
                  <a:pt x="0" y="99"/>
                </a:cubicBezTo>
                <a:cubicBezTo>
                  <a:pt x="1" y="100"/>
                  <a:pt x="1" y="100"/>
                  <a:pt x="1" y="100"/>
                </a:cubicBezTo>
                <a:cubicBezTo>
                  <a:pt x="22" y="113"/>
                  <a:pt x="43" y="116"/>
                  <a:pt x="62" y="107"/>
                </a:cubicBezTo>
                <a:cubicBezTo>
                  <a:pt x="92" y="73"/>
                  <a:pt x="92" y="73"/>
                  <a:pt x="92" y="73"/>
                </a:cubicBezTo>
                <a:cubicBezTo>
                  <a:pt x="106" y="80"/>
                  <a:pt x="106" y="80"/>
                  <a:pt x="106" y="80"/>
                </a:cubicBezTo>
                <a:close/>
                <a:moveTo>
                  <a:pt x="64" y="3"/>
                </a:moveTo>
                <a:cubicBezTo>
                  <a:pt x="66" y="4"/>
                  <a:pt x="69" y="4"/>
                  <a:pt x="71" y="5"/>
                </a:cubicBezTo>
                <a:cubicBezTo>
                  <a:pt x="40" y="24"/>
                  <a:pt x="20" y="53"/>
                  <a:pt x="10" y="93"/>
                </a:cubicBezTo>
                <a:cubicBezTo>
                  <a:pt x="50" y="108"/>
                  <a:pt x="50" y="108"/>
                  <a:pt x="50" y="108"/>
                </a:cubicBezTo>
                <a:cubicBezTo>
                  <a:pt x="35" y="111"/>
                  <a:pt x="19" y="108"/>
                  <a:pt x="3" y="97"/>
                </a:cubicBezTo>
                <a:cubicBezTo>
                  <a:pt x="8" y="62"/>
                  <a:pt x="26" y="31"/>
                  <a:pt x="57" y="7"/>
                </a:cubicBezTo>
                <a:cubicBezTo>
                  <a:pt x="59" y="5"/>
                  <a:pt x="61" y="4"/>
                  <a:pt x="64" y="3"/>
                </a:cubicBezTo>
                <a:close/>
              </a:path>
            </a:pathLst>
          </a:custGeom>
          <a:solidFill>
            <a:srgbClr val="6A402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77" name="MH_Other_14"/>
          <p:cNvSpPr>
            <a:spLocks/>
          </p:cNvSpPr>
          <p:nvPr>
            <p:custDataLst>
              <p:tags r:id="rId15"/>
            </p:custDataLst>
          </p:nvPr>
        </p:nvSpPr>
        <p:spPr bwMode="auto">
          <a:xfrm>
            <a:off x="11520526" y="4868034"/>
            <a:ext cx="84137" cy="133350"/>
          </a:xfrm>
          <a:custGeom>
            <a:avLst/>
            <a:gdLst>
              <a:gd name="T0" fmla="*/ 68 w 68"/>
              <a:gd name="T1" fmla="*/ 2 h 108"/>
              <a:gd name="T2" fmla="*/ 61 w 68"/>
              <a:gd name="T3" fmla="*/ 0 h 108"/>
              <a:gd name="T4" fmla="*/ 54 w 68"/>
              <a:gd name="T5" fmla="*/ 4 h 108"/>
              <a:gd name="T6" fmla="*/ 0 w 68"/>
              <a:gd name="T7" fmla="*/ 94 h 108"/>
              <a:gd name="T8" fmla="*/ 47 w 68"/>
              <a:gd name="T9" fmla="*/ 105 h 108"/>
              <a:gd name="T10" fmla="*/ 7 w 68"/>
              <a:gd name="T11" fmla="*/ 90 h 108"/>
              <a:gd name="T12" fmla="*/ 68 w 68"/>
              <a:gd name="T13" fmla="*/ 2 h 108"/>
            </a:gdLst>
            <a:ahLst/>
            <a:cxnLst>
              <a:cxn ang="0">
                <a:pos x="T0" y="T1"/>
              </a:cxn>
              <a:cxn ang="0">
                <a:pos x="T2" y="T3"/>
              </a:cxn>
              <a:cxn ang="0">
                <a:pos x="T4" y="T5"/>
              </a:cxn>
              <a:cxn ang="0">
                <a:pos x="T6" y="T7"/>
              </a:cxn>
              <a:cxn ang="0">
                <a:pos x="T8" y="T9"/>
              </a:cxn>
              <a:cxn ang="0">
                <a:pos x="T10" y="T11"/>
              </a:cxn>
              <a:cxn ang="0">
                <a:pos x="T12" y="T13"/>
              </a:cxn>
            </a:cxnLst>
            <a:rect l="0" t="0" r="r" b="b"/>
            <a:pathLst>
              <a:path w="68" h="108">
                <a:moveTo>
                  <a:pt x="68" y="2"/>
                </a:moveTo>
                <a:cubicBezTo>
                  <a:pt x="66" y="1"/>
                  <a:pt x="63" y="1"/>
                  <a:pt x="61" y="0"/>
                </a:cubicBezTo>
                <a:cubicBezTo>
                  <a:pt x="58" y="1"/>
                  <a:pt x="56" y="2"/>
                  <a:pt x="54" y="4"/>
                </a:cubicBezTo>
                <a:cubicBezTo>
                  <a:pt x="23" y="28"/>
                  <a:pt x="5" y="59"/>
                  <a:pt x="0" y="94"/>
                </a:cubicBezTo>
                <a:cubicBezTo>
                  <a:pt x="16" y="105"/>
                  <a:pt x="32" y="108"/>
                  <a:pt x="47" y="105"/>
                </a:cubicBezTo>
                <a:cubicBezTo>
                  <a:pt x="7" y="90"/>
                  <a:pt x="7" y="90"/>
                  <a:pt x="7" y="90"/>
                </a:cubicBezTo>
                <a:cubicBezTo>
                  <a:pt x="17" y="50"/>
                  <a:pt x="37" y="21"/>
                  <a:pt x="68" y="2"/>
                </a:cubicBezTo>
                <a:close/>
              </a:path>
            </a:pathLst>
          </a:custGeom>
          <a:solidFill>
            <a:srgbClr val="935942"/>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78" name="MH_Other_15"/>
          <p:cNvSpPr>
            <a:spLocks/>
          </p:cNvSpPr>
          <p:nvPr>
            <p:custDataLst>
              <p:tags r:id="rId16"/>
            </p:custDataLst>
          </p:nvPr>
        </p:nvSpPr>
        <p:spPr bwMode="auto">
          <a:xfrm>
            <a:off x="11544337" y="4961697"/>
            <a:ext cx="179388" cy="214313"/>
          </a:xfrm>
          <a:custGeom>
            <a:avLst/>
            <a:gdLst>
              <a:gd name="T0" fmla="*/ 103 w 145"/>
              <a:gd name="T1" fmla="*/ 26 h 173"/>
              <a:gd name="T2" fmla="*/ 84 w 145"/>
              <a:gd name="T3" fmla="*/ 1 h 173"/>
              <a:gd name="T4" fmla="*/ 59 w 145"/>
              <a:gd name="T5" fmla="*/ 23 h 173"/>
              <a:gd name="T6" fmla="*/ 0 w 145"/>
              <a:gd name="T7" fmla="*/ 35 h 173"/>
              <a:gd name="T8" fmla="*/ 2 w 145"/>
              <a:gd name="T9" fmla="*/ 47 h 173"/>
              <a:gd name="T10" fmla="*/ 27 w 145"/>
              <a:gd name="T11" fmla="*/ 55 h 173"/>
              <a:gd name="T12" fmla="*/ 60 w 145"/>
              <a:gd name="T13" fmla="*/ 33 h 173"/>
              <a:gd name="T14" fmla="*/ 85 w 145"/>
              <a:gd name="T15" fmla="*/ 15 h 173"/>
              <a:gd name="T16" fmla="*/ 101 w 145"/>
              <a:gd name="T17" fmla="*/ 53 h 173"/>
              <a:gd name="T18" fmla="*/ 122 w 145"/>
              <a:gd name="T19" fmla="*/ 62 h 173"/>
              <a:gd name="T20" fmla="*/ 130 w 145"/>
              <a:gd name="T21" fmla="*/ 86 h 173"/>
              <a:gd name="T22" fmla="*/ 133 w 145"/>
              <a:gd name="T23" fmla="*/ 91 h 173"/>
              <a:gd name="T24" fmla="*/ 103 w 145"/>
              <a:gd name="T25" fmla="*/ 148 h 173"/>
              <a:gd name="T26" fmla="*/ 56 w 145"/>
              <a:gd name="T27" fmla="*/ 160 h 173"/>
              <a:gd name="T28" fmla="*/ 68 w 145"/>
              <a:gd name="T29" fmla="*/ 170 h 173"/>
              <a:gd name="T30" fmla="*/ 83 w 145"/>
              <a:gd name="T31" fmla="*/ 172 h 173"/>
              <a:gd name="T32" fmla="*/ 102 w 145"/>
              <a:gd name="T33" fmla="*/ 160 h 173"/>
              <a:gd name="T34" fmla="*/ 105 w 145"/>
              <a:gd name="T35" fmla="*/ 158 h 173"/>
              <a:gd name="T36" fmla="*/ 108 w 145"/>
              <a:gd name="T37" fmla="*/ 155 h 173"/>
              <a:gd name="T38" fmla="*/ 135 w 145"/>
              <a:gd name="T39" fmla="*/ 96 h 173"/>
              <a:gd name="T40" fmla="*/ 135 w 145"/>
              <a:gd name="T41" fmla="*/ 114 h 173"/>
              <a:gd name="T42" fmla="*/ 120 w 145"/>
              <a:gd name="T43" fmla="*/ 147 h 173"/>
              <a:gd name="T44" fmla="*/ 145 w 145"/>
              <a:gd name="T45" fmla="*/ 112 h 173"/>
              <a:gd name="T46" fmla="*/ 140 w 145"/>
              <a:gd name="T47" fmla="*/ 90 h 173"/>
              <a:gd name="T48" fmla="*/ 128 w 145"/>
              <a:gd name="T49" fmla="*/ 67 h 173"/>
              <a:gd name="T50" fmla="*/ 129 w 145"/>
              <a:gd name="T51" fmla="*/ 53 h 173"/>
              <a:gd name="T52" fmla="*/ 122 w 145"/>
              <a:gd name="T53" fmla="*/ 53 h 173"/>
              <a:gd name="T54" fmla="*/ 120 w 145"/>
              <a:gd name="T55" fmla="*/ 52 h 173"/>
              <a:gd name="T56" fmla="*/ 111 w 145"/>
              <a:gd name="T57" fmla="*/ 45 h 173"/>
              <a:gd name="T58" fmla="*/ 103 w 145"/>
              <a:gd name="T59" fmla="*/ 2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73">
                <a:moveTo>
                  <a:pt x="103" y="26"/>
                </a:moveTo>
                <a:cubicBezTo>
                  <a:pt x="84" y="1"/>
                  <a:pt x="84" y="1"/>
                  <a:pt x="84" y="1"/>
                </a:cubicBezTo>
                <a:cubicBezTo>
                  <a:pt x="74" y="0"/>
                  <a:pt x="66" y="7"/>
                  <a:pt x="59" y="23"/>
                </a:cubicBezTo>
                <a:cubicBezTo>
                  <a:pt x="41" y="47"/>
                  <a:pt x="21" y="51"/>
                  <a:pt x="0" y="35"/>
                </a:cubicBezTo>
                <a:cubicBezTo>
                  <a:pt x="2" y="47"/>
                  <a:pt x="2" y="47"/>
                  <a:pt x="2" y="47"/>
                </a:cubicBezTo>
                <a:cubicBezTo>
                  <a:pt x="10" y="52"/>
                  <a:pt x="19" y="55"/>
                  <a:pt x="27" y="55"/>
                </a:cubicBezTo>
                <a:cubicBezTo>
                  <a:pt x="42" y="53"/>
                  <a:pt x="53" y="46"/>
                  <a:pt x="60" y="33"/>
                </a:cubicBezTo>
                <a:cubicBezTo>
                  <a:pt x="67" y="22"/>
                  <a:pt x="75" y="16"/>
                  <a:pt x="85" y="15"/>
                </a:cubicBezTo>
                <a:cubicBezTo>
                  <a:pt x="101" y="53"/>
                  <a:pt x="101" y="53"/>
                  <a:pt x="101" y="53"/>
                </a:cubicBezTo>
                <a:cubicBezTo>
                  <a:pt x="122" y="62"/>
                  <a:pt x="122" y="62"/>
                  <a:pt x="122" y="62"/>
                </a:cubicBezTo>
                <a:cubicBezTo>
                  <a:pt x="130" y="86"/>
                  <a:pt x="130" y="86"/>
                  <a:pt x="130" y="86"/>
                </a:cubicBezTo>
                <a:cubicBezTo>
                  <a:pt x="133" y="91"/>
                  <a:pt x="133" y="91"/>
                  <a:pt x="133" y="91"/>
                </a:cubicBezTo>
                <a:cubicBezTo>
                  <a:pt x="103" y="148"/>
                  <a:pt x="103" y="148"/>
                  <a:pt x="103" y="148"/>
                </a:cubicBezTo>
                <a:cubicBezTo>
                  <a:pt x="90" y="164"/>
                  <a:pt x="74" y="168"/>
                  <a:pt x="56" y="160"/>
                </a:cubicBezTo>
                <a:cubicBezTo>
                  <a:pt x="60" y="165"/>
                  <a:pt x="64" y="168"/>
                  <a:pt x="68" y="170"/>
                </a:cubicBezTo>
                <a:cubicBezTo>
                  <a:pt x="73" y="172"/>
                  <a:pt x="77" y="173"/>
                  <a:pt x="83" y="172"/>
                </a:cubicBezTo>
                <a:cubicBezTo>
                  <a:pt x="89" y="170"/>
                  <a:pt x="96" y="167"/>
                  <a:pt x="102" y="160"/>
                </a:cubicBezTo>
                <a:cubicBezTo>
                  <a:pt x="103" y="160"/>
                  <a:pt x="104" y="159"/>
                  <a:pt x="105" y="158"/>
                </a:cubicBezTo>
                <a:cubicBezTo>
                  <a:pt x="106" y="157"/>
                  <a:pt x="107" y="156"/>
                  <a:pt x="108" y="155"/>
                </a:cubicBezTo>
                <a:cubicBezTo>
                  <a:pt x="120" y="139"/>
                  <a:pt x="129" y="120"/>
                  <a:pt x="135" y="96"/>
                </a:cubicBezTo>
                <a:cubicBezTo>
                  <a:pt x="135" y="114"/>
                  <a:pt x="135" y="114"/>
                  <a:pt x="135" y="114"/>
                </a:cubicBezTo>
                <a:cubicBezTo>
                  <a:pt x="136" y="125"/>
                  <a:pt x="131" y="136"/>
                  <a:pt x="120" y="147"/>
                </a:cubicBezTo>
                <a:cubicBezTo>
                  <a:pt x="130" y="140"/>
                  <a:pt x="138" y="128"/>
                  <a:pt x="145" y="112"/>
                </a:cubicBezTo>
                <a:cubicBezTo>
                  <a:pt x="143" y="105"/>
                  <a:pt x="141" y="98"/>
                  <a:pt x="140" y="90"/>
                </a:cubicBezTo>
                <a:cubicBezTo>
                  <a:pt x="128" y="67"/>
                  <a:pt x="128" y="67"/>
                  <a:pt x="128" y="67"/>
                </a:cubicBezTo>
                <a:cubicBezTo>
                  <a:pt x="128" y="62"/>
                  <a:pt x="128" y="57"/>
                  <a:pt x="129" y="53"/>
                </a:cubicBezTo>
                <a:cubicBezTo>
                  <a:pt x="122" y="53"/>
                  <a:pt x="122" y="53"/>
                  <a:pt x="122" y="53"/>
                </a:cubicBezTo>
                <a:cubicBezTo>
                  <a:pt x="120" y="52"/>
                  <a:pt x="120" y="52"/>
                  <a:pt x="120" y="52"/>
                </a:cubicBezTo>
                <a:cubicBezTo>
                  <a:pt x="111" y="45"/>
                  <a:pt x="111" y="45"/>
                  <a:pt x="111" y="45"/>
                </a:cubicBezTo>
                <a:cubicBezTo>
                  <a:pt x="103" y="26"/>
                  <a:pt x="103" y="26"/>
                  <a:pt x="103" y="26"/>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79" name="MH_Other_16"/>
          <p:cNvSpPr>
            <a:spLocks/>
          </p:cNvSpPr>
          <p:nvPr>
            <p:custDataLst>
              <p:tags r:id="rId17"/>
            </p:custDataLst>
          </p:nvPr>
        </p:nvSpPr>
        <p:spPr bwMode="auto">
          <a:xfrm>
            <a:off x="11704675" y="4985510"/>
            <a:ext cx="19050" cy="34925"/>
          </a:xfrm>
          <a:custGeom>
            <a:avLst/>
            <a:gdLst>
              <a:gd name="T0" fmla="*/ 0 w 16"/>
              <a:gd name="T1" fmla="*/ 20 h 29"/>
              <a:gd name="T2" fmla="*/ 1 w 16"/>
              <a:gd name="T3" fmla="*/ 29 h 29"/>
              <a:gd name="T4" fmla="*/ 4 w 16"/>
              <a:gd name="T5" fmla="*/ 23 h 29"/>
              <a:gd name="T6" fmla="*/ 4 w 16"/>
              <a:gd name="T7" fmla="*/ 23 h 29"/>
              <a:gd name="T8" fmla="*/ 12 w 16"/>
              <a:gd name="T9" fmla="*/ 12 h 29"/>
              <a:gd name="T10" fmla="*/ 16 w 16"/>
              <a:gd name="T11" fmla="*/ 6 h 29"/>
              <a:gd name="T12" fmla="*/ 11 w 16"/>
              <a:gd name="T13" fmla="*/ 1 h 29"/>
              <a:gd name="T14" fmla="*/ 0 w 16"/>
              <a:gd name="T15" fmla="*/ 2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9">
                <a:moveTo>
                  <a:pt x="0" y="20"/>
                </a:moveTo>
                <a:cubicBezTo>
                  <a:pt x="0" y="23"/>
                  <a:pt x="0" y="25"/>
                  <a:pt x="1" y="29"/>
                </a:cubicBezTo>
                <a:cubicBezTo>
                  <a:pt x="1" y="27"/>
                  <a:pt x="2" y="25"/>
                  <a:pt x="4" y="23"/>
                </a:cubicBezTo>
                <a:cubicBezTo>
                  <a:pt x="4" y="23"/>
                  <a:pt x="4" y="23"/>
                  <a:pt x="4" y="23"/>
                </a:cubicBezTo>
                <a:cubicBezTo>
                  <a:pt x="7" y="19"/>
                  <a:pt x="9" y="15"/>
                  <a:pt x="12" y="12"/>
                </a:cubicBezTo>
                <a:cubicBezTo>
                  <a:pt x="13" y="10"/>
                  <a:pt x="15" y="8"/>
                  <a:pt x="16" y="6"/>
                </a:cubicBezTo>
                <a:cubicBezTo>
                  <a:pt x="11" y="1"/>
                  <a:pt x="11" y="1"/>
                  <a:pt x="11" y="1"/>
                </a:cubicBezTo>
                <a:cubicBezTo>
                  <a:pt x="4" y="0"/>
                  <a:pt x="0" y="6"/>
                  <a:pt x="0" y="20"/>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80" name="MH_Other_17"/>
          <p:cNvSpPr>
            <a:spLocks/>
          </p:cNvSpPr>
          <p:nvPr>
            <p:custDataLst>
              <p:tags r:id="rId18"/>
            </p:custDataLst>
          </p:nvPr>
        </p:nvSpPr>
        <p:spPr bwMode="auto">
          <a:xfrm>
            <a:off x="11709437" y="4979160"/>
            <a:ext cx="209550" cy="307975"/>
          </a:xfrm>
          <a:custGeom>
            <a:avLst/>
            <a:gdLst>
              <a:gd name="T0" fmla="*/ 8 w 170"/>
              <a:gd name="T1" fmla="*/ 17 h 250"/>
              <a:gd name="T2" fmla="*/ 0 w 170"/>
              <a:gd name="T3" fmla="*/ 28 h 250"/>
              <a:gd name="T4" fmla="*/ 75 w 170"/>
              <a:gd name="T5" fmla="*/ 75 h 250"/>
              <a:gd name="T6" fmla="*/ 118 w 170"/>
              <a:gd name="T7" fmla="*/ 144 h 250"/>
              <a:gd name="T8" fmla="*/ 118 w 170"/>
              <a:gd name="T9" fmla="*/ 185 h 250"/>
              <a:gd name="T10" fmla="*/ 129 w 170"/>
              <a:gd name="T11" fmla="*/ 240 h 250"/>
              <a:gd name="T12" fmla="*/ 170 w 170"/>
              <a:gd name="T13" fmla="*/ 245 h 250"/>
              <a:gd name="T14" fmla="*/ 125 w 170"/>
              <a:gd name="T15" fmla="*/ 196 h 250"/>
              <a:gd name="T16" fmla="*/ 125 w 170"/>
              <a:gd name="T17" fmla="*/ 132 h 250"/>
              <a:gd name="T18" fmla="*/ 78 w 170"/>
              <a:gd name="T19" fmla="*/ 55 h 250"/>
              <a:gd name="T20" fmla="*/ 8 w 170"/>
              <a:gd name="T21" fmla="*/ 17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250">
                <a:moveTo>
                  <a:pt x="8" y="17"/>
                </a:moveTo>
                <a:cubicBezTo>
                  <a:pt x="5" y="20"/>
                  <a:pt x="3" y="24"/>
                  <a:pt x="0" y="28"/>
                </a:cubicBezTo>
                <a:cubicBezTo>
                  <a:pt x="30" y="15"/>
                  <a:pt x="55" y="31"/>
                  <a:pt x="75" y="75"/>
                </a:cubicBezTo>
                <a:cubicBezTo>
                  <a:pt x="85" y="101"/>
                  <a:pt x="99" y="125"/>
                  <a:pt x="118" y="144"/>
                </a:cubicBezTo>
                <a:cubicBezTo>
                  <a:pt x="124" y="161"/>
                  <a:pt x="124" y="175"/>
                  <a:pt x="118" y="185"/>
                </a:cubicBezTo>
                <a:cubicBezTo>
                  <a:pt x="104" y="207"/>
                  <a:pt x="107" y="226"/>
                  <a:pt x="129" y="240"/>
                </a:cubicBezTo>
                <a:cubicBezTo>
                  <a:pt x="142" y="248"/>
                  <a:pt x="156" y="250"/>
                  <a:pt x="170" y="245"/>
                </a:cubicBezTo>
                <a:cubicBezTo>
                  <a:pt x="136" y="234"/>
                  <a:pt x="121" y="218"/>
                  <a:pt x="125" y="196"/>
                </a:cubicBezTo>
                <a:cubicBezTo>
                  <a:pt x="135" y="179"/>
                  <a:pt x="135" y="157"/>
                  <a:pt x="125" y="132"/>
                </a:cubicBezTo>
                <a:cubicBezTo>
                  <a:pt x="101" y="110"/>
                  <a:pt x="85" y="84"/>
                  <a:pt x="78" y="55"/>
                </a:cubicBezTo>
                <a:cubicBezTo>
                  <a:pt x="66" y="13"/>
                  <a:pt x="43" y="0"/>
                  <a:pt x="8" y="17"/>
                </a:cubicBezTo>
                <a:close/>
              </a:path>
            </a:pathLst>
          </a:custGeom>
          <a:solidFill>
            <a:srgbClr val="63231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81" name="MH_Other_18"/>
          <p:cNvSpPr>
            <a:spLocks noEditPoints="1"/>
          </p:cNvSpPr>
          <p:nvPr>
            <p:custDataLst>
              <p:tags r:id="rId19"/>
            </p:custDataLst>
          </p:nvPr>
        </p:nvSpPr>
        <p:spPr bwMode="auto">
          <a:xfrm>
            <a:off x="11547512" y="4979159"/>
            <a:ext cx="160338" cy="188912"/>
          </a:xfrm>
          <a:custGeom>
            <a:avLst/>
            <a:gdLst>
              <a:gd name="T0" fmla="*/ 120 w 131"/>
              <a:gd name="T1" fmla="*/ 47 h 153"/>
              <a:gd name="T2" fmla="*/ 99 w 131"/>
              <a:gd name="T3" fmla="*/ 38 h 153"/>
              <a:gd name="T4" fmla="*/ 83 w 131"/>
              <a:gd name="T5" fmla="*/ 0 h 153"/>
              <a:gd name="T6" fmla="*/ 58 w 131"/>
              <a:gd name="T7" fmla="*/ 18 h 153"/>
              <a:gd name="T8" fmla="*/ 25 w 131"/>
              <a:gd name="T9" fmla="*/ 40 h 153"/>
              <a:gd name="T10" fmla="*/ 0 w 131"/>
              <a:gd name="T11" fmla="*/ 32 h 153"/>
              <a:gd name="T12" fmla="*/ 7 w 131"/>
              <a:gd name="T13" fmla="*/ 59 h 153"/>
              <a:gd name="T14" fmla="*/ 7 w 131"/>
              <a:gd name="T15" fmla="*/ 60 h 153"/>
              <a:gd name="T16" fmla="*/ 13 w 131"/>
              <a:gd name="T17" fmla="*/ 69 h 153"/>
              <a:gd name="T18" fmla="*/ 23 w 131"/>
              <a:gd name="T19" fmla="*/ 102 h 153"/>
              <a:gd name="T20" fmla="*/ 28 w 131"/>
              <a:gd name="T21" fmla="*/ 109 h 153"/>
              <a:gd name="T22" fmla="*/ 33 w 131"/>
              <a:gd name="T23" fmla="*/ 116 h 153"/>
              <a:gd name="T24" fmla="*/ 54 w 131"/>
              <a:gd name="T25" fmla="*/ 145 h 153"/>
              <a:gd name="T26" fmla="*/ 101 w 131"/>
              <a:gd name="T27" fmla="*/ 133 h 153"/>
              <a:gd name="T28" fmla="*/ 131 w 131"/>
              <a:gd name="T29" fmla="*/ 76 h 153"/>
              <a:gd name="T30" fmla="*/ 128 w 131"/>
              <a:gd name="T31" fmla="*/ 71 h 153"/>
              <a:gd name="T32" fmla="*/ 120 w 131"/>
              <a:gd name="T33" fmla="*/ 47 h 153"/>
              <a:gd name="T34" fmla="*/ 5 w 131"/>
              <a:gd name="T35" fmla="*/ 38 h 153"/>
              <a:gd name="T36" fmla="*/ 13 w 131"/>
              <a:gd name="T37" fmla="*/ 41 h 153"/>
              <a:gd name="T38" fmla="*/ 24 w 131"/>
              <a:gd name="T39" fmla="*/ 65 h 153"/>
              <a:gd name="T40" fmla="*/ 35 w 131"/>
              <a:gd name="T41" fmla="*/ 100 h 153"/>
              <a:gd name="T42" fmla="*/ 70 w 131"/>
              <a:gd name="T43" fmla="*/ 146 h 153"/>
              <a:gd name="T44" fmla="*/ 56 w 131"/>
              <a:gd name="T45" fmla="*/ 143 h 153"/>
              <a:gd name="T46" fmla="*/ 26 w 131"/>
              <a:gd name="T47" fmla="*/ 101 h 153"/>
              <a:gd name="T48" fmla="*/ 26 w 131"/>
              <a:gd name="T49" fmla="*/ 100 h 153"/>
              <a:gd name="T50" fmla="*/ 16 w 131"/>
              <a:gd name="T51" fmla="*/ 69 h 153"/>
              <a:gd name="T52" fmla="*/ 15 w 131"/>
              <a:gd name="T53" fmla="*/ 67 h 153"/>
              <a:gd name="T54" fmla="*/ 10 w 131"/>
              <a:gd name="T55" fmla="*/ 58 h 153"/>
              <a:gd name="T56" fmla="*/ 5 w 131"/>
              <a:gd name="T57" fmla="*/ 3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153">
                <a:moveTo>
                  <a:pt x="120" y="47"/>
                </a:moveTo>
                <a:cubicBezTo>
                  <a:pt x="99" y="38"/>
                  <a:pt x="99" y="38"/>
                  <a:pt x="99" y="38"/>
                </a:cubicBezTo>
                <a:cubicBezTo>
                  <a:pt x="83" y="0"/>
                  <a:pt x="83" y="0"/>
                  <a:pt x="83" y="0"/>
                </a:cubicBezTo>
                <a:cubicBezTo>
                  <a:pt x="73" y="1"/>
                  <a:pt x="65" y="7"/>
                  <a:pt x="58" y="18"/>
                </a:cubicBezTo>
                <a:cubicBezTo>
                  <a:pt x="51" y="31"/>
                  <a:pt x="40" y="38"/>
                  <a:pt x="25" y="40"/>
                </a:cubicBezTo>
                <a:cubicBezTo>
                  <a:pt x="17" y="40"/>
                  <a:pt x="8" y="37"/>
                  <a:pt x="0" y="32"/>
                </a:cubicBezTo>
                <a:cubicBezTo>
                  <a:pt x="7" y="59"/>
                  <a:pt x="7" y="59"/>
                  <a:pt x="7" y="59"/>
                </a:cubicBezTo>
                <a:cubicBezTo>
                  <a:pt x="7" y="60"/>
                  <a:pt x="7" y="60"/>
                  <a:pt x="7" y="60"/>
                </a:cubicBezTo>
                <a:cubicBezTo>
                  <a:pt x="13" y="69"/>
                  <a:pt x="13" y="69"/>
                  <a:pt x="13" y="69"/>
                </a:cubicBezTo>
                <a:cubicBezTo>
                  <a:pt x="11" y="80"/>
                  <a:pt x="14" y="91"/>
                  <a:pt x="23" y="102"/>
                </a:cubicBezTo>
                <a:cubicBezTo>
                  <a:pt x="28" y="109"/>
                  <a:pt x="28" y="109"/>
                  <a:pt x="28" y="109"/>
                </a:cubicBezTo>
                <a:cubicBezTo>
                  <a:pt x="33" y="116"/>
                  <a:pt x="33" y="116"/>
                  <a:pt x="33" y="116"/>
                </a:cubicBezTo>
                <a:cubicBezTo>
                  <a:pt x="54" y="145"/>
                  <a:pt x="54" y="145"/>
                  <a:pt x="54" y="145"/>
                </a:cubicBezTo>
                <a:cubicBezTo>
                  <a:pt x="72" y="153"/>
                  <a:pt x="88" y="149"/>
                  <a:pt x="101" y="133"/>
                </a:cubicBezTo>
                <a:cubicBezTo>
                  <a:pt x="131" y="76"/>
                  <a:pt x="131" y="76"/>
                  <a:pt x="131" y="76"/>
                </a:cubicBezTo>
                <a:cubicBezTo>
                  <a:pt x="128" y="71"/>
                  <a:pt x="128" y="71"/>
                  <a:pt x="128" y="71"/>
                </a:cubicBezTo>
                <a:cubicBezTo>
                  <a:pt x="120" y="47"/>
                  <a:pt x="120" y="47"/>
                  <a:pt x="120" y="47"/>
                </a:cubicBezTo>
                <a:close/>
                <a:moveTo>
                  <a:pt x="5" y="38"/>
                </a:moveTo>
                <a:cubicBezTo>
                  <a:pt x="8" y="39"/>
                  <a:pt x="10" y="40"/>
                  <a:pt x="13" y="41"/>
                </a:cubicBezTo>
                <a:cubicBezTo>
                  <a:pt x="13" y="50"/>
                  <a:pt x="16" y="58"/>
                  <a:pt x="24" y="65"/>
                </a:cubicBezTo>
                <a:cubicBezTo>
                  <a:pt x="23" y="78"/>
                  <a:pt x="27" y="89"/>
                  <a:pt x="35" y="100"/>
                </a:cubicBezTo>
                <a:cubicBezTo>
                  <a:pt x="70" y="146"/>
                  <a:pt x="70" y="146"/>
                  <a:pt x="70" y="146"/>
                </a:cubicBezTo>
                <a:cubicBezTo>
                  <a:pt x="65" y="146"/>
                  <a:pt x="61" y="145"/>
                  <a:pt x="56" y="143"/>
                </a:cubicBezTo>
                <a:cubicBezTo>
                  <a:pt x="26" y="101"/>
                  <a:pt x="26" y="101"/>
                  <a:pt x="26" y="101"/>
                </a:cubicBezTo>
                <a:cubicBezTo>
                  <a:pt x="26" y="100"/>
                  <a:pt x="26" y="100"/>
                  <a:pt x="26" y="100"/>
                </a:cubicBezTo>
                <a:cubicBezTo>
                  <a:pt x="17" y="90"/>
                  <a:pt x="14" y="80"/>
                  <a:pt x="16" y="69"/>
                </a:cubicBezTo>
                <a:cubicBezTo>
                  <a:pt x="16" y="69"/>
                  <a:pt x="16" y="68"/>
                  <a:pt x="15" y="67"/>
                </a:cubicBezTo>
                <a:cubicBezTo>
                  <a:pt x="10" y="58"/>
                  <a:pt x="10" y="58"/>
                  <a:pt x="10" y="58"/>
                </a:cubicBezTo>
                <a:cubicBezTo>
                  <a:pt x="5" y="38"/>
                  <a:pt x="5" y="38"/>
                  <a:pt x="5" y="38"/>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82" name="MH_Other_19"/>
          <p:cNvSpPr>
            <a:spLocks/>
          </p:cNvSpPr>
          <p:nvPr>
            <p:custDataLst>
              <p:tags r:id="rId20"/>
            </p:custDataLst>
          </p:nvPr>
        </p:nvSpPr>
        <p:spPr bwMode="auto">
          <a:xfrm>
            <a:off x="11552276" y="5026784"/>
            <a:ext cx="79375" cy="133350"/>
          </a:xfrm>
          <a:custGeom>
            <a:avLst/>
            <a:gdLst>
              <a:gd name="T0" fmla="*/ 8 w 65"/>
              <a:gd name="T1" fmla="*/ 3 h 108"/>
              <a:gd name="T2" fmla="*/ 0 w 65"/>
              <a:gd name="T3" fmla="*/ 0 h 108"/>
              <a:gd name="T4" fmla="*/ 5 w 65"/>
              <a:gd name="T5" fmla="*/ 20 h 108"/>
              <a:gd name="T6" fmla="*/ 10 w 65"/>
              <a:gd name="T7" fmla="*/ 29 h 108"/>
              <a:gd name="T8" fmla="*/ 11 w 65"/>
              <a:gd name="T9" fmla="*/ 31 h 108"/>
              <a:gd name="T10" fmla="*/ 21 w 65"/>
              <a:gd name="T11" fmla="*/ 62 h 108"/>
              <a:gd name="T12" fmla="*/ 21 w 65"/>
              <a:gd name="T13" fmla="*/ 63 h 108"/>
              <a:gd name="T14" fmla="*/ 51 w 65"/>
              <a:gd name="T15" fmla="*/ 105 h 108"/>
              <a:gd name="T16" fmla="*/ 65 w 65"/>
              <a:gd name="T17" fmla="*/ 108 h 108"/>
              <a:gd name="T18" fmla="*/ 30 w 65"/>
              <a:gd name="T19" fmla="*/ 62 h 108"/>
              <a:gd name="T20" fmla="*/ 19 w 65"/>
              <a:gd name="T21" fmla="*/ 27 h 108"/>
              <a:gd name="T22" fmla="*/ 8 w 65"/>
              <a:gd name="T2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108">
                <a:moveTo>
                  <a:pt x="8" y="3"/>
                </a:moveTo>
                <a:cubicBezTo>
                  <a:pt x="5" y="2"/>
                  <a:pt x="3" y="1"/>
                  <a:pt x="0" y="0"/>
                </a:cubicBezTo>
                <a:cubicBezTo>
                  <a:pt x="5" y="20"/>
                  <a:pt x="5" y="20"/>
                  <a:pt x="5" y="20"/>
                </a:cubicBezTo>
                <a:cubicBezTo>
                  <a:pt x="10" y="29"/>
                  <a:pt x="10" y="29"/>
                  <a:pt x="10" y="29"/>
                </a:cubicBezTo>
                <a:cubicBezTo>
                  <a:pt x="11" y="30"/>
                  <a:pt x="11" y="31"/>
                  <a:pt x="11" y="31"/>
                </a:cubicBezTo>
                <a:cubicBezTo>
                  <a:pt x="9" y="42"/>
                  <a:pt x="12" y="52"/>
                  <a:pt x="21" y="62"/>
                </a:cubicBezTo>
                <a:cubicBezTo>
                  <a:pt x="21" y="62"/>
                  <a:pt x="21" y="62"/>
                  <a:pt x="21" y="63"/>
                </a:cubicBezTo>
                <a:cubicBezTo>
                  <a:pt x="51" y="105"/>
                  <a:pt x="51" y="105"/>
                  <a:pt x="51" y="105"/>
                </a:cubicBezTo>
                <a:cubicBezTo>
                  <a:pt x="56" y="107"/>
                  <a:pt x="60" y="108"/>
                  <a:pt x="65" y="108"/>
                </a:cubicBezTo>
                <a:cubicBezTo>
                  <a:pt x="30" y="62"/>
                  <a:pt x="30" y="62"/>
                  <a:pt x="30" y="62"/>
                </a:cubicBezTo>
                <a:cubicBezTo>
                  <a:pt x="22" y="51"/>
                  <a:pt x="18" y="40"/>
                  <a:pt x="19" y="27"/>
                </a:cubicBezTo>
                <a:cubicBezTo>
                  <a:pt x="11" y="20"/>
                  <a:pt x="8" y="12"/>
                  <a:pt x="8" y="3"/>
                </a:cubicBezTo>
                <a:close/>
              </a:path>
            </a:pathLst>
          </a:custGeom>
          <a:solidFill>
            <a:srgbClr val="F1D9C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83" name="MH_Other_20"/>
          <p:cNvSpPr>
            <a:spLocks noEditPoints="1"/>
          </p:cNvSpPr>
          <p:nvPr>
            <p:custDataLst>
              <p:tags r:id="rId21"/>
            </p:custDataLst>
          </p:nvPr>
        </p:nvSpPr>
        <p:spPr bwMode="auto">
          <a:xfrm>
            <a:off x="11715788" y="5044247"/>
            <a:ext cx="106363" cy="187325"/>
          </a:xfrm>
          <a:custGeom>
            <a:avLst/>
            <a:gdLst>
              <a:gd name="T0" fmla="*/ 1 w 87"/>
              <a:gd name="T1" fmla="*/ 0 h 150"/>
              <a:gd name="T2" fmla="*/ 1 w 87"/>
              <a:gd name="T3" fmla="*/ 22 h 150"/>
              <a:gd name="T4" fmla="*/ 6 w 87"/>
              <a:gd name="T5" fmla="*/ 44 h 150"/>
              <a:gd name="T6" fmla="*/ 12 w 87"/>
              <a:gd name="T7" fmla="*/ 54 h 150"/>
              <a:gd name="T8" fmla="*/ 6 w 87"/>
              <a:gd name="T9" fmla="*/ 91 h 150"/>
              <a:gd name="T10" fmla="*/ 13 w 87"/>
              <a:gd name="T11" fmla="*/ 103 h 150"/>
              <a:gd name="T12" fmla="*/ 19 w 87"/>
              <a:gd name="T13" fmla="*/ 104 h 150"/>
              <a:gd name="T14" fmla="*/ 25 w 87"/>
              <a:gd name="T15" fmla="*/ 120 h 150"/>
              <a:gd name="T16" fmla="*/ 31 w 87"/>
              <a:gd name="T17" fmla="*/ 136 h 150"/>
              <a:gd name="T18" fmla="*/ 33 w 87"/>
              <a:gd name="T19" fmla="*/ 142 h 150"/>
              <a:gd name="T20" fmla="*/ 73 w 87"/>
              <a:gd name="T21" fmla="*/ 135 h 150"/>
              <a:gd name="T22" fmla="*/ 87 w 87"/>
              <a:gd name="T23" fmla="*/ 104 h 150"/>
              <a:gd name="T24" fmla="*/ 45 w 87"/>
              <a:gd name="T25" fmla="*/ 70 h 150"/>
              <a:gd name="T26" fmla="*/ 22 w 87"/>
              <a:gd name="T27" fmla="*/ 24 h 150"/>
              <a:gd name="T28" fmla="*/ 1 w 87"/>
              <a:gd name="T29" fmla="*/ 0 h 150"/>
              <a:gd name="T30" fmla="*/ 3 w 87"/>
              <a:gd name="T31" fmla="*/ 7 h 150"/>
              <a:gd name="T32" fmla="*/ 12 w 87"/>
              <a:gd name="T33" fmla="*/ 17 h 150"/>
              <a:gd name="T34" fmla="*/ 22 w 87"/>
              <a:gd name="T35" fmla="*/ 54 h 150"/>
              <a:gd name="T36" fmla="*/ 18 w 87"/>
              <a:gd name="T37" fmla="*/ 90 h 150"/>
              <a:gd name="T38" fmla="*/ 26 w 87"/>
              <a:gd name="T39" fmla="*/ 99 h 150"/>
              <a:gd name="T40" fmla="*/ 44 w 87"/>
              <a:gd name="T41" fmla="*/ 142 h 150"/>
              <a:gd name="T42" fmla="*/ 35 w 87"/>
              <a:gd name="T43" fmla="*/ 139 h 150"/>
              <a:gd name="T44" fmla="*/ 34 w 87"/>
              <a:gd name="T45" fmla="*/ 135 h 150"/>
              <a:gd name="T46" fmla="*/ 34 w 87"/>
              <a:gd name="T47" fmla="*/ 135 h 150"/>
              <a:gd name="T48" fmla="*/ 22 w 87"/>
              <a:gd name="T49" fmla="*/ 103 h 150"/>
              <a:gd name="T50" fmla="*/ 21 w 87"/>
              <a:gd name="T51" fmla="*/ 102 h 150"/>
              <a:gd name="T52" fmla="*/ 19 w 87"/>
              <a:gd name="T53" fmla="*/ 101 h 150"/>
              <a:gd name="T54" fmla="*/ 14 w 87"/>
              <a:gd name="T55" fmla="*/ 101 h 150"/>
              <a:gd name="T56" fmla="*/ 9 w 87"/>
              <a:gd name="T57" fmla="*/ 92 h 150"/>
              <a:gd name="T58" fmla="*/ 15 w 87"/>
              <a:gd name="T59" fmla="*/ 54 h 150"/>
              <a:gd name="T60" fmla="*/ 14 w 87"/>
              <a:gd name="T61" fmla="*/ 53 h 150"/>
              <a:gd name="T62" fmla="*/ 9 w 87"/>
              <a:gd name="T63" fmla="*/ 42 h 150"/>
              <a:gd name="T64" fmla="*/ 4 w 87"/>
              <a:gd name="T65" fmla="*/ 22 h 150"/>
              <a:gd name="T66" fmla="*/ 3 w 87"/>
              <a:gd name="T67" fmla="*/ 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150">
                <a:moveTo>
                  <a:pt x="1" y="0"/>
                </a:moveTo>
                <a:cubicBezTo>
                  <a:pt x="0" y="7"/>
                  <a:pt x="0" y="15"/>
                  <a:pt x="1" y="22"/>
                </a:cubicBezTo>
                <a:cubicBezTo>
                  <a:pt x="2" y="30"/>
                  <a:pt x="4" y="37"/>
                  <a:pt x="6" y="44"/>
                </a:cubicBezTo>
                <a:cubicBezTo>
                  <a:pt x="8" y="47"/>
                  <a:pt x="10" y="51"/>
                  <a:pt x="12" y="54"/>
                </a:cubicBezTo>
                <a:cubicBezTo>
                  <a:pt x="14" y="67"/>
                  <a:pt x="12" y="79"/>
                  <a:pt x="6" y="91"/>
                </a:cubicBezTo>
                <a:cubicBezTo>
                  <a:pt x="5" y="98"/>
                  <a:pt x="7" y="102"/>
                  <a:pt x="13" y="103"/>
                </a:cubicBezTo>
                <a:cubicBezTo>
                  <a:pt x="15" y="104"/>
                  <a:pt x="17" y="104"/>
                  <a:pt x="19" y="104"/>
                </a:cubicBezTo>
                <a:cubicBezTo>
                  <a:pt x="25" y="120"/>
                  <a:pt x="25" y="120"/>
                  <a:pt x="25" y="120"/>
                </a:cubicBezTo>
                <a:cubicBezTo>
                  <a:pt x="31" y="136"/>
                  <a:pt x="31" y="136"/>
                  <a:pt x="31" y="136"/>
                </a:cubicBezTo>
                <a:cubicBezTo>
                  <a:pt x="32" y="138"/>
                  <a:pt x="32" y="140"/>
                  <a:pt x="33" y="142"/>
                </a:cubicBezTo>
                <a:cubicBezTo>
                  <a:pt x="51" y="150"/>
                  <a:pt x="64" y="147"/>
                  <a:pt x="73" y="135"/>
                </a:cubicBezTo>
                <a:cubicBezTo>
                  <a:pt x="87" y="104"/>
                  <a:pt x="87" y="104"/>
                  <a:pt x="87" y="104"/>
                </a:cubicBezTo>
                <a:cubicBezTo>
                  <a:pt x="45" y="70"/>
                  <a:pt x="45" y="70"/>
                  <a:pt x="45" y="70"/>
                </a:cubicBezTo>
                <a:cubicBezTo>
                  <a:pt x="22" y="24"/>
                  <a:pt x="22" y="24"/>
                  <a:pt x="22" y="24"/>
                </a:cubicBezTo>
                <a:cubicBezTo>
                  <a:pt x="1" y="0"/>
                  <a:pt x="1" y="0"/>
                  <a:pt x="1" y="0"/>
                </a:cubicBezTo>
                <a:close/>
                <a:moveTo>
                  <a:pt x="3" y="7"/>
                </a:moveTo>
                <a:cubicBezTo>
                  <a:pt x="12" y="17"/>
                  <a:pt x="12" y="17"/>
                  <a:pt x="12" y="17"/>
                </a:cubicBezTo>
                <a:cubicBezTo>
                  <a:pt x="13" y="29"/>
                  <a:pt x="17" y="41"/>
                  <a:pt x="22" y="54"/>
                </a:cubicBezTo>
                <a:cubicBezTo>
                  <a:pt x="24" y="70"/>
                  <a:pt x="23" y="82"/>
                  <a:pt x="18" y="90"/>
                </a:cubicBezTo>
                <a:cubicBezTo>
                  <a:pt x="17" y="93"/>
                  <a:pt x="20" y="96"/>
                  <a:pt x="26" y="99"/>
                </a:cubicBezTo>
                <a:cubicBezTo>
                  <a:pt x="44" y="142"/>
                  <a:pt x="44" y="142"/>
                  <a:pt x="44" y="142"/>
                </a:cubicBezTo>
                <a:cubicBezTo>
                  <a:pt x="41" y="142"/>
                  <a:pt x="38" y="141"/>
                  <a:pt x="35" y="139"/>
                </a:cubicBezTo>
                <a:cubicBezTo>
                  <a:pt x="35" y="138"/>
                  <a:pt x="34" y="137"/>
                  <a:pt x="34" y="135"/>
                </a:cubicBezTo>
                <a:cubicBezTo>
                  <a:pt x="34" y="135"/>
                  <a:pt x="34" y="135"/>
                  <a:pt x="34" y="135"/>
                </a:cubicBezTo>
                <a:cubicBezTo>
                  <a:pt x="22" y="103"/>
                  <a:pt x="22" y="103"/>
                  <a:pt x="22" y="103"/>
                </a:cubicBezTo>
                <a:cubicBezTo>
                  <a:pt x="22" y="102"/>
                  <a:pt x="22" y="102"/>
                  <a:pt x="21" y="102"/>
                </a:cubicBezTo>
                <a:cubicBezTo>
                  <a:pt x="21" y="101"/>
                  <a:pt x="20" y="101"/>
                  <a:pt x="19" y="101"/>
                </a:cubicBezTo>
                <a:cubicBezTo>
                  <a:pt x="17" y="101"/>
                  <a:pt x="16" y="101"/>
                  <a:pt x="14" y="101"/>
                </a:cubicBezTo>
                <a:cubicBezTo>
                  <a:pt x="10" y="99"/>
                  <a:pt x="8" y="97"/>
                  <a:pt x="9" y="92"/>
                </a:cubicBezTo>
                <a:cubicBezTo>
                  <a:pt x="15" y="79"/>
                  <a:pt x="17" y="67"/>
                  <a:pt x="15" y="54"/>
                </a:cubicBezTo>
                <a:cubicBezTo>
                  <a:pt x="15" y="53"/>
                  <a:pt x="14" y="53"/>
                  <a:pt x="14" y="53"/>
                </a:cubicBezTo>
                <a:cubicBezTo>
                  <a:pt x="12" y="50"/>
                  <a:pt x="11" y="46"/>
                  <a:pt x="9" y="42"/>
                </a:cubicBezTo>
                <a:cubicBezTo>
                  <a:pt x="7" y="36"/>
                  <a:pt x="5" y="29"/>
                  <a:pt x="4" y="22"/>
                </a:cubicBezTo>
                <a:cubicBezTo>
                  <a:pt x="3" y="17"/>
                  <a:pt x="3" y="12"/>
                  <a:pt x="3" y="7"/>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84" name="MH_Other_21"/>
          <p:cNvSpPr>
            <a:spLocks/>
          </p:cNvSpPr>
          <p:nvPr>
            <p:custDataLst>
              <p:tags r:id="rId22"/>
            </p:custDataLst>
          </p:nvPr>
        </p:nvSpPr>
        <p:spPr bwMode="auto">
          <a:xfrm>
            <a:off x="11718962" y="5053771"/>
            <a:ext cx="50800" cy="166688"/>
          </a:xfrm>
          <a:custGeom>
            <a:avLst/>
            <a:gdLst>
              <a:gd name="T0" fmla="*/ 9 w 41"/>
              <a:gd name="T1" fmla="*/ 10 h 135"/>
              <a:gd name="T2" fmla="*/ 0 w 41"/>
              <a:gd name="T3" fmla="*/ 0 h 135"/>
              <a:gd name="T4" fmla="*/ 1 w 41"/>
              <a:gd name="T5" fmla="*/ 15 h 135"/>
              <a:gd name="T6" fmla="*/ 6 w 41"/>
              <a:gd name="T7" fmla="*/ 35 h 135"/>
              <a:gd name="T8" fmla="*/ 11 w 41"/>
              <a:gd name="T9" fmla="*/ 46 h 135"/>
              <a:gd name="T10" fmla="*/ 12 w 41"/>
              <a:gd name="T11" fmla="*/ 47 h 135"/>
              <a:gd name="T12" fmla="*/ 6 w 41"/>
              <a:gd name="T13" fmla="*/ 85 h 135"/>
              <a:gd name="T14" fmla="*/ 11 w 41"/>
              <a:gd name="T15" fmla="*/ 94 h 135"/>
              <a:gd name="T16" fmla="*/ 16 w 41"/>
              <a:gd name="T17" fmla="*/ 94 h 135"/>
              <a:gd name="T18" fmla="*/ 18 w 41"/>
              <a:gd name="T19" fmla="*/ 95 h 135"/>
              <a:gd name="T20" fmla="*/ 19 w 41"/>
              <a:gd name="T21" fmla="*/ 96 h 135"/>
              <a:gd name="T22" fmla="*/ 31 w 41"/>
              <a:gd name="T23" fmla="*/ 128 h 135"/>
              <a:gd name="T24" fmla="*/ 31 w 41"/>
              <a:gd name="T25" fmla="*/ 128 h 135"/>
              <a:gd name="T26" fmla="*/ 32 w 41"/>
              <a:gd name="T27" fmla="*/ 132 h 135"/>
              <a:gd name="T28" fmla="*/ 41 w 41"/>
              <a:gd name="T29" fmla="*/ 135 h 135"/>
              <a:gd name="T30" fmla="*/ 23 w 41"/>
              <a:gd name="T31" fmla="*/ 92 h 135"/>
              <a:gd name="T32" fmla="*/ 15 w 41"/>
              <a:gd name="T33" fmla="*/ 83 h 135"/>
              <a:gd name="T34" fmla="*/ 19 w 41"/>
              <a:gd name="T35" fmla="*/ 47 h 135"/>
              <a:gd name="T36" fmla="*/ 9 w 41"/>
              <a:gd name="T37" fmla="*/ 1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 h="135">
                <a:moveTo>
                  <a:pt x="9" y="10"/>
                </a:moveTo>
                <a:cubicBezTo>
                  <a:pt x="0" y="0"/>
                  <a:pt x="0" y="0"/>
                  <a:pt x="0" y="0"/>
                </a:cubicBezTo>
                <a:cubicBezTo>
                  <a:pt x="0" y="5"/>
                  <a:pt x="0" y="10"/>
                  <a:pt x="1" y="15"/>
                </a:cubicBezTo>
                <a:cubicBezTo>
                  <a:pt x="2" y="22"/>
                  <a:pt x="4" y="29"/>
                  <a:pt x="6" y="35"/>
                </a:cubicBezTo>
                <a:cubicBezTo>
                  <a:pt x="8" y="39"/>
                  <a:pt x="9" y="43"/>
                  <a:pt x="11" y="46"/>
                </a:cubicBezTo>
                <a:cubicBezTo>
                  <a:pt x="11" y="46"/>
                  <a:pt x="12" y="46"/>
                  <a:pt x="12" y="47"/>
                </a:cubicBezTo>
                <a:cubicBezTo>
                  <a:pt x="14" y="60"/>
                  <a:pt x="12" y="72"/>
                  <a:pt x="6" y="85"/>
                </a:cubicBezTo>
                <a:cubicBezTo>
                  <a:pt x="5" y="90"/>
                  <a:pt x="7" y="92"/>
                  <a:pt x="11" y="94"/>
                </a:cubicBezTo>
                <a:cubicBezTo>
                  <a:pt x="13" y="94"/>
                  <a:pt x="14" y="94"/>
                  <a:pt x="16" y="94"/>
                </a:cubicBezTo>
                <a:cubicBezTo>
                  <a:pt x="17" y="94"/>
                  <a:pt x="18" y="94"/>
                  <a:pt x="18" y="95"/>
                </a:cubicBezTo>
                <a:cubicBezTo>
                  <a:pt x="19" y="95"/>
                  <a:pt x="19" y="95"/>
                  <a:pt x="19" y="96"/>
                </a:cubicBezTo>
                <a:cubicBezTo>
                  <a:pt x="31" y="128"/>
                  <a:pt x="31" y="128"/>
                  <a:pt x="31" y="128"/>
                </a:cubicBezTo>
                <a:cubicBezTo>
                  <a:pt x="31" y="128"/>
                  <a:pt x="31" y="128"/>
                  <a:pt x="31" y="128"/>
                </a:cubicBezTo>
                <a:cubicBezTo>
                  <a:pt x="31" y="130"/>
                  <a:pt x="32" y="131"/>
                  <a:pt x="32" y="132"/>
                </a:cubicBezTo>
                <a:cubicBezTo>
                  <a:pt x="35" y="134"/>
                  <a:pt x="38" y="135"/>
                  <a:pt x="41" y="135"/>
                </a:cubicBezTo>
                <a:cubicBezTo>
                  <a:pt x="23" y="92"/>
                  <a:pt x="23" y="92"/>
                  <a:pt x="23" y="92"/>
                </a:cubicBezTo>
                <a:cubicBezTo>
                  <a:pt x="17" y="89"/>
                  <a:pt x="14" y="86"/>
                  <a:pt x="15" y="83"/>
                </a:cubicBezTo>
                <a:cubicBezTo>
                  <a:pt x="20" y="75"/>
                  <a:pt x="21" y="63"/>
                  <a:pt x="19" y="47"/>
                </a:cubicBezTo>
                <a:cubicBezTo>
                  <a:pt x="14" y="34"/>
                  <a:pt x="10" y="22"/>
                  <a:pt x="9" y="10"/>
                </a:cubicBezTo>
                <a:close/>
              </a:path>
            </a:pathLst>
          </a:custGeom>
          <a:solidFill>
            <a:srgbClr val="F1D9C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85" name="MH_Other_22"/>
          <p:cNvSpPr>
            <a:spLocks/>
          </p:cNvSpPr>
          <p:nvPr>
            <p:custDataLst>
              <p:tags r:id="rId23"/>
            </p:custDataLst>
          </p:nvPr>
        </p:nvSpPr>
        <p:spPr bwMode="auto">
          <a:xfrm>
            <a:off x="11677687" y="5079172"/>
            <a:ext cx="33338" cy="74613"/>
          </a:xfrm>
          <a:custGeom>
            <a:avLst/>
            <a:gdLst>
              <a:gd name="T0" fmla="*/ 27 w 28"/>
              <a:gd name="T1" fmla="*/ 18 h 59"/>
              <a:gd name="T2" fmla="*/ 27 w 28"/>
              <a:gd name="T3" fmla="*/ 0 h 59"/>
              <a:gd name="T4" fmla="*/ 0 w 28"/>
              <a:gd name="T5" fmla="*/ 59 h 59"/>
              <a:gd name="T6" fmla="*/ 12 w 28"/>
              <a:gd name="T7" fmla="*/ 51 h 59"/>
              <a:gd name="T8" fmla="*/ 27 w 28"/>
              <a:gd name="T9" fmla="*/ 18 h 59"/>
            </a:gdLst>
            <a:ahLst/>
            <a:cxnLst>
              <a:cxn ang="0">
                <a:pos x="T0" y="T1"/>
              </a:cxn>
              <a:cxn ang="0">
                <a:pos x="T2" y="T3"/>
              </a:cxn>
              <a:cxn ang="0">
                <a:pos x="T4" y="T5"/>
              </a:cxn>
              <a:cxn ang="0">
                <a:pos x="T6" y="T7"/>
              </a:cxn>
              <a:cxn ang="0">
                <a:pos x="T8" y="T9"/>
              </a:cxn>
            </a:cxnLst>
            <a:rect l="0" t="0" r="r" b="b"/>
            <a:pathLst>
              <a:path w="28" h="59">
                <a:moveTo>
                  <a:pt x="27" y="18"/>
                </a:moveTo>
                <a:cubicBezTo>
                  <a:pt x="27" y="0"/>
                  <a:pt x="27" y="0"/>
                  <a:pt x="27" y="0"/>
                </a:cubicBezTo>
                <a:cubicBezTo>
                  <a:pt x="21" y="24"/>
                  <a:pt x="12" y="43"/>
                  <a:pt x="0" y="59"/>
                </a:cubicBezTo>
                <a:cubicBezTo>
                  <a:pt x="4" y="57"/>
                  <a:pt x="8" y="54"/>
                  <a:pt x="12" y="51"/>
                </a:cubicBezTo>
                <a:cubicBezTo>
                  <a:pt x="23" y="40"/>
                  <a:pt x="28" y="29"/>
                  <a:pt x="27" y="18"/>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86" name="MH_Other_23"/>
          <p:cNvSpPr>
            <a:spLocks/>
          </p:cNvSpPr>
          <p:nvPr>
            <p:custDataLst>
              <p:tags r:id="rId24"/>
            </p:custDataLst>
          </p:nvPr>
        </p:nvSpPr>
        <p:spPr bwMode="auto">
          <a:xfrm>
            <a:off x="11645938" y="5099809"/>
            <a:ext cx="87313" cy="133350"/>
          </a:xfrm>
          <a:custGeom>
            <a:avLst/>
            <a:gdLst>
              <a:gd name="T0" fmla="*/ 68 w 70"/>
              <a:gd name="T1" fmla="*/ 10 h 108"/>
              <a:gd name="T2" fmla="*/ 62 w 70"/>
              <a:gd name="T3" fmla="*/ 0 h 108"/>
              <a:gd name="T4" fmla="*/ 37 w 70"/>
              <a:gd name="T5" fmla="*/ 35 h 108"/>
              <a:gd name="T6" fmla="*/ 25 w 70"/>
              <a:gd name="T7" fmla="*/ 43 h 108"/>
              <a:gd name="T8" fmla="*/ 22 w 70"/>
              <a:gd name="T9" fmla="*/ 46 h 108"/>
              <a:gd name="T10" fmla="*/ 19 w 70"/>
              <a:gd name="T11" fmla="*/ 48 h 108"/>
              <a:gd name="T12" fmla="*/ 0 w 70"/>
              <a:gd name="T13" fmla="*/ 60 h 108"/>
              <a:gd name="T14" fmla="*/ 8 w 70"/>
              <a:gd name="T15" fmla="*/ 80 h 108"/>
              <a:gd name="T16" fmla="*/ 30 w 70"/>
              <a:gd name="T17" fmla="*/ 108 h 108"/>
              <a:gd name="T18" fmla="*/ 69 w 70"/>
              <a:gd name="T19" fmla="*/ 59 h 108"/>
              <a:gd name="T20" fmla="*/ 62 w 70"/>
              <a:gd name="T21" fmla="*/ 47 h 108"/>
              <a:gd name="T22" fmla="*/ 68 w 70"/>
              <a:gd name="T23" fmla="*/ 1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108">
                <a:moveTo>
                  <a:pt x="68" y="10"/>
                </a:moveTo>
                <a:cubicBezTo>
                  <a:pt x="66" y="7"/>
                  <a:pt x="64" y="3"/>
                  <a:pt x="62" y="0"/>
                </a:cubicBezTo>
                <a:cubicBezTo>
                  <a:pt x="55" y="16"/>
                  <a:pt x="47" y="28"/>
                  <a:pt x="37" y="35"/>
                </a:cubicBezTo>
                <a:cubicBezTo>
                  <a:pt x="33" y="38"/>
                  <a:pt x="29" y="41"/>
                  <a:pt x="25" y="43"/>
                </a:cubicBezTo>
                <a:cubicBezTo>
                  <a:pt x="24" y="44"/>
                  <a:pt x="23" y="45"/>
                  <a:pt x="22" y="46"/>
                </a:cubicBezTo>
                <a:cubicBezTo>
                  <a:pt x="21" y="47"/>
                  <a:pt x="20" y="48"/>
                  <a:pt x="19" y="48"/>
                </a:cubicBezTo>
                <a:cubicBezTo>
                  <a:pt x="13" y="55"/>
                  <a:pt x="6" y="58"/>
                  <a:pt x="0" y="60"/>
                </a:cubicBezTo>
                <a:cubicBezTo>
                  <a:pt x="2" y="67"/>
                  <a:pt x="5" y="74"/>
                  <a:pt x="8" y="80"/>
                </a:cubicBezTo>
                <a:cubicBezTo>
                  <a:pt x="14" y="90"/>
                  <a:pt x="21" y="100"/>
                  <a:pt x="30" y="108"/>
                </a:cubicBezTo>
                <a:cubicBezTo>
                  <a:pt x="69" y="59"/>
                  <a:pt x="69" y="59"/>
                  <a:pt x="69" y="59"/>
                </a:cubicBezTo>
                <a:cubicBezTo>
                  <a:pt x="63" y="58"/>
                  <a:pt x="61" y="54"/>
                  <a:pt x="62" y="47"/>
                </a:cubicBezTo>
                <a:cubicBezTo>
                  <a:pt x="68" y="35"/>
                  <a:pt x="70" y="23"/>
                  <a:pt x="68" y="10"/>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87" name="MH_Other_24"/>
          <p:cNvSpPr>
            <a:spLocks/>
          </p:cNvSpPr>
          <p:nvPr>
            <p:custDataLst>
              <p:tags r:id="rId25"/>
            </p:custDataLst>
          </p:nvPr>
        </p:nvSpPr>
        <p:spPr bwMode="auto">
          <a:xfrm>
            <a:off x="11717376" y="5034721"/>
            <a:ext cx="128587" cy="414338"/>
          </a:xfrm>
          <a:custGeom>
            <a:avLst/>
            <a:gdLst>
              <a:gd name="T0" fmla="*/ 21 w 104"/>
              <a:gd name="T1" fmla="*/ 33 h 335"/>
              <a:gd name="T2" fmla="*/ 44 w 104"/>
              <a:gd name="T3" fmla="*/ 79 h 335"/>
              <a:gd name="T4" fmla="*/ 86 w 104"/>
              <a:gd name="T5" fmla="*/ 113 h 335"/>
              <a:gd name="T6" fmla="*/ 72 w 104"/>
              <a:gd name="T7" fmla="*/ 144 h 335"/>
              <a:gd name="T8" fmla="*/ 32 w 104"/>
              <a:gd name="T9" fmla="*/ 151 h 335"/>
              <a:gd name="T10" fmla="*/ 70 w 104"/>
              <a:gd name="T11" fmla="*/ 159 h 335"/>
              <a:gd name="T12" fmla="*/ 75 w 104"/>
              <a:gd name="T13" fmla="*/ 157 h 335"/>
              <a:gd name="T14" fmla="*/ 76 w 104"/>
              <a:gd name="T15" fmla="*/ 193 h 335"/>
              <a:gd name="T16" fmla="*/ 70 w 104"/>
              <a:gd name="T17" fmla="*/ 266 h 335"/>
              <a:gd name="T18" fmla="*/ 31 w 104"/>
              <a:gd name="T19" fmla="*/ 327 h 335"/>
              <a:gd name="T20" fmla="*/ 35 w 104"/>
              <a:gd name="T21" fmla="*/ 335 h 335"/>
              <a:gd name="T22" fmla="*/ 70 w 104"/>
              <a:gd name="T23" fmla="*/ 284 h 335"/>
              <a:gd name="T24" fmla="*/ 83 w 104"/>
              <a:gd name="T25" fmla="*/ 265 h 335"/>
              <a:gd name="T26" fmla="*/ 82 w 104"/>
              <a:gd name="T27" fmla="*/ 203 h 335"/>
              <a:gd name="T28" fmla="*/ 86 w 104"/>
              <a:gd name="T29" fmla="*/ 188 h 335"/>
              <a:gd name="T30" fmla="*/ 80 w 104"/>
              <a:gd name="T31" fmla="*/ 155 h 335"/>
              <a:gd name="T32" fmla="*/ 104 w 104"/>
              <a:gd name="T33" fmla="*/ 111 h 335"/>
              <a:gd name="T34" fmla="*/ 80 w 104"/>
              <a:gd name="T35" fmla="*/ 94 h 335"/>
              <a:gd name="T36" fmla="*/ 30 w 104"/>
              <a:gd name="T37" fmla="*/ 26 h 335"/>
              <a:gd name="T38" fmla="*/ 0 w 104"/>
              <a:gd name="T39" fmla="*/ 0 h 335"/>
              <a:gd name="T40" fmla="*/ 0 w 104"/>
              <a:gd name="T41" fmla="*/ 9 h 335"/>
              <a:gd name="T42" fmla="*/ 21 w 104"/>
              <a:gd name="T43" fmla="*/ 33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 h="335">
                <a:moveTo>
                  <a:pt x="21" y="33"/>
                </a:moveTo>
                <a:cubicBezTo>
                  <a:pt x="44" y="79"/>
                  <a:pt x="44" y="79"/>
                  <a:pt x="44" y="79"/>
                </a:cubicBezTo>
                <a:cubicBezTo>
                  <a:pt x="86" y="113"/>
                  <a:pt x="86" y="113"/>
                  <a:pt x="86" y="113"/>
                </a:cubicBezTo>
                <a:cubicBezTo>
                  <a:pt x="72" y="144"/>
                  <a:pt x="72" y="144"/>
                  <a:pt x="72" y="144"/>
                </a:cubicBezTo>
                <a:cubicBezTo>
                  <a:pt x="63" y="156"/>
                  <a:pt x="50" y="159"/>
                  <a:pt x="32" y="151"/>
                </a:cubicBezTo>
                <a:cubicBezTo>
                  <a:pt x="38" y="162"/>
                  <a:pt x="51" y="165"/>
                  <a:pt x="70" y="159"/>
                </a:cubicBezTo>
                <a:cubicBezTo>
                  <a:pt x="72" y="158"/>
                  <a:pt x="74" y="158"/>
                  <a:pt x="75" y="157"/>
                </a:cubicBezTo>
                <a:cubicBezTo>
                  <a:pt x="73" y="171"/>
                  <a:pt x="73" y="183"/>
                  <a:pt x="76" y="193"/>
                </a:cubicBezTo>
                <a:cubicBezTo>
                  <a:pt x="65" y="221"/>
                  <a:pt x="63" y="245"/>
                  <a:pt x="70" y="266"/>
                </a:cubicBezTo>
                <a:cubicBezTo>
                  <a:pt x="31" y="327"/>
                  <a:pt x="31" y="327"/>
                  <a:pt x="31" y="327"/>
                </a:cubicBezTo>
                <a:cubicBezTo>
                  <a:pt x="35" y="335"/>
                  <a:pt x="35" y="335"/>
                  <a:pt x="35" y="335"/>
                </a:cubicBezTo>
                <a:cubicBezTo>
                  <a:pt x="70" y="284"/>
                  <a:pt x="70" y="284"/>
                  <a:pt x="70" y="284"/>
                </a:cubicBezTo>
                <a:cubicBezTo>
                  <a:pt x="83" y="265"/>
                  <a:pt x="83" y="265"/>
                  <a:pt x="83" y="265"/>
                </a:cubicBezTo>
                <a:cubicBezTo>
                  <a:pt x="76" y="248"/>
                  <a:pt x="76" y="228"/>
                  <a:pt x="82" y="203"/>
                </a:cubicBezTo>
                <a:cubicBezTo>
                  <a:pt x="83" y="198"/>
                  <a:pt x="84" y="193"/>
                  <a:pt x="86" y="188"/>
                </a:cubicBezTo>
                <a:cubicBezTo>
                  <a:pt x="79" y="179"/>
                  <a:pt x="77" y="168"/>
                  <a:pt x="80" y="155"/>
                </a:cubicBezTo>
                <a:cubicBezTo>
                  <a:pt x="83" y="143"/>
                  <a:pt x="91" y="128"/>
                  <a:pt x="104" y="111"/>
                </a:cubicBezTo>
                <a:cubicBezTo>
                  <a:pt x="80" y="94"/>
                  <a:pt x="80" y="94"/>
                  <a:pt x="80" y="94"/>
                </a:cubicBezTo>
                <a:cubicBezTo>
                  <a:pt x="54" y="80"/>
                  <a:pt x="37" y="57"/>
                  <a:pt x="30" y="26"/>
                </a:cubicBezTo>
                <a:cubicBezTo>
                  <a:pt x="20" y="11"/>
                  <a:pt x="10" y="3"/>
                  <a:pt x="0" y="0"/>
                </a:cubicBezTo>
                <a:cubicBezTo>
                  <a:pt x="0" y="3"/>
                  <a:pt x="0" y="6"/>
                  <a:pt x="0" y="9"/>
                </a:cubicBezTo>
                <a:cubicBezTo>
                  <a:pt x="21" y="33"/>
                  <a:pt x="21" y="33"/>
                  <a:pt x="21" y="33"/>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88" name="MH_Other_25"/>
          <p:cNvSpPr>
            <a:spLocks/>
          </p:cNvSpPr>
          <p:nvPr>
            <p:custDataLst>
              <p:tags r:id="rId26"/>
            </p:custDataLst>
          </p:nvPr>
        </p:nvSpPr>
        <p:spPr bwMode="auto">
          <a:xfrm>
            <a:off x="11885650" y="4963284"/>
            <a:ext cx="127000" cy="315912"/>
          </a:xfrm>
          <a:custGeom>
            <a:avLst/>
            <a:gdLst>
              <a:gd name="T0" fmla="*/ 30 w 103"/>
              <a:gd name="T1" fmla="*/ 40 h 256"/>
              <a:gd name="T2" fmla="*/ 0 w 103"/>
              <a:gd name="T3" fmla="*/ 0 h 256"/>
              <a:gd name="T4" fmla="*/ 32 w 103"/>
              <a:gd name="T5" fmla="*/ 168 h 256"/>
              <a:gd name="T6" fmla="*/ 56 w 103"/>
              <a:gd name="T7" fmla="*/ 221 h 256"/>
              <a:gd name="T8" fmla="*/ 51 w 103"/>
              <a:gd name="T9" fmla="*/ 247 h 256"/>
              <a:gd name="T10" fmla="*/ 56 w 103"/>
              <a:gd name="T11" fmla="*/ 252 h 256"/>
              <a:gd name="T12" fmla="*/ 65 w 103"/>
              <a:gd name="T13" fmla="*/ 217 h 256"/>
              <a:gd name="T14" fmla="*/ 41 w 103"/>
              <a:gd name="T15" fmla="*/ 167 h 256"/>
              <a:gd name="T16" fmla="*/ 44 w 103"/>
              <a:gd name="T17" fmla="*/ 120 h 256"/>
              <a:gd name="T18" fmla="*/ 91 w 103"/>
              <a:gd name="T19" fmla="*/ 247 h 256"/>
              <a:gd name="T20" fmla="*/ 103 w 103"/>
              <a:gd name="T21" fmla="*/ 256 h 256"/>
              <a:gd name="T22" fmla="*/ 41 w 103"/>
              <a:gd name="T23" fmla="*/ 90 h 256"/>
              <a:gd name="T24" fmla="*/ 30 w 103"/>
              <a:gd name="T25" fmla="*/ 4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256">
                <a:moveTo>
                  <a:pt x="30" y="40"/>
                </a:moveTo>
                <a:cubicBezTo>
                  <a:pt x="21" y="23"/>
                  <a:pt x="11" y="9"/>
                  <a:pt x="0" y="0"/>
                </a:cubicBezTo>
                <a:cubicBezTo>
                  <a:pt x="32" y="51"/>
                  <a:pt x="42" y="107"/>
                  <a:pt x="32" y="168"/>
                </a:cubicBezTo>
                <a:cubicBezTo>
                  <a:pt x="56" y="221"/>
                  <a:pt x="56" y="221"/>
                  <a:pt x="56" y="221"/>
                </a:cubicBezTo>
                <a:cubicBezTo>
                  <a:pt x="51" y="247"/>
                  <a:pt x="51" y="247"/>
                  <a:pt x="51" y="247"/>
                </a:cubicBezTo>
                <a:cubicBezTo>
                  <a:pt x="53" y="249"/>
                  <a:pt x="54" y="251"/>
                  <a:pt x="56" y="252"/>
                </a:cubicBezTo>
                <a:cubicBezTo>
                  <a:pt x="60" y="240"/>
                  <a:pt x="63" y="229"/>
                  <a:pt x="65" y="217"/>
                </a:cubicBezTo>
                <a:cubicBezTo>
                  <a:pt x="51" y="202"/>
                  <a:pt x="43" y="186"/>
                  <a:pt x="41" y="167"/>
                </a:cubicBezTo>
                <a:cubicBezTo>
                  <a:pt x="43" y="151"/>
                  <a:pt x="44" y="136"/>
                  <a:pt x="44" y="120"/>
                </a:cubicBezTo>
                <a:cubicBezTo>
                  <a:pt x="65" y="168"/>
                  <a:pt x="81" y="210"/>
                  <a:pt x="91" y="247"/>
                </a:cubicBezTo>
                <a:cubicBezTo>
                  <a:pt x="96" y="249"/>
                  <a:pt x="100" y="252"/>
                  <a:pt x="103" y="256"/>
                </a:cubicBezTo>
                <a:cubicBezTo>
                  <a:pt x="90" y="204"/>
                  <a:pt x="69" y="149"/>
                  <a:pt x="41" y="90"/>
                </a:cubicBezTo>
                <a:cubicBezTo>
                  <a:pt x="39" y="74"/>
                  <a:pt x="35" y="57"/>
                  <a:pt x="30" y="40"/>
                </a:cubicBezTo>
                <a:close/>
              </a:path>
            </a:pathLst>
          </a:custGeom>
          <a:solidFill>
            <a:srgbClr val="63231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89" name="MH_Other_26"/>
          <p:cNvSpPr>
            <a:spLocks/>
          </p:cNvSpPr>
          <p:nvPr>
            <p:custDataLst>
              <p:tags r:id="rId27"/>
            </p:custDataLst>
          </p:nvPr>
        </p:nvSpPr>
        <p:spPr bwMode="auto">
          <a:xfrm>
            <a:off x="11771350" y="4948996"/>
            <a:ext cx="169862" cy="433388"/>
          </a:xfrm>
          <a:custGeom>
            <a:avLst/>
            <a:gdLst>
              <a:gd name="T0" fmla="*/ 0 w 138"/>
              <a:gd name="T1" fmla="*/ 7 h 350"/>
              <a:gd name="T2" fmla="*/ 82 w 138"/>
              <a:gd name="T3" fmla="*/ 103 h 350"/>
              <a:gd name="T4" fmla="*/ 109 w 138"/>
              <a:gd name="T5" fmla="*/ 226 h 350"/>
              <a:gd name="T6" fmla="*/ 131 w 138"/>
              <a:gd name="T7" fmla="*/ 259 h 350"/>
              <a:gd name="T8" fmla="*/ 88 w 138"/>
              <a:gd name="T9" fmla="*/ 328 h 350"/>
              <a:gd name="T10" fmla="*/ 71 w 138"/>
              <a:gd name="T11" fmla="*/ 275 h 350"/>
              <a:gd name="T12" fmla="*/ 42 w 138"/>
              <a:gd name="T13" fmla="*/ 257 h 350"/>
              <a:gd name="T14" fmla="*/ 38 w 138"/>
              <a:gd name="T15" fmla="*/ 272 h 350"/>
              <a:gd name="T16" fmla="*/ 60 w 138"/>
              <a:gd name="T17" fmla="*/ 286 h 350"/>
              <a:gd name="T18" fmla="*/ 109 w 138"/>
              <a:gd name="T19" fmla="*/ 350 h 350"/>
              <a:gd name="T20" fmla="*/ 114 w 138"/>
              <a:gd name="T21" fmla="*/ 341 h 350"/>
              <a:gd name="T22" fmla="*/ 97 w 138"/>
              <a:gd name="T23" fmla="*/ 333 h 350"/>
              <a:gd name="T24" fmla="*/ 138 w 138"/>
              <a:gd name="T25" fmla="*/ 252 h 350"/>
              <a:gd name="T26" fmla="*/ 103 w 138"/>
              <a:gd name="T27" fmla="*/ 136 h 350"/>
              <a:gd name="T28" fmla="*/ 19 w 138"/>
              <a:gd name="T29" fmla="*/ 0 h 350"/>
              <a:gd name="T30" fmla="*/ 0 w 138"/>
              <a:gd name="T31" fmla="*/ 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8" h="350">
                <a:moveTo>
                  <a:pt x="0" y="7"/>
                </a:moveTo>
                <a:cubicBezTo>
                  <a:pt x="46" y="25"/>
                  <a:pt x="73" y="57"/>
                  <a:pt x="82" y="103"/>
                </a:cubicBezTo>
                <a:cubicBezTo>
                  <a:pt x="109" y="226"/>
                  <a:pt x="109" y="226"/>
                  <a:pt x="109" y="226"/>
                </a:cubicBezTo>
                <a:cubicBezTo>
                  <a:pt x="131" y="259"/>
                  <a:pt x="131" y="259"/>
                  <a:pt x="131" y="259"/>
                </a:cubicBezTo>
                <a:cubicBezTo>
                  <a:pt x="128" y="289"/>
                  <a:pt x="114" y="312"/>
                  <a:pt x="88" y="328"/>
                </a:cubicBezTo>
                <a:cubicBezTo>
                  <a:pt x="71" y="316"/>
                  <a:pt x="65" y="298"/>
                  <a:pt x="71" y="275"/>
                </a:cubicBezTo>
                <a:cubicBezTo>
                  <a:pt x="58" y="271"/>
                  <a:pt x="48" y="265"/>
                  <a:pt x="42" y="257"/>
                </a:cubicBezTo>
                <a:cubicBezTo>
                  <a:pt x="40" y="262"/>
                  <a:pt x="39" y="267"/>
                  <a:pt x="38" y="272"/>
                </a:cubicBezTo>
                <a:cubicBezTo>
                  <a:pt x="60" y="286"/>
                  <a:pt x="60" y="286"/>
                  <a:pt x="60" y="286"/>
                </a:cubicBezTo>
                <a:cubicBezTo>
                  <a:pt x="57" y="322"/>
                  <a:pt x="73" y="343"/>
                  <a:pt x="109" y="350"/>
                </a:cubicBezTo>
                <a:cubicBezTo>
                  <a:pt x="110" y="347"/>
                  <a:pt x="112" y="344"/>
                  <a:pt x="114" y="341"/>
                </a:cubicBezTo>
                <a:cubicBezTo>
                  <a:pt x="107" y="339"/>
                  <a:pt x="102" y="336"/>
                  <a:pt x="97" y="333"/>
                </a:cubicBezTo>
                <a:cubicBezTo>
                  <a:pt x="119" y="328"/>
                  <a:pt x="133" y="301"/>
                  <a:pt x="138" y="252"/>
                </a:cubicBezTo>
                <a:cubicBezTo>
                  <a:pt x="118" y="223"/>
                  <a:pt x="106" y="184"/>
                  <a:pt x="103" y="136"/>
                </a:cubicBezTo>
                <a:cubicBezTo>
                  <a:pt x="100" y="74"/>
                  <a:pt x="72" y="28"/>
                  <a:pt x="19" y="0"/>
                </a:cubicBezTo>
                <a:cubicBezTo>
                  <a:pt x="13" y="2"/>
                  <a:pt x="6" y="4"/>
                  <a:pt x="0" y="7"/>
                </a:cubicBezTo>
                <a:close/>
              </a:path>
            </a:pathLst>
          </a:custGeom>
          <a:solidFill>
            <a:srgbClr val="63231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90" name="MH_Other_27"/>
          <p:cNvSpPr>
            <a:spLocks/>
          </p:cNvSpPr>
          <p:nvPr>
            <p:custDataLst>
              <p:tags r:id="rId28"/>
            </p:custDataLst>
          </p:nvPr>
        </p:nvSpPr>
        <p:spPr bwMode="auto">
          <a:xfrm>
            <a:off x="11736425" y="5228396"/>
            <a:ext cx="74612" cy="209550"/>
          </a:xfrm>
          <a:custGeom>
            <a:avLst/>
            <a:gdLst>
              <a:gd name="T0" fmla="*/ 60 w 61"/>
              <a:gd name="T1" fmla="*/ 0 h 170"/>
              <a:gd name="T2" fmla="*/ 55 w 61"/>
              <a:gd name="T3" fmla="*/ 2 h 170"/>
              <a:gd name="T4" fmla="*/ 50 w 61"/>
              <a:gd name="T5" fmla="*/ 41 h 170"/>
              <a:gd name="T6" fmla="*/ 31 w 61"/>
              <a:gd name="T7" fmla="*/ 41 h 170"/>
              <a:gd name="T8" fmla="*/ 0 w 61"/>
              <a:gd name="T9" fmla="*/ 145 h 170"/>
              <a:gd name="T10" fmla="*/ 16 w 61"/>
              <a:gd name="T11" fmla="*/ 170 h 170"/>
              <a:gd name="T12" fmla="*/ 55 w 61"/>
              <a:gd name="T13" fmla="*/ 109 h 170"/>
              <a:gd name="T14" fmla="*/ 61 w 61"/>
              <a:gd name="T15" fmla="*/ 36 h 170"/>
              <a:gd name="T16" fmla="*/ 60 w 61"/>
              <a:gd name="T1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70">
                <a:moveTo>
                  <a:pt x="60" y="0"/>
                </a:moveTo>
                <a:cubicBezTo>
                  <a:pt x="59" y="1"/>
                  <a:pt x="57" y="1"/>
                  <a:pt x="55" y="2"/>
                </a:cubicBezTo>
                <a:cubicBezTo>
                  <a:pt x="55" y="18"/>
                  <a:pt x="53" y="30"/>
                  <a:pt x="50" y="41"/>
                </a:cubicBezTo>
                <a:cubicBezTo>
                  <a:pt x="31" y="41"/>
                  <a:pt x="31" y="41"/>
                  <a:pt x="31" y="41"/>
                </a:cubicBezTo>
                <a:cubicBezTo>
                  <a:pt x="17" y="75"/>
                  <a:pt x="7" y="110"/>
                  <a:pt x="0" y="145"/>
                </a:cubicBezTo>
                <a:cubicBezTo>
                  <a:pt x="16" y="170"/>
                  <a:pt x="16" y="170"/>
                  <a:pt x="16" y="170"/>
                </a:cubicBezTo>
                <a:cubicBezTo>
                  <a:pt x="55" y="109"/>
                  <a:pt x="55" y="109"/>
                  <a:pt x="55" y="109"/>
                </a:cubicBezTo>
                <a:cubicBezTo>
                  <a:pt x="48" y="88"/>
                  <a:pt x="50" y="64"/>
                  <a:pt x="61" y="36"/>
                </a:cubicBezTo>
                <a:cubicBezTo>
                  <a:pt x="58" y="26"/>
                  <a:pt x="58" y="14"/>
                  <a:pt x="60" y="0"/>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91" name="MH_Other_28"/>
          <p:cNvSpPr>
            <a:spLocks/>
          </p:cNvSpPr>
          <p:nvPr>
            <p:custDataLst>
              <p:tags r:id="rId29"/>
            </p:custDataLst>
          </p:nvPr>
        </p:nvSpPr>
        <p:spPr bwMode="auto">
          <a:xfrm>
            <a:off x="11734838" y="5195060"/>
            <a:ext cx="68263" cy="84137"/>
          </a:xfrm>
          <a:custGeom>
            <a:avLst/>
            <a:gdLst>
              <a:gd name="T0" fmla="*/ 51 w 56"/>
              <a:gd name="T1" fmla="*/ 69 h 69"/>
              <a:gd name="T2" fmla="*/ 56 w 56"/>
              <a:gd name="T3" fmla="*/ 30 h 69"/>
              <a:gd name="T4" fmla="*/ 18 w 56"/>
              <a:gd name="T5" fmla="*/ 22 h 69"/>
              <a:gd name="T6" fmla="*/ 16 w 56"/>
              <a:gd name="T7" fmla="*/ 16 h 69"/>
              <a:gd name="T8" fmla="*/ 10 w 56"/>
              <a:gd name="T9" fmla="*/ 0 h 69"/>
              <a:gd name="T10" fmla="*/ 0 w 56"/>
              <a:gd name="T11" fmla="*/ 68 h 69"/>
              <a:gd name="T12" fmla="*/ 1 w 56"/>
              <a:gd name="T13" fmla="*/ 69 h 69"/>
              <a:gd name="T14" fmla="*/ 16 w 56"/>
              <a:gd name="T15" fmla="*/ 69 h 69"/>
              <a:gd name="T16" fmla="*/ 32 w 56"/>
              <a:gd name="T17" fmla="*/ 69 h 69"/>
              <a:gd name="T18" fmla="*/ 51 w 56"/>
              <a:gd name="T1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69">
                <a:moveTo>
                  <a:pt x="51" y="69"/>
                </a:moveTo>
                <a:cubicBezTo>
                  <a:pt x="54" y="58"/>
                  <a:pt x="56" y="46"/>
                  <a:pt x="56" y="30"/>
                </a:cubicBezTo>
                <a:cubicBezTo>
                  <a:pt x="37" y="36"/>
                  <a:pt x="24" y="33"/>
                  <a:pt x="18" y="22"/>
                </a:cubicBezTo>
                <a:cubicBezTo>
                  <a:pt x="17" y="20"/>
                  <a:pt x="17" y="18"/>
                  <a:pt x="16" y="16"/>
                </a:cubicBezTo>
                <a:cubicBezTo>
                  <a:pt x="10" y="0"/>
                  <a:pt x="10" y="0"/>
                  <a:pt x="10" y="0"/>
                </a:cubicBezTo>
                <a:cubicBezTo>
                  <a:pt x="17" y="31"/>
                  <a:pt x="13" y="54"/>
                  <a:pt x="0" y="68"/>
                </a:cubicBezTo>
                <a:cubicBezTo>
                  <a:pt x="1" y="69"/>
                  <a:pt x="1" y="69"/>
                  <a:pt x="1" y="69"/>
                </a:cubicBezTo>
                <a:cubicBezTo>
                  <a:pt x="16" y="69"/>
                  <a:pt x="16" y="69"/>
                  <a:pt x="16" y="69"/>
                </a:cubicBezTo>
                <a:cubicBezTo>
                  <a:pt x="32" y="69"/>
                  <a:pt x="32" y="69"/>
                  <a:pt x="32" y="69"/>
                </a:cubicBezTo>
                <a:cubicBezTo>
                  <a:pt x="51" y="69"/>
                  <a:pt x="51" y="69"/>
                  <a:pt x="51" y="69"/>
                </a:cubicBezTo>
                <a:close/>
              </a:path>
            </a:pathLst>
          </a:custGeom>
          <a:solidFill>
            <a:srgbClr val="63231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92" name="MH_Other_29"/>
          <p:cNvSpPr>
            <a:spLocks/>
          </p:cNvSpPr>
          <p:nvPr>
            <p:custDataLst>
              <p:tags r:id="rId30"/>
            </p:custDataLst>
          </p:nvPr>
        </p:nvSpPr>
        <p:spPr bwMode="auto">
          <a:xfrm>
            <a:off x="11811037" y="5285546"/>
            <a:ext cx="95250" cy="120650"/>
          </a:xfrm>
          <a:custGeom>
            <a:avLst/>
            <a:gdLst>
              <a:gd name="T0" fmla="*/ 28 w 77"/>
              <a:gd name="T1" fmla="*/ 14 h 98"/>
              <a:gd name="T2" fmla="*/ 6 w 77"/>
              <a:gd name="T3" fmla="*/ 0 h 98"/>
              <a:gd name="T4" fmla="*/ 7 w 77"/>
              <a:gd name="T5" fmla="*/ 62 h 98"/>
              <a:gd name="T6" fmla="*/ 43 w 77"/>
              <a:gd name="T7" fmla="*/ 96 h 98"/>
              <a:gd name="T8" fmla="*/ 74 w 77"/>
              <a:gd name="T9" fmla="*/ 81 h 98"/>
              <a:gd name="T10" fmla="*/ 77 w 77"/>
              <a:gd name="T11" fmla="*/ 78 h 98"/>
              <a:gd name="T12" fmla="*/ 28 w 77"/>
              <a:gd name="T13" fmla="*/ 14 h 98"/>
            </a:gdLst>
            <a:ahLst/>
            <a:cxnLst>
              <a:cxn ang="0">
                <a:pos x="T0" y="T1"/>
              </a:cxn>
              <a:cxn ang="0">
                <a:pos x="T2" y="T3"/>
              </a:cxn>
              <a:cxn ang="0">
                <a:pos x="T4" y="T5"/>
              </a:cxn>
              <a:cxn ang="0">
                <a:pos x="T6" y="T7"/>
              </a:cxn>
              <a:cxn ang="0">
                <a:pos x="T8" y="T9"/>
              </a:cxn>
              <a:cxn ang="0">
                <a:pos x="T10" y="T11"/>
              </a:cxn>
              <a:cxn ang="0">
                <a:pos x="T12" y="T13"/>
              </a:cxn>
            </a:cxnLst>
            <a:rect l="0" t="0" r="r" b="b"/>
            <a:pathLst>
              <a:path w="77" h="98">
                <a:moveTo>
                  <a:pt x="28" y="14"/>
                </a:moveTo>
                <a:cubicBezTo>
                  <a:pt x="6" y="0"/>
                  <a:pt x="6" y="0"/>
                  <a:pt x="6" y="0"/>
                </a:cubicBezTo>
                <a:cubicBezTo>
                  <a:pt x="0" y="25"/>
                  <a:pt x="0" y="45"/>
                  <a:pt x="7" y="62"/>
                </a:cubicBezTo>
                <a:cubicBezTo>
                  <a:pt x="13" y="77"/>
                  <a:pt x="25" y="89"/>
                  <a:pt x="43" y="96"/>
                </a:cubicBezTo>
                <a:cubicBezTo>
                  <a:pt x="56" y="98"/>
                  <a:pt x="67" y="93"/>
                  <a:pt x="74" y="81"/>
                </a:cubicBezTo>
                <a:cubicBezTo>
                  <a:pt x="75" y="80"/>
                  <a:pt x="76" y="79"/>
                  <a:pt x="77" y="78"/>
                </a:cubicBezTo>
                <a:cubicBezTo>
                  <a:pt x="41" y="71"/>
                  <a:pt x="25" y="50"/>
                  <a:pt x="28" y="14"/>
                </a:cubicBezTo>
                <a:close/>
              </a:path>
            </a:pathLst>
          </a:custGeom>
          <a:solidFill>
            <a:srgbClr val="8F3629"/>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93" name="MH_Other_30"/>
          <p:cNvSpPr>
            <a:spLocks/>
          </p:cNvSpPr>
          <p:nvPr>
            <p:custDataLst>
              <p:tags r:id="rId31"/>
            </p:custDataLst>
          </p:nvPr>
        </p:nvSpPr>
        <p:spPr bwMode="auto">
          <a:xfrm>
            <a:off x="11626887" y="5172834"/>
            <a:ext cx="128588" cy="360362"/>
          </a:xfrm>
          <a:custGeom>
            <a:avLst/>
            <a:gdLst>
              <a:gd name="T0" fmla="*/ 92 w 105"/>
              <a:gd name="T1" fmla="*/ 1 h 291"/>
              <a:gd name="T2" fmla="*/ 86 w 105"/>
              <a:gd name="T3" fmla="*/ 0 h 291"/>
              <a:gd name="T4" fmla="*/ 47 w 105"/>
              <a:gd name="T5" fmla="*/ 49 h 291"/>
              <a:gd name="T6" fmla="*/ 25 w 105"/>
              <a:gd name="T7" fmla="*/ 21 h 291"/>
              <a:gd name="T8" fmla="*/ 14 w 105"/>
              <a:gd name="T9" fmla="*/ 32 h 291"/>
              <a:gd name="T10" fmla="*/ 16 w 105"/>
              <a:gd name="T11" fmla="*/ 43 h 291"/>
              <a:gd name="T12" fmla="*/ 26 w 105"/>
              <a:gd name="T13" fmla="*/ 43 h 291"/>
              <a:gd name="T14" fmla="*/ 46 w 105"/>
              <a:gd name="T15" fmla="*/ 62 h 291"/>
              <a:gd name="T16" fmla="*/ 81 w 105"/>
              <a:gd name="T17" fmla="*/ 28 h 291"/>
              <a:gd name="T18" fmla="*/ 49 w 105"/>
              <a:gd name="T19" fmla="*/ 101 h 291"/>
              <a:gd name="T20" fmla="*/ 29 w 105"/>
              <a:gd name="T21" fmla="*/ 281 h 291"/>
              <a:gd name="T22" fmla="*/ 2 w 105"/>
              <a:gd name="T23" fmla="*/ 272 h 291"/>
              <a:gd name="T24" fmla="*/ 0 w 105"/>
              <a:gd name="T25" fmla="*/ 291 h 291"/>
              <a:gd name="T26" fmla="*/ 41 w 105"/>
              <a:gd name="T27" fmla="*/ 291 h 291"/>
              <a:gd name="T28" fmla="*/ 42 w 105"/>
              <a:gd name="T29" fmla="*/ 284 h 291"/>
              <a:gd name="T30" fmla="*/ 57 w 105"/>
              <a:gd name="T31" fmla="*/ 172 h 291"/>
              <a:gd name="T32" fmla="*/ 63 w 105"/>
              <a:gd name="T33" fmla="*/ 130 h 291"/>
              <a:gd name="T34" fmla="*/ 63 w 105"/>
              <a:gd name="T35" fmla="*/ 128 h 291"/>
              <a:gd name="T36" fmla="*/ 85 w 105"/>
              <a:gd name="T37" fmla="*/ 87 h 291"/>
              <a:gd name="T38" fmla="*/ 88 w 105"/>
              <a:gd name="T39" fmla="*/ 85 h 291"/>
              <a:gd name="T40" fmla="*/ 98 w 105"/>
              <a:gd name="T41" fmla="*/ 17 h 291"/>
              <a:gd name="T42" fmla="*/ 92 w 105"/>
              <a:gd name="T43" fmla="*/ 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 h="291">
                <a:moveTo>
                  <a:pt x="92" y="1"/>
                </a:moveTo>
                <a:cubicBezTo>
                  <a:pt x="90" y="1"/>
                  <a:pt x="88" y="1"/>
                  <a:pt x="86" y="0"/>
                </a:cubicBezTo>
                <a:cubicBezTo>
                  <a:pt x="47" y="49"/>
                  <a:pt x="47" y="49"/>
                  <a:pt x="47" y="49"/>
                </a:cubicBezTo>
                <a:cubicBezTo>
                  <a:pt x="38" y="41"/>
                  <a:pt x="31" y="31"/>
                  <a:pt x="25" y="21"/>
                </a:cubicBezTo>
                <a:cubicBezTo>
                  <a:pt x="14" y="32"/>
                  <a:pt x="14" y="32"/>
                  <a:pt x="14" y="32"/>
                </a:cubicBezTo>
                <a:cubicBezTo>
                  <a:pt x="14" y="35"/>
                  <a:pt x="15" y="39"/>
                  <a:pt x="16" y="43"/>
                </a:cubicBezTo>
                <a:cubicBezTo>
                  <a:pt x="26" y="43"/>
                  <a:pt x="26" y="43"/>
                  <a:pt x="26" y="43"/>
                </a:cubicBezTo>
                <a:cubicBezTo>
                  <a:pt x="46" y="62"/>
                  <a:pt x="46" y="62"/>
                  <a:pt x="46" y="62"/>
                </a:cubicBezTo>
                <a:cubicBezTo>
                  <a:pt x="81" y="28"/>
                  <a:pt x="81" y="28"/>
                  <a:pt x="81" y="28"/>
                </a:cubicBezTo>
                <a:cubicBezTo>
                  <a:pt x="85" y="49"/>
                  <a:pt x="75" y="73"/>
                  <a:pt x="49" y="101"/>
                </a:cubicBezTo>
                <a:cubicBezTo>
                  <a:pt x="29" y="281"/>
                  <a:pt x="29" y="281"/>
                  <a:pt x="29" y="281"/>
                </a:cubicBezTo>
                <a:cubicBezTo>
                  <a:pt x="2" y="272"/>
                  <a:pt x="2" y="272"/>
                  <a:pt x="2" y="272"/>
                </a:cubicBezTo>
                <a:cubicBezTo>
                  <a:pt x="0" y="291"/>
                  <a:pt x="0" y="291"/>
                  <a:pt x="0" y="291"/>
                </a:cubicBezTo>
                <a:cubicBezTo>
                  <a:pt x="14" y="290"/>
                  <a:pt x="28" y="290"/>
                  <a:pt x="41" y="291"/>
                </a:cubicBezTo>
                <a:cubicBezTo>
                  <a:pt x="42" y="284"/>
                  <a:pt x="42" y="284"/>
                  <a:pt x="42" y="284"/>
                </a:cubicBezTo>
                <a:cubicBezTo>
                  <a:pt x="57" y="172"/>
                  <a:pt x="57" y="172"/>
                  <a:pt x="57" y="172"/>
                </a:cubicBezTo>
                <a:cubicBezTo>
                  <a:pt x="63" y="130"/>
                  <a:pt x="63" y="130"/>
                  <a:pt x="63" y="130"/>
                </a:cubicBezTo>
                <a:cubicBezTo>
                  <a:pt x="63" y="130"/>
                  <a:pt x="63" y="129"/>
                  <a:pt x="63" y="128"/>
                </a:cubicBezTo>
                <a:cubicBezTo>
                  <a:pt x="65" y="105"/>
                  <a:pt x="73" y="91"/>
                  <a:pt x="85" y="87"/>
                </a:cubicBezTo>
                <a:cubicBezTo>
                  <a:pt x="86" y="86"/>
                  <a:pt x="87" y="85"/>
                  <a:pt x="88" y="85"/>
                </a:cubicBezTo>
                <a:cubicBezTo>
                  <a:pt x="101" y="71"/>
                  <a:pt x="105" y="48"/>
                  <a:pt x="98" y="17"/>
                </a:cubicBezTo>
                <a:cubicBezTo>
                  <a:pt x="92" y="1"/>
                  <a:pt x="92" y="1"/>
                  <a:pt x="92" y="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94" name="MH_Other_31"/>
          <p:cNvSpPr>
            <a:spLocks/>
          </p:cNvSpPr>
          <p:nvPr>
            <p:custDataLst>
              <p:tags r:id="rId32"/>
            </p:custDataLst>
          </p:nvPr>
        </p:nvSpPr>
        <p:spPr bwMode="auto">
          <a:xfrm>
            <a:off x="11628475" y="5207760"/>
            <a:ext cx="101600" cy="312737"/>
          </a:xfrm>
          <a:custGeom>
            <a:avLst/>
            <a:gdLst>
              <a:gd name="T0" fmla="*/ 24 w 83"/>
              <a:gd name="T1" fmla="*/ 15 h 253"/>
              <a:gd name="T2" fmla="*/ 14 w 83"/>
              <a:gd name="T3" fmla="*/ 15 h 253"/>
              <a:gd name="T4" fmla="*/ 17 w 83"/>
              <a:gd name="T5" fmla="*/ 96 h 253"/>
              <a:gd name="T6" fmla="*/ 0 w 83"/>
              <a:gd name="T7" fmla="*/ 244 h 253"/>
              <a:gd name="T8" fmla="*/ 27 w 83"/>
              <a:gd name="T9" fmla="*/ 253 h 253"/>
              <a:gd name="T10" fmla="*/ 47 w 83"/>
              <a:gd name="T11" fmla="*/ 73 h 253"/>
              <a:gd name="T12" fmla="*/ 79 w 83"/>
              <a:gd name="T13" fmla="*/ 0 h 253"/>
              <a:gd name="T14" fmla="*/ 44 w 83"/>
              <a:gd name="T15" fmla="*/ 34 h 253"/>
              <a:gd name="T16" fmla="*/ 24 w 83"/>
              <a:gd name="T17" fmla="*/ 15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253">
                <a:moveTo>
                  <a:pt x="24" y="15"/>
                </a:moveTo>
                <a:cubicBezTo>
                  <a:pt x="14" y="15"/>
                  <a:pt x="14" y="15"/>
                  <a:pt x="14" y="15"/>
                </a:cubicBezTo>
                <a:cubicBezTo>
                  <a:pt x="18" y="40"/>
                  <a:pt x="19" y="67"/>
                  <a:pt x="17" y="96"/>
                </a:cubicBezTo>
                <a:cubicBezTo>
                  <a:pt x="0" y="244"/>
                  <a:pt x="0" y="244"/>
                  <a:pt x="0" y="244"/>
                </a:cubicBezTo>
                <a:cubicBezTo>
                  <a:pt x="27" y="253"/>
                  <a:pt x="27" y="253"/>
                  <a:pt x="27" y="253"/>
                </a:cubicBezTo>
                <a:cubicBezTo>
                  <a:pt x="47" y="73"/>
                  <a:pt x="47" y="73"/>
                  <a:pt x="47" y="73"/>
                </a:cubicBezTo>
                <a:cubicBezTo>
                  <a:pt x="73" y="45"/>
                  <a:pt x="83" y="21"/>
                  <a:pt x="79" y="0"/>
                </a:cubicBezTo>
                <a:cubicBezTo>
                  <a:pt x="44" y="34"/>
                  <a:pt x="44" y="34"/>
                  <a:pt x="44" y="34"/>
                </a:cubicBezTo>
                <a:cubicBezTo>
                  <a:pt x="24" y="15"/>
                  <a:pt x="24" y="15"/>
                  <a:pt x="24" y="15"/>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95" name="MH_Other_32"/>
          <p:cNvSpPr>
            <a:spLocks/>
          </p:cNvSpPr>
          <p:nvPr>
            <p:custDataLst>
              <p:tags r:id="rId33"/>
            </p:custDataLst>
          </p:nvPr>
        </p:nvSpPr>
        <p:spPr bwMode="auto">
          <a:xfrm>
            <a:off x="11566562" y="5171246"/>
            <a:ext cx="90488" cy="361950"/>
          </a:xfrm>
          <a:custGeom>
            <a:avLst/>
            <a:gdLst>
              <a:gd name="T0" fmla="*/ 72 w 72"/>
              <a:gd name="T1" fmla="*/ 22 h 292"/>
              <a:gd name="T2" fmla="*/ 64 w 72"/>
              <a:gd name="T3" fmla="*/ 2 h 292"/>
              <a:gd name="T4" fmla="*/ 49 w 72"/>
              <a:gd name="T5" fmla="*/ 0 h 292"/>
              <a:gd name="T6" fmla="*/ 47 w 72"/>
              <a:gd name="T7" fmla="*/ 7 h 292"/>
              <a:gd name="T8" fmla="*/ 61 w 72"/>
              <a:gd name="T9" fmla="*/ 13 h 292"/>
              <a:gd name="T10" fmla="*/ 64 w 72"/>
              <a:gd name="T11" fmla="*/ 20 h 292"/>
              <a:gd name="T12" fmla="*/ 41 w 72"/>
              <a:gd name="T13" fmla="*/ 27 h 292"/>
              <a:gd name="T14" fmla="*/ 40 w 72"/>
              <a:gd name="T15" fmla="*/ 30 h 292"/>
              <a:gd name="T16" fmla="*/ 53 w 72"/>
              <a:gd name="T17" fmla="*/ 34 h 292"/>
              <a:gd name="T18" fmla="*/ 44 w 72"/>
              <a:gd name="T19" fmla="*/ 177 h 292"/>
              <a:gd name="T20" fmla="*/ 34 w 72"/>
              <a:gd name="T21" fmla="*/ 272 h 292"/>
              <a:gd name="T22" fmla="*/ 0 w 72"/>
              <a:gd name="T23" fmla="*/ 283 h 292"/>
              <a:gd name="T24" fmla="*/ 1 w 72"/>
              <a:gd name="T25" fmla="*/ 291 h 292"/>
              <a:gd name="T26" fmla="*/ 21 w 72"/>
              <a:gd name="T27" fmla="*/ 287 h 292"/>
              <a:gd name="T28" fmla="*/ 40 w 72"/>
              <a:gd name="T29" fmla="*/ 292 h 292"/>
              <a:gd name="T30" fmla="*/ 47 w 72"/>
              <a:gd name="T31" fmla="*/ 292 h 292"/>
              <a:gd name="T32" fmla="*/ 49 w 72"/>
              <a:gd name="T33" fmla="*/ 273 h 292"/>
              <a:gd name="T34" fmla="*/ 66 w 72"/>
              <a:gd name="T35" fmla="*/ 125 h 292"/>
              <a:gd name="T36" fmla="*/ 63 w 72"/>
              <a:gd name="T37" fmla="*/ 44 h 292"/>
              <a:gd name="T38" fmla="*/ 61 w 72"/>
              <a:gd name="T39" fmla="*/ 33 h 292"/>
              <a:gd name="T40" fmla="*/ 72 w 72"/>
              <a:gd name="T41" fmla="*/ 2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292">
                <a:moveTo>
                  <a:pt x="72" y="22"/>
                </a:moveTo>
                <a:cubicBezTo>
                  <a:pt x="69" y="16"/>
                  <a:pt x="66" y="9"/>
                  <a:pt x="64" y="2"/>
                </a:cubicBezTo>
                <a:cubicBezTo>
                  <a:pt x="58" y="3"/>
                  <a:pt x="54" y="2"/>
                  <a:pt x="49" y="0"/>
                </a:cubicBezTo>
                <a:cubicBezTo>
                  <a:pt x="47" y="7"/>
                  <a:pt x="47" y="7"/>
                  <a:pt x="47" y="7"/>
                </a:cubicBezTo>
                <a:cubicBezTo>
                  <a:pt x="61" y="13"/>
                  <a:pt x="61" y="13"/>
                  <a:pt x="61" y="13"/>
                </a:cubicBezTo>
                <a:cubicBezTo>
                  <a:pt x="64" y="20"/>
                  <a:pt x="64" y="20"/>
                  <a:pt x="64" y="20"/>
                </a:cubicBezTo>
                <a:cubicBezTo>
                  <a:pt x="59" y="28"/>
                  <a:pt x="51" y="30"/>
                  <a:pt x="41" y="27"/>
                </a:cubicBezTo>
                <a:cubicBezTo>
                  <a:pt x="40" y="30"/>
                  <a:pt x="40" y="30"/>
                  <a:pt x="40" y="30"/>
                </a:cubicBezTo>
                <a:cubicBezTo>
                  <a:pt x="44" y="33"/>
                  <a:pt x="49" y="34"/>
                  <a:pt x="53" y="34"/>
                </a:cubicBezTo>
                <a:cubicBezTo>
                  <a:pt x="56" y="81"/>
                  <a:pt x="53" y="129"/>
                  <a:pt x="44" y="177"/>
                </a:cubicBezTo>
                <a:cubicBezTo>
                  <a:pt x="34" y="272"/>
                  <a:pt x="34" y="272"/>
                  <a:pt x="34" y="272"/>
                </a:cubicBezTo>
                <a:cubicBezTo>
                  <a:pt x="0" y="283"/>
                  <a:pt x="0" y="283"/>
                  <a:pt x="0" y="283"/>
                </a:cubicBezTo>
                <a:cubicBezTo>
                  <a:pt x="1" y="291"/>
                  <a:pt x="1" y="291"/>
                  <a:pt x="1" y="291"/>
                </a:cubicBezTo>
                <a:cubicBezTo>
                  <a:pt x="21" y="287"/>
                  <a:pt x="21" y="287"/>
                  <a:pt x="21" y="287"/>
                </a:cubicBezTo>
                <a:cubicBezTo>
                  <a:pt x="40" y="292"/>
                  <a:pt x="40" y="292"/>
                  <a:pt x="40" y="292"/>
                </a:cubicBezTo>
                <a:cubicBezTo>
                  <a:pt x="42" y="292"/>
                  <a:pt x="44" y="292"/>
                  <a:pt x="47" y="292"/>
                </a:cubicBezTo>
                <a:cubicBezTo>
                  <a:pt x="49" y="273"/>
                  <a:pt x="49" y="273"/>
                  <a:pt x="49" y="273"/>
                </a:cubicBezTo>
                <a:cubicBezTo>
                  <a:pt x="66" y="125"/>
                  <a:pt x="66" y="125"/>
                  <a:pt x="66" y="125"/>
                </a:cubicBezTo>
                <a:cubicBezTo>
                  <a:pt x="68" y="96"/>
                  <a:pt x="67" y="69"/>
                  <a:pt x="63" y="44"/>
                </a:cubicBezTo>
                <a:cubicBezTo>
                  <a:pt x="62" y="40"/>
                  <a:pt x="61" y="36"/>
                  <a:pt x="61" y="33"/>
                </a:cubicBezTo>
                <a:cubicBezTo>
                  <a:pt x="72" y="22"/>
                  <a:pt x="72" y="22"/>
                  <a:pt x="72" y="22"/>
                </a:cubicBezTo>
                <a:close/>
              </a:path>
            </a:pathLst>
          </a:custGeom>
          <a:solidFill>
            <a:srgbClr val="B16A01"/>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96" name="MH_Other_33"/>
          <p:cNvSpPr>
            <a:spLocks/>
          </p:cNvSpPr>
          <p:nvPr>
            <p:custDataLst>
              <p:tags r:id="rId34"/>
            </p:custDataLst>
          </p:nvPr>
        </p:nvSpPr>
        <p:spPr bwMode="auto">
          <a:xfrm>
            <a:off x="11730075" y="5277610"/>
            <a:ext cx="6350" cy="1587"/>
          </a:xfrm>
          <a:custGeom>
            <a:avLst/>
            <a:gdLst>
              <a:gd name="T0" fmla="*/ 4 w 4"/>
              <a:gd name="T1" fmla="*/ 1 h 2"/>
              <a:gd name="T2" fmla="*/ 3 w 4"/>
              <a:gd name="T3" fmla="*/ 0 h 2"/>
              <a:gd name="T4" fmla="*/ 0 w 4"/>
              <a:gd name="T5" fmla="*/ 2 h 2"/>
              <a:gd name="T6" fmla="*/ 4 w 4"/>
              <a:gd name="T7" fmla="*/ 1 h 2"/>
            </a:gdLst>
            <a:ahLst/>
            <a:cxnLst>
              <a:cxn ang="0">
                <a:pos x="T0" y="T1"/>
              </a:cxn>
              <a:cxn ang="0">
                <a:pos x="T2" y="T3"/>
              </a:cxn>
              <a:cxn ang="0">
                <a:pos x="T4" y="T5"/>
              </a:cxn>
              <a:cxn ang="0">
                <a:pos x="T6" y="T7"/>
              </a:cxn>
            </a:cxnLst>
            <a:rect l="0" t="0" r="r" b="b"/>
            <a:pathLst>
              <a:path w="4" h="2">
                <a:moveTo>
                  <a:pt x="4" y="1"/>
                </a:moveTo>
                <a:cubicBezTo>
                  <a:pt x="3" y="0"/>
                  <a:pt x="3" y="0"/>
                  <a:pt x="3" y="0"/>
                </a:cubicBezTo>
                <a:cubicBezTo>
                  <a:pt x="2" y="0"/>
                  <a:pt x="1" y="1"/>
                  <a:pt x="0" y="2"/>
                </a:cubicBezTo>
                <a:cubicBezTo>
                  <a:pt x="1" y="1"/>
                  <a:pt x="3" y="1"/>
                  <a:pt x="4" y="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97" name="MH_Other_34"/>
          <p:cNvSpPr>
            <a:spLocks noEditPoints="1"/>
          </p:cNvSpPr>
          <p:nvPr>
            <p:custDataLst>
              <p:tags r:id="rId35"/>
            </p:custDataLst>
          </p:nvPr>
        </p:nvSpPr>
        <p:spPr bwMode="auto">
          <a:xfrm>
            <a:off x="11691976" y="5279197"/>
            <a:ext cx="206375" cy="263525"/>
          </a:xfrm>
          <a:custGeom>
            <a:avLst/>
            <a:gdLst>
              <a:gd name="T0" fmla="*/ 35 w 166"/>
              <a:gd name="T1" fmla="*/ 0 h 213"/>
              <a:gd name="T2" fmla="*/ 31 w 166"/>
              <a:gd name="T3" fmla="*/ 1 h 213"/>
              <a:gd name="T4" fmla="*/ 9 w 166"/>
              <a:gd name="T5" fmla="*/ 42 h 213"/>
              <a:gd name="T6" fmla="*/ 9 w 166"/>
              <a:gd name="T7" fmla="*/ 44 h 213"/>
              <a:gd name="T8" fmla="*/ 8 w 166"/>
              <a:gd name="T9" fmla="*/ 53 h 213"/>
              <a:gd name="T10" fmla="*/ 8 w 166"/>
              <a:gd name="T11" fmla="*/ 117 h 213"/>
              <a:gd name="T12" fmla="*/ 22 w 166"/>
              <a:gd name="T13" fmla="*/ 201 h 213"/>
              <a:gd name="T14" fmla="*/ 166 w 166"/>
              <a:gd name="T15" fmla="*/ 213 h 213"/>
              <a:gd name="T16" fmla="*/ 166 w 166"/>
              <a:gd name="T17" fmla="*/ 126 h 213"/>
              <a:gd name="T18" fmla="*/ 90 w 166"/>
              <a:gd name="T19" fmla="*/ 86 h 213"/>
              <a:gd name="T20" fmla="*/ 55 w 166"/>
              <a:gd name="T21" fmla="*/ 137 h 213"/>
              <a:gd name="T22" fmla="*/ 51 w 166"/>
              <a:gd name="T23" fmla="*/ 129 h 213"/>
              <a:gd name="T24" fmla="*/ 49 w 166"/>
              <a:gd name="T25" fmla="*/ 130 h 213"/>
              <a:gd name="T26" fmla="*/ 26 w 166"/>
              <a:gd name="T27" fmla="*/ 104 h 213"/>
              <a:gd name="T28" fmla="*/ 50 w 166"/>
              <a:gd name="T29" fmla="*/ 0 h 213"/>
              <a:gd name="T30" fmla="*/ 35 w 166"/>
              <a:gd name="T31" fmla="*/ 0 h 213"/>
              <a:gd name="T32" fmla="*/ 11 w 166"/>
              <a:gd name="T33" fmla="*/ 53 h 213"/>
              <a:gd name="T34" fmla="*/ 11 w 166"/>
              <a:gd name="T35" fmla="*/ 53 h 213"/>
              <a:gd name="T36" fmla="*/ 12 w 166"/>
              <a:gd name="T37" fmla="*/ 45 h 213"/>
              <a:gd name="T38" fmla="*/ 12 w 166"/>
              <a:gd name="T39" fmla="*/ 42 h 213"/>
              <a:gd name="T40" fmla="*/ 12 w 166"/>
              <a:gd name="T41" fmla="*/ 42 h 213"/>
              <a:gd name="T42" fmla="*/ 25 w 166"/>
              <a:gd name="T43" fmla="*/ 8 h 213"/>
              <a:gd name="T44" fmla="*/ 17 w 166"/>
              <a:gd name="T45" fmla="*/ 120 h 213"/>
              <a:gd name="T46" fmla="*/ 32 w 166"/>
              <a:gd name="T47" fmla="*/ 198 h 213"/>
              <a:gd name="T48" fmla="*/ 23 w 166"/>
              <a:gd name="T49" fmla="*/ 198 h 213"/>
              <a:gd name="T50" fmla="*/ 11 w 166"/>
              <a:gd name="T51" fmla="*/ 118 h 213"/>
              <a:gd name="T52" fmla="*/ 11 w 166"/>
              <a:gd name="T53" fmla="*/ 118 h 213"/>
              <a:gd name="T54" fmla="*/ 11 w 166"/>
              <a:gd name="T55" fmla="*/ 5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6" h="213">
                <a:moveTo>
                  <a:pt x="35" y="0"/>
                </a:moveTo>
                <a:cubicBezTo>
                  <a:pt x="34" y="0"/>
                  <a:pt x="32" y="0"/>
                  <a:pt x="31" y="1"/>
                </a:cubicBezTo>
                <a:cubicBezTo>
                  <a:pt x="19" y="5"/>
                  <a:pt x="11" y="19"/>
                  <a:pt x="9" y="42"/>
                </a:cubicBezTo>
                <a:cubicBezTo>
                  <a:pt x="9" y="43"/>
                  <a:pt x="9" y="44"/>
                  <a:pt x="9" y="44"/>
                </a:cubicBezTo>
                <a:cubicBezTo>
                  <a:pt x="9" y="47"/>
                  <a:pt x="8" y="50"/>
                  <a:pt x="8" y="53"/>
                </a:cubicBezTo>
                <a:cubicBezTo>
                  <a:pt x="9" y="76"/>
                  <a:pt x="9" y="98"/>
                  <a:pt x="8" y="117"/>
                </a:cubicBezTo>
                <a:cubicBezTo>
                  <a:pt x="0" y="147"/>
                  <a:pt x="5" y="175"/>
                  <a:pt x="22" y="201"/>
                </a:cubicBezTo>
                <a:cubicBezTo>
                  <a:pt x="166" y="213"/>
                  <a:pt x="166" y="213"/>
                  <a:pt x="166" y="213"/>
                </a:cubicBezTo>
                <a:cubicBezTo>
                  <a:pt x="166" y="126"/>
                  <a:pt x="166" y="126"/>
                  <a:pt x="166" y="126"/>
                </a:cubicBezTo>
                <a:cubicBezTo>
                  <a:pt x="135" y="127"/>
                  <a:pt x="109" y="113"/>
                  <a:pt x="90" y="86"/>
                </a:cubicBezTo>
                <a:cubicBezTo>
                  <a:pt x="55" y="137"/>
                  <a:pt x="55" y="137"/>
                  <a:pt x="55" y="137"/>
                </a:cubicBezTo>
                <a:cubicBezTo>
                  <a:pt x="51" y="129"/>
                  <a:pt x="51" y="129"/>
                  <a:pt x="51" y="129"/>
                </a:cubicBezTo>
                <a:cubicBezTo>
                  <a:pt x="49" y="130"/>
                  <a:pt x="49" y="130"/>
                  <a:pt x="49" y="130"/>
                </a:cubicBezTo>
                <a:cubicBezTo>
                  <a:pt x="26" y="104"/>
                  <a:pt x="26" y="104"/>
                  <a:pt x="26" y="104"/>
                </a:cubicBezTo>
                <a:cubicBezTo>
                  <a:pt x="50" y="0"/>
                  <a:pt x="50" y="0"/>
                  <a:pt x="50" y="0"/>
                </a:cubicBezTo>
                <a:cubicBezTo>
                  <a:pt x="35" y="0"/>
                  <a:pt x="35" y="0"/>
                  <a:pt x="35" y="0"/>
                </a:cubicBezTo>
                <a:close/>
                <a:moveTo>
                  <a:pt x="11" y="53"/>
                </a:moveTo>
                <a:cubicBezTo>
                  <a:pt x="11" y="53"/>
                  <a:pt x="11" y="53"/>
                  <a:pt x="11" y="53"/>
                </a:cubicBezTo>
                <a:cubicBezTo>
                  <a:pt x="11" y="50"/>
                  <a:pt x="12" y="47"/>
                  <a:pt x="12" y="45"/>
                </a:cubicBezTo>
                <a:cubicBezTo>
                  <a:pt x="12" y="44"/>
                  <a:pt x="12" y="43"/>
                  <a:pt x="12" y="42"/>
                </a:cubicBezTo>
                <a:cubicBezTo>
                  <a:pt x="12" y="42"/>
                  <a:pt x="12" y="42"/>
                  <a:pt x="12" y="42"/>
                </a:cubicBezTo>
                <a:cubicBezTo>
                  <a:pt x="14" y="26"/>
                  <a:pt x="18" y="14"/>
                  <a:pt x="25" y="8"/>
                </a:cubicBezTo>
                <a:cubicBezTo>
                  <a:pt x="17" y="32"/>
                  <a:pt x="14" y="69"/>
                  <a:pt x="17" y="120"/>
                </a:cubicBezTo>
                <a:cubicBezTo>
                  <a:pt x="11" y="150"/>
                  <a:pt x="17" y="176"/>
                  <a:pt x="32" y="198"/>
                </a:cubicBezTo>
                <a:cubicBezTo>
                  <a:pt x="23" y="198"/>
                  <a:pt x="23" y="198"/>
                  <a:pt x="23" y="198"/>
                </a:cubicBezTo>
                <a:cubicBezTo>
                  <a:pt x="7" y="173"/>
                  <a:pt x="3" y="146"/>
                  <a:pt x="11" y="118"/>
                </a:cubicBezTo>
                <a:cubicBezTo>
                  <a:pt x="11" y="118"/>
                  <a:pt x="11" y="118"/>
                  <a:pt x="11" y="118"/>
                </a:cubicBezTo>
                <a:cubicBezTo>
                  <a:pt x="12" y="98"/>
                  <a:pt x="12" y="76"/>
                  <a:pt x="11" y="53"/>
                </a:cubicBezTo>
                <a:close/>
              </a:path>
            </a:pathLst>
          </a:custGeom>
          <a:solidFill>
            <a:srgbClr val="FEC167"/>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98" name="MH_Other_35"/>
          <p:cNvSpPr>
            <a:spLocks/>
          </p:cNvSpPr>
          <p:nvPr>
            <p:custDataLst>
              <p:tags r:id="rId36"/>
            </p:custDataLst>
          </p:nvPr>
        </p:nvSpPr>
        <p:spPr bwMode="auto">
          <a:xfrm>
            <a:off x="11696738" y="5288721"/>
            <a:ext cx="34925" cy="234950"/>
          </a:xfrm>
          <a:custGeom>
            <a:avLst/>
            <a:gdLst>
              <a:gd name="T0" fmla="*/ 8 w 29"/>
              <a:gd name="T1" fmla="*/ 45 h 190"/>
              <a:gd name="T2" fmla="*/ 8 w 29"/>
              <a:gd name="T3" fmla="*/ 45 h 190"/>
              <a:gd name="T4" fmla="*/ 8 w 29"/>
              <a:gd name="T5" fmla="*/ 110 h 190"/>
              <a:gd name="T6" fmla="*/ 8 w 29"/>
              <a:gd name="T7" fmla="*/ 110 h 190"/>
              <a:gd name="T8" fmla="*/ 20 w 29"/>
              <a:gd name="T9" fmla="*/ 190 h 190"/>
              <a:gd name="T10" fmla="*/ 29 w 29"/>
              <a:gd name="T11" fmla="*/ 190 h 190"/>
              <a:gd name="T12" fmla="*/ 14 w 29"/>
              <a:gd name="T13" fmla="*/ 112 h 190"/>
              <a:gd name="T14" fmla="*/ 22 w 29"/>
              <a:gd name="T15" fmla="*/ 0 h 190"/>
              <a:gd name="T16" fmla="*/ 9 w 29"/>
              <a:gd name="T17" fmla="*/ 34 h 190"/>
              <a:gd name="T18" fmla="*/ 9 w 29"/>
              <a:gd name="T19" fmla="*/ 34 h 190"/>
              <a:gd name="T20" fmla="*/ 9 w 29"/>
              <a:gd name="T21" fmla="*/ 37 h 190"/>
              <a:gd name="T22" fmla="*/ 8 w 29"/>
              <a:gd name="T23"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190">
                <a:moveTo>
                  <a:pt x="8" y="45"/>
                </a:moveTo>
                <a:cubicBezTo>
                  <a:pt x="8" y="45"/>
                  <a:pt x="8" y="45"/>
                  <a:pt x="8" y="45"/>
                </a:cubicBezTo>
                <a:cubicBezTo>
                  <a:pt x="9" y="68"/>
                  <a:pt x="9" y="90"/>
                  <a:pt x="8" y="110"/>
                </a:cubicBezTo>
                <a:cubicBezTo>
                  <a:pt x="8" y="110"/>
                  <a:pt x="8" y="110"/>
                  <a:pt x="8" y="110"/>
                </a:cubicBezTo>
                <a:cubicBezTo>
                  <a:pt x="0" y="138"/>
                  <a:pt x="4" y="165"/>
                  <a:pt x="20" y="190"/>
                </a:cubicBezTo>
                <a:cubicBezTo>
                  <a:pt x="29" y="190"/>
                  <a:pt x="29" y="190"/>
                  <a:pt x="29" y="190"/>
                </a:cubicBezTo>
                <a:cubicBezTo>
                  <a:pt x="14" y="168"/>
                  <a:pt x="8" y="142"/>
                  <a:pt x="14" y="112"/>
                </a:cubicBezTo>
                <a:cubicBezTo>
                  <a:pt x="11" y="61"/>
                  <a:pt x="14" y="24"/>
                  <a:pt x="22" y="0"/>
                </a:cubicBezTo>
                <a:cubicBezTo>
                  <a:pt x="15" y="6"/>
                  <a:pt x="11" y="18"/>
                  <a:pt x="9" y="34"/>
                </a:cubicBezTo>
                <a:cubicBezTo>
                  <a:pt x="9" y="34"/>
                  <a:pt x="9" y="34"/>
                  <a:pt x="9" y="34"/>
                </a:cubicBezTo>
                <a:cubicBezTo>
                  <a:pt x="9" y="35"/>
                  <a:pt x="9" y="36"/>
                  <a:pt x="9" y="37"/>
                </a:cubicBezTo>
                <a:cubicBezTo>
                  <a:pt x="9" y="39"/>
                  <a:pt x="8" y="42"/>
                  <a:pt x="8" y="45"/>
                </a:cubicBezTo>
                <a:close/>
              </a:path>
            </a:pathLst>
          </a:custGeom>
          <a:solidFill>
            <a:srgbClr val="FFE7C4"/>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199" name="MH_Other_36"/>
          <p:cNvSpPr>
            <a:spLocks/>
          </p:cNvSpPr>
          <p:nvPr>
            <p:custDataLst>
              <p:tags r:id="rId37"/>
            </p:custDataLst>
          </p:nvPr>
        </p:nvSpPr>
        <p:spPr bwMode="auto">
          <a:xfrm>
            <a:off x="11723725" y="5279196"/>
            <a:ext cx="50800" cy="160338"/>
          </a:xfrm>
          <a:custGeom>
            <a:avLst/>
            <a:gdLst>
              <a:gd name="T0" fmla="*/ 40 w 40"/>
              <a:gd name="T1" fmla="*/ 0 h 130"/>
              <a:gd name="T2" fmla="*/ 24 w 40"/>
              <a:gd name="T3" fmla="*/ 0 h 130"/>
              <a:gd name="T4" fmla="*/ 0 w 40"/>
              <a:gd name="T5" fmla="*/ 104 h 130"/>
              <a:gd name="T6" fmla="*/ 23 w 40"/>
              <a:gd name="T7" fmla="*/ 130 h 130"/>
              <a:gd name="T8" fmla="*/ 25 w 40"/>
              <a:gd name="T9" fmla="*/ 129 h 130"/>
              <a:gd name="T10" fmla="*/ 9 w 40"/>
              <a:gd name="T11" fmla="*/ 104 h 130"/>
              <a:gd name="T12" fmla="*/ 40 w 40"/>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40" h="130">
                <a:moveTo>
                  <a:pt x="40" y="0"/>
                </a:moveTo>
                <a:cubicBezTo>
                  <a:pt x="24" y="0"/>
                  <a:pt x="24" y="0"/>
                  <a:pt x="24" y="0"/>
                </a:cubicBezTo>
                <a:cubicBezTo>
                  <a:pt x="0" y="104"/>
                  <a:pt x="0" y="104"/>
                  <a:pt x="0" y="104"/>
                </a:cubicBezTo>
                <a:cubicBezTo>
                  <a:pt x="23" y="130"/>
                  <a:pt x="23" y="130"/>
                  <a:pt x="23" y="130"/>
                </a:cubicBezTo>
                <a:cubicBezTo>
                  <a:pt x="25" y="129"/>
                  <a:pt x="25" y="129"/>
                  <a:pt x="25" y="129"/>
                </a:cubicBezTo>
                <a:cubicBezTo>
                  <a:pt x="9" y="104"/>
                  <a:pt x="9" y="104"/>
                  <a:pt x="9" y="104"/>
                </a:cubicBezTo>
                <a:cubicBezTo>
                  <a:pt x="16" y="69"/>
                  <a:pt x="26" y="34"/>
                  <a:pt x="40" y="0"/>
                </a:cubicBezTo>
                <a:close/>
              </a:path>
            </a:pathLst>
          </a:custGeom>
          <a:solidFill>
            <a:srgbClr val="F1A33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00" name="MH_Other_37"/>
          <p:cNvSpPr>
            <a:spLocks/>
          </p:cNvSpPr>
          <p:nvPr>
            <p:custDataLst>
              <p:tags r:id="rId38"/>
            </p:custDataLst>
          </p:nvPr>
        </p:nvSpPr>
        <p:spPr bwMode="auto">
          <a:xfrm>
            <a:off x="11676100" y="5333172"/>
            <a:ext cx="50800" cy="206375"/>
          </a:xfrm>
          <a:custGeom>
            <a:avLst/>
            <a:gdLst>
              <a:gd name="T0" fmla="*/ 22 w 41"/>
              <a:gd name="T1" fmla="*/ 0 h 166"/>
              <a:gd name="T2" fmla="*/ 16 w 41"/>
              <a:gd name="T3" fmla="*/ 42 h 166"/>
              <a:gd name="T4" fmla="*/ 12 w 41"/>
              <a:gd name="T5" fmla="*/ 112 h 166"/>
              <a:gd name="T6" fmla="*/ 25 w 41"/>
              <a:gd name="T7" fmla="*/ 154 h 166"/>
              <a:gd name="T8" fmla="*/ 1 w 41"/>
              <a:gd name="T9" fmla="*/ 154 h 166"/>
              <a:gd name="T10" fmla="*/ 0 w 41"/>
              <a:gd name="T11" fmla="*/ 161 h 166"/>
              <a:gd name="T12" fmla="*/ 41 w 41"/>
              <a:gd name="T13" fmla="*/ 166 h 166"/>
              <a:gd name="T14" fmla="*/ 35 w 41"/>
              <a:gd name="T15" fmla="*/ 157 h 166"/>
              <a:gd name="T16" fmla="*/ 21 w 41"/>
              <a:gd name="T17" fmla="*/ 73 h 166"/>
              <a:gd name="T18" fmla="*/ 21 w 41"/>
              <a:gd name="T19" fmla="*/ 9 h 166"/>
              <a:gd name="T20" fmla="*/ 22 w 41"/>
              <a:gd name="T21"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166">
                <a:moveTo>
                  <a:pt x="22" y="0"/>
                </a:moveTo>
                <a:cubicBezTo>
                  <a:pt x="16" y="42"/>
                  <a:pt x="16" y="42"/>
                  <a:pt x="16" y="42"/>
                </a:cubicBezTo>
                <a:cubicBezTo>
                  <a:pt x="12" y="112"/>
                  <a:pt x="12" y="112"/>
                  <a:pt x="12" y="112"/>
                </a:cubicBezTo>
                <a:cubicBezTo>
                  <a:pt x="11" y="127"/>
                  <a:pt x="16" y="141"/>
                  <a:pt x="25" y="154"/>
                </a:cubicBezTo>
                <a:cubicBezTo>
                  <a:pt x="1" y="154"/>
                  <a:pt x="1" y="154"/>
                  <a:pt x="1" y="154"/>
                </a:cubicBezTo>
                <a:cubicBezTo>
                  <a:pt x="0" y="161"/>
                  <a:pt x="0" y="161"/>
                  <a:pt x="0" y="161"/>
                </a:cubicBezTo>
                <a:cubicBezTo>
                  <a:pt x="14" y="162"/>
                  <a:pt x="28" y="164"/>
                  <a:pt x="41" y="166"/>
                </a:cubicBezTo>
                <a:cubicBezTo>
                  <a:pt x="39" y="163"/>
                  <a:pt x="37" y="160"/>
                  <a:pt x="35" y="157"/>
                </a:cubicBezTo>
                <a:cubicBezTo>
                  <a:pt x="18" y="131"/>
                  <a:pt x="13" y="103"/>
                  <a:pt x="21" y="73"/>
                </a:cubicBezTo>
                <a:cubicBezTo>
                  <a:pt x="22" y="54"/>
                  <a:pt x="22" y="32"/>
                  <a:pt x="21" y="9"/>
                </a:cubicBezTo>
                <a:cubicBezTo>
                  <a:pt x="21" y="6"/>
                  <a:pt x="22" y="3"/>
                  <a:pt x="22" y="0"/>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01" name="MH_Other_38"/>
          <p:cNvSpPr>
            <a:spLocks/>
          </p:cNvSpPr>
          <p:nvPr>
            <p:custDataLst>
              <p:tags r:id="rId39"/>
            </p:custDataLst>
          </p:nvPr>
        </p:nvSpPr>
        <p:spPr bwMode="auto">
          <a:xfrm>
            <a:off x="11677688" y="5385559"/>
            <a:ext cx="28575" cy="138112"/>
          </a:xfrm>
          <a:custGeom>
            <a:avLst/>
            <a:gdLst>
              <a:gd name="T0" fmla="*/ 11 w 24"/>
              <a:gd name="T1" fmla="*/ 70 h 112"/>
              <a:gd name="T2" fmla="*/ 15 w 24"/>
              <a:gd name="T3" fmla="*/ 0 h 112"/>
              <a:gd name="T4" fmla="*/ 0 w 24"/>
              <a:gd name="T5" fmla="*/ 112 h 112"/>
              <a:gd name="T6" fmla="*/ 24 w 24"/>
              <a:gd name="T7" fmla="*/ 112 h 112"/>
              <a:gd name="T8" fmla="*/ 11 w 24"/>
              <a:gd name="T9" fmla="*/ 70 h 112"/>
            </a:gdLst>
            <a:ahLst/>
            <a:cxnLst>
              <a:cxn ang="0">
                <a:pos x="T0" y="T1"/>
              </a:cxn>
              <a:cxn ang="0">
                <a:pos x="T2" y="T3"/>
              </a:cxn>
              <a:cxn ang="0">
                <a:pos x="T4" y="T5"/>
              </a:cxn>
              <a:cxn ang="0">
                <a:pos x="T6" y="T7"/>
              </a:cxn>
              <a:cxn ang="0">
                <a:pos x="T8" y="T9"/>
              </a:cxn>
            </a:cxnLst>
            <a:rect l="0" t="0" r="r" b="b"/>
            <a:pathLst>
              <a:path w="24" h="112">
                <a:moveTo>
                  <a:pt x="11" y="70"/>
                </a:moveTo>
                <a:cubicBezTo>
                  <a:pt x="15" y="0"/>
                  <a:pt x="15" y="0"/>
                  <a:pt x="15" y="0"/>
                </a:cubicBezTo>
                <a:cubicBezTo>
                  <a:pt x="0" y="112"/>
                  <a:pt x="0" y="112"/>
                  <a:pt x="0" y="112"/>
                </a:cubicBezTo>
                <a:cubicBezTo>
                  <a:pt x="24" y="112"/>
                  <a:pt x="24" y="112"/>
                  <a:pt x="24" y="112"/>
                </a:cubicBezTo>
                <a:cubicBezTo>
                  <a:pt x="15" y="99"/>
                  <a:pt x="10" y="85"/>
                  <a:pt x="11" y="70"/>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02" name="MH_Other_39"/>
          <p:cNvSpPr>
            <a:spLocks/>
          </p:cNvSpPr>
          <p:nvPr>
            <p:custDataLst>
              <p:tags r:id="rId40"/>
            </p:custDataLst>
          </p:nvPr>
        </p:nvSpPr>
        <p:spPr bwMode="auto">
          <a:xfrm>
            <a:off x="11718962" y="5233159"/>
            <a:ext cx="279400" cy="323850"/>
          </a:xfrm>
          <a:custGeom>
            <a:avLst/>
            <a:gdLst>
              <a:gd name="T0" fmla="*/ 151 w 225"/>
              <a:gd name="T1" fmla="*/ 121 h 263"/>
              <a:gd name="T2" fmla="*/ 148 w 225"/>
              <a:gd name="T3" fmla="*/ 124 h 263"/>
              <a:gd name="T4" fmla="*/ 117 w 225"/>
              <a:gd name="T5" fmla="*/ 139 h 263"/>
              <a:gd name="T6" fmla="*/ 81 w 225"/>
              <a:gd name="T7" fmla="*/ 105 h 263"/>
              <a:gd name="T8" fmla="*/ 68 w 225"/>
              <a:gd name="T9" fmla="*/ 124 h 263"/>
              <a:gd name="T10" fmla="*/ 144 w 225"/>
              <a:gd name="T11" fmla="*/ 164 h 263"/>
              <a:gd name="T12" fmla="*/ 144 w 225"/>
              <a:gd name="T13" fmla="*/ 251 h 263"/>
              <a:gd name="T14" fmla="*/ 0 w 225"/>
              <a:gd name="T15" fmla="*/ 239 h 263"/>
              <a:gd name="T16" fmla="*/ 6 w 225"/>
              <a:gd name="T17" fmla="*/ 248 h 263"/>
              <a:gd name="T18" fmla="*/ 21 w 225"/>
              <a:gd name="T19" fmla="*/ 251 h 263"/>
              <a:gd name="T20" fmla="*/ 153 w 225"/>
              <a:gd name="T21" fmla="*/ 261 h 263"/>
              <a:gd name="T22" fmla="*/ 170 w 225"/>
              <a:gd name="T23" fmla="*/ 105 h 263"/>
              <a:gd name="T24" fmla="*/ 195 w 225"/>
              <a:gd name="T25" fmla="*/ 42 h 263"/>
              <a:gd name="T26" fmla="*/ 225 w 225"/>
              <a:gd name="T27" fmla="*/ 30 h 263"/>
              <a:gd name="T28" fmla="*/ 199 w 225"/>
              <a:gd name="T29" fmla="*/ 0 h 263"/>
              <a:gd name="T30" fmla="*/ 190 w 225"/>
              <a:gd name="T31" fmla="*/ 35 h 263"/>
              <a:gd name="T32" fmla="*/ 185 w 225"/>
              <a:gd name="T33" fmla="*/ 30 h 263"/>
              <a:gd name="T34" fmla="*/ 180 w 225"/>
              <a:gd name="T35" fmla="*/ 23 h 263"/>
              <a:gd name="T36" fmla="*/ 139 w 225"/>
              <a:gd name="T37" fmla="*/ 104 h 263"/>
              <a:gd name="T38" fmla="*/ 156 w 225"/>
              <a:gd name="T39" fmla="*/ 112 h 263"/>
              <a:gd name="T40" fmla="*/ 151 w 225"/>
              <a:gd name="T41" fmla="*/ 12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5" h="263">
                <a:moveTo>
                  <a:pt x="151" y="121"/>
                </a:moveTo>
                <a:cubicBezTo>
                  <a:pt x="150" y="122"/>
                  <a:pt x="149" y="123"/>
                  <a:pt x="148" y="124"/>
                </a:cubicBezTo>
                <a:cubicBezTo>
                  <a:pt x="141" y="136"/>
                  <a:pt x="130" y="141"/>
                  <a:pt x="117" y="139"/>
                </a:cubicBezTo>
                <a:cubicBezTo>
                  <a:pt x="99" y="132"/>
                  <a:pt x="87" y="120"/>
                  <a:pt x="81" y="105"/>
                </a:cubicBezTo>
                <a:cubicBezTo>
                  <a:pt x="68" y="124"/>
                  <a:pt x="68" y="124"/>
                  <a:pt x="68" y="124"/>
                </a:cubicBezTo>
                <a:cubicBezTo>
                  <a:pt x="87" y="151"/>
                  <a:pt x="113" y="165"/>
                  <a:pt x="144" y="164"/>
                </a:cubicBezTo>
                <a:cubicBezTo>
                  <a:pt x="144" y="251"/>
                  <a:pt x="144" y="251"/>
                  <a:pt x="144" y="251"/>
                </a:cubicBezTo>
                <a:cubicBezTo>
                  <a:pt x="0" y="239"/>
                  <a:pt x="0" y="239"/>
                  <a:pt x="0" y="239"/>
                </a:cubicBezTo>
                <a:cubicBezTo>
                  <a:pt x="2" y="242"/>
                  <a:pt x="4" y="245"/>
                  <a:pt x="6" y="248"/>
                </a:cubicBezTo>
                <a:cubicBezTo>
                  <a:pt x="11" y="249"/>
                  <a:pt x="16" y="250"/>
                  <a:pt x="21" y="251"/>
                </a:cubicBezTo>
                <a:cubicBezTo>
                  <a:pt x="65" y="260"/>
                  <a:pt x="109" y="263"/>
                  <a:pt x="153" y="261"/>
                </a:cubicBezTo>
                <a:cubicBezTo>
                  <a:pt x="170" y="105"/>
                  <a:pt x="170" y="105"/>
                  <a:pt x="170" y="105"/>
                </a:cubicBezTo>
                <a:cubicBezTo>
                  <a:pt x="178" y="76"/>
                  <a:pt x="186" y="55"/>
                  <a:pt x="195" y="42"/>
                </a:cubicBezTo>
                <a:cubicBezTo>
                  <a:pt x="205" y="27"/>
                  <a:pt x="215" y="23"/>
                  <a:pt x="225" y="30"/>
                </a:cubicBezTo>
                <a:cubicBezTo>
                  <a:pt x="215" y="20"/>
                  <a:pt x="206" y="10"/>
                  <a:pt x="199" y="0"/>
                </a:cubicBezTo>
                <a:cubicBezTo>
                  <a:pt x="197" y="12"/>
                  <a:pt x="194" y="23"/>
                  <a:pt x="190" y="35"/>
                </a:cubicBezTo>
                <a:cubicBezTo>
                  <a:pt x="188" y="34"/>
                  <a:pt x="187" y="32"/>
                  <a:pt x="185" y="30"/>
                </a:cubicBezTo>
                <a:cubicBezTo>
                  <a:pt x="184" y="28"/>
                  <a:pt x="182" y="25"/>
                  <a:pt x="180" y="23"/>
                </a:cubicBezTo>
                <a:cubicBezTo>
                  <a:pt x="175" y="72"/>
                  <a:pt x="161" y="99"/>
                  <a:pt x="139" y="104"/>
                </a:cubicBezTo>
                <a:cubicBezTo>
                  <a:pt x="144" y="107"/>
                  <a:pt x="149" y="110"/>
                  <a:pt x="156" y="112"/>
                </a:cubicBezTo>
                <a:cubicBezTo>
                  <a:pt x="154" y="115"/>
                  <a:pt x="152" y="118"/>
                  <a:pt x="151" y="121"/>
                </a:cubicBezTo>
                <a:close/>
              </a:path>
            </a:pathLst>
          </a:custGeom>
          <a:solidFill>
            <a:srgbClr val="F1A33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03" name="MH_Other_40"/>
          <p:cNvSpPr>
            <a:spLocks/>
          </p:cNvSpPr>
          <p:nvPr>
            <p:custDataLst>
              <p:tags r:id="rId41"/>
            </p:custDataLst>
          </p:nvPr>
        </p:nvSpPr>
        <p:spPr bwMode="auto">
          <a:xfrm>
            <a:off x="11574501" y="5260147"/>
            <a:ext cx="465137" cy="390525"/>
          </a:xfrm>
          <a:custGeom>
            <a:avLst/>
            <a:gdLst>
              <a:gd name="T0" fmla="*/ 342 w 376"/>
              <a:gd name="T1" fmla="*/ 7 h 315"/>
              <a:gd name="T2" fmla="*/ 312 w 376"/>
              <a:gd name="T3" fmla="*/ 19 h 315"/>
              <a:gd name="T4" fmla="*/ 358 w 376"/>
              <a:gd name="T5" fmla="*/ 100 h 315"/>
              <a:gd name="T6" fmla="*/ 303 w 376"/>
              <a:gd name="T7" fmla="*/ 287 h 315"/>
              <a:gd name="T8" fmla="*/ 129 w 376"/>
              <a:gd name="T9" fmla="*/ 262 h 315"/>
              <a:gd name="T10" fmla="*/ 55 w 376"/>
              <a:gd name="T11" fmla="*/ 248 h 315"/>
              <a:gd name="T12" fmla="*/ 22 w 376"/>
              <a:gd name="T13" fmla="*/ 232 h 315"/>
              <a:gd name="T14" fmla="*/ 0 w 376"/>
              <a:gd name="T15" fmla="*/ 247 h 315"/>
              <a:gd name="T16" fmla="*/ 1 w 376"/>
              <a:gd name="T17" fmla="*/ 250 h 315"/>
              <a:gd name="T18" fmla="*/ 20 w 376"/>
              <a:gd name="T19" fmla="*/ 238 h 315"/>
              <a:gd name="T20" fmla="*/ 41 w 376"/>
              <a:gd name="T21" fmla="*/ 249 h 315"/>
              <a:gd name="T22" fmla="*/ 57 w 376"/>
              <a:gd name="T23" fmla="*/ 259 h 315"/>
              <a:gd name="T24" fmla="*/ 122 w 376"/>
              <a:gd name="T25" fmla="*/ 270 h 315"/>
              <a:gd name="T26" fmla="*/ 134 w 376"/>
              <a:gd name="T27" fmla="*/ 271 h 315"/>
              <a:gd name="T28" fmla="*/ 134 w 376"/>
              <a:gd name="T29" fmla="*/ 276 h 315"/>
              <a:gd name="T30" fmla="*/ 215 w 376"/>
              <a:gd name="T31" fmla="*/ 297 h 315"/>
              <a:gd name="T32" fmla="*/ 318 w 376"/>
              <a:gd name="T33" fmla="*/ 300 h 315"/>
              <a:gd name="T34" fmla="*/ 376 w 376"/>
              <a:gd name="T35" fmla="*/ 95 h 315"/>
              <a:gd name="T36" fmla="*/ 354 w 376"/>
              <a:gd name="T37" fmla="*/ 16 h 315"/>
              <a:gd name="T38" fmla="*/ 342 w 376"/>
              <a:gd name="T39" fmla="*/ 7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6" h="315">
                <a:moveTo>
                  <a:pt x="342" y="7"/>
                </a:moveTo>
                <a:cubicBezTo>
                  <a:pt x="332" y="0"/>
                  <a:pt x="322" y="4"/>
                  <a:pt x="312" y="19"/>
                </a:cubicBezTo>
                <a:cubicBezTo>
                  <a:pt x="339" y="18"/>
                  <a:pt x="355" y="45"/>
                  <a:pt x="358" y="100"/>
                </a:cubicBezTo>
                <a:cubicBezTo>
                  <a:pt x="346" y="169"/>
                  <a:pt x="328" y="231"/>
                  <a:pt x="303" y="287"/>
                </a:cubicBezTo>
                <a:cubicBezTo>
                  <a:pt x="129" y="262"/>
                  <a:pt x="129" y="262"/>
                  <a:pt x="129" y="262"/>
                </a:cubicBezTo>
                <a:cubicBezTo>
                  <a:pt x="55" y="248"/>
                  <a:pt x="55" y="248"/>
                  <a:pt x="55" y="248"/>
                </a:cubicBezTo>
                <a:cubicBezTo>
                  <a:pt x="22" y="232"/>
                  <a:pt x="22" y="232"/>
                  <a:pt x="22" y="232"/>
                </a:cubicBezTo>
                <a:cubicBezTo>
                  <a:pt x="0" y="247"/>
                  <a:pt x="0" y="247"/>
                  <a:pt x="0" y="247"/>
                </a:cubicBezTo>
                <a:cubicBezTo>
                  <a:pt x="1" y="250"/>
                  <a:pt x="1" y="250"/>
                  <a:pt x="1" y="250"/>
                </a:cubicBezTo>
                <a:cubicBezTo>
                  <a:pt x="20" y="238"/>
                  <a:pt x="20" y="238"/>
                  <a:pt x="20" y="238"/>
                </a:cubicBezTo>
                <a:cubicBezTo>
                  <a:pt x="41" y="249"/>
                  <a:pt x="41" y="249"/>
                  <a:pt x="41" y="249"/>
                </a:cubicBezTo>
                <a:cubicBezTo>
                  <a:pt x="44" y="254"/>
                  <a:pt x="49" y="257"/>
                  <a:pt x="57" y="259"/>
                </a:cubicBezTo>
                <a:cubicBezTo>
                  <a:pt x="122" y="270"/>
                  <a:pt x="122" y="270"/>
                  <a:pt x="122" y="270"/>
                </a:cubicBezTo>
                <a:cubicBezTo>
                  <a:pt x="134" y="271"/>
                  <a:pt x="134" y="271"/>
                  <a:pt x="134" y="271"/>
                </a:cubicBezTo>
                <a:cubicBezTo>
                  <a:pt x="134" y="276"/>
                  <a:pt x="134" y="276"/>
                  <a:pt x="134" y="276"/>
                </a:cubicBezTo>
                <a:cubicBezTo>
                  <a:pt x="215" y="297"/>
                  <a:pt x="215" y="297"/>
                  <a:pt x="215" y="297"/>
                </a:cubicBezTo>
                <a:cubicBezTo>
                  <a:pt x="273" y="314"/>
                  <a:pt x="307" y="315"/>
                  <a:pt x="318" y="300"/>
                </a:cubicBezTo>
                <a:cubicBezTo>
                  <a:pt x="347" y="232"/>
                  <a:pt x="366" y="163"/>
                  <a:pt x="376" y="95"/>
                </a:cubicBezTo>
                <a:cubicBezTo>
                  <a:pt x="374" y="57"/>
                  <a:pt x="367" y="30"/>
                  <a:pt x="354" y="16"/>
                </a:cubicBezTo>
                <a:cubicBezTo>
                  <a:pt x="351" y="12"/>
                  <a:pt x="347" y="9"/>
                  <a:pt x="342" y="7"/>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04" name="MH_Other_41"/>
          <p:cNvSpPr>
            <a:spLocks/>
          </p:cNvSpPr>
          <p:nvPr>
            <p:custDataLst>
              <p:tags r:id="rId42"/>
            </p:custDataLst>
          </p:nvPr>
        </p:nvSpPr>
        <p:spPr bwMode="auto">
          <a:xfrm>
            <a:off x="11936450" y="5112509"/>
            <a:ext cx="61912" cy="157162"/>
          </a:xfrm>
          <a:custGeom>
            <a:avLst/>
            <a:gdLst>
              <a:gd name="T0" fmla="*/ 24 w 50"/>
              <a:gd name="T1" fmla="*/ 97 h 127"/>
              <a:gd name="T2" fmla="*/ 50 w 50"/>
              <a:gd name="T3" fmla="*/ 127 h 127"/>
              <a:gd name="T4" fmla="*/ 3 w 50"/>
              <a:gd name="T5" fmla="*/ 0 h 127"/>
              <a:gd name="T6" fmla="*/ 0 w 50"/>
              <a:gd name="T7" fmla="*/ 47 h 127"/>
              <a:gd name="T8" fmla="*/ 24 w 50"/>
              <a:gd name="T9" fmla="*/ 97 h 127"/>
            </a:gdLst>
            <a:ahLst/>
            <a:cxnLst>
              <a:cxn ang="0">
                <a:pos x="T0" y="T1"/>
              </a:cxn>
              <a:cxn ang="0">
                <a:pos x="T2" y="T3"/>
              </a:cxn>
              <a:cxn ang="0">
                <a:pos x="T4" y="T5"/>
              </a:cxn>
              <a:cxn ang="0">
                <a:pos x="T6" y="T7"/>
              </a:cxn>
              <a:cxn ang="0">
                <a:pos x="T8" y="T9"/>
              </a:cxn>
            </a:cxnLst>
            <a:rect l="0" t="0" r="r" b="b"/>
            <a:pathLst>
              <a:path w="50" h="127">
                <a:moveTo>
                  <a:pt x="24" y="97"/>
                </a:moveTo>
                <a:cubicBezTo>
                  <a:pt x="31" y="107"/>
                  <a:pt x="40" y="117"/>
                  <a:pt x="50" y="127"/>
                </a:cubicBezTo>
                <a:cubicBezTo>
                  <a:pt x="40" y="90"/>
                  <a:pt x="24" y="48"/>
                  <a:pt x="3" y="0"/>
                </a:cubicBezTo>
                <a:cubicBezTo>
                  <a:pt x="3" y="16"/>
                  <a:pt x="2" y="31"/>
                  <a:pt x="0" y="47"/>
                </a:cubicBezTo>
                <a:cubicBezTo>
                  <a:pt x="2" y="66"/>
                  <a:pt x="10" y="82"/>
                  <a:pt x="24" y="97"/>
                </a:cubicBezTo>
                <a:close/>
              </a:path>
            </a:pathLst>
          </a:custGeom>
          <a:solidFill>
            <a:srgbClr val="8F3629"/>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05" name="MH_Other_42"/>
          <p:cNvSpPr>
            <a:spLocks noEditPoints="1"/>
          </p:cNvSpPr>
          <p:nvPr>
            <p:custDataLst>
              <p:tags r:id="rId43"/>
            </p:custDataLst>
          </p:nvPr>
        </p:nvSpPr>
        <p:spPr bwMode="auto">
          <a:xfrm>
            <a:off x="11568151" y="5282372"/>
            <a:ext cx="447675" cy="333375"/>
          </a:xfrm>
          <a:custGeom>
            <a:avLst/>
            <a:gdLst>
              <a:gd name="T0" fmla="*/ 363 w 363"/>
              <a:gd name="T1" fmla="*/ 82 h 269"/>
              <a:gd name="T2" fmla="*/ 317 w 363"/>
              <a:gd name="T3" fmla="*/ 1 h 269"/>
              <a:gd name="T4" fmla="*/ 292 w 363"/>
              <a:gd name="T5" fmla="*/ 64 h 269"/>
              <a:gd name="T6" fmla="*/ 275 w 363"/>
              <a:gd name="T7" fmla="*/ 220 h 269"/>
              <a:gd name="T8" fmla="*/ 143 w 363"/>
              <a:gd name="T9" fmla="*/ 210 h 269"/>
              <a:gd name="T10" fmla="*/ 128 w 363"/>
              <a:gd name="T11" fmla="*/ 207 h 269"/>
              <a:gd name="T12" fmla="*/ 87 w 363"/>
              <a:gd name="T13" fmla="*/ 202 h 269"/>
              <a:gd name="T14" fmla="*/ 46 w 363"/>
              <a:gd name="T15" fmla="*/ 202 h 269"/>
              <a:gd name="T16" fmla="*/ 39 w 363"/>
              <a:gd name="T17" fmla="*/ 202 h 269"/>
              <a:gd name="T18" fmla="*/ 20 w 363"/>
              <a:gd name="T19" fmla="*/ 197 h 269"/>
              <a:gd name="T20" fmla="*/ 0 w 363"/>
              <a:gd name="T21" fmla="*/ 201 h 269"/>
              <a:gd name="T22" fmla="*/ 2 w 363"/>
              <a:gd name="T23" fmla="*/ 210 h 269"/>
              <a:gd name="T24" fmla="*/ 18 w 363"/>
              <a:gd name="T25" fmla="*/ 203 h 269"/>
              <a:gd name="T26" fmla="*/ 48 w 363"/>
              <a:gd name="T27" fmla="*/ 207 h 269"/>
              <a:gd name="T28" fmla="*/ 25 w 363"/>
              <a:gd name="T29" fmla="*/ 207 h 269"/>
              <a:gd name="T30" fmla="*/ 3 w 363"/>
              <a:gd name="T31" fmla="*/ 218 h 269"/>
              <a:gd name="T32" fmla="*/ 5 w 363"/>
              <a:gd name="T33" fmla="*/ 229 h 269"/>
              <a:gd name="T34" fmla="*/ 27 w 363"/>
              <a:gd name="T35" fmla="*/ 214 h 269"/>
              <a:gd name="T36" fmla="*/ 60 w 363"/>
              <a:gd name="T37" fmla="*/ 230 h 269"/>
              <a:gd name="T38" fmla="*/ 134 w 363"/>
              <a:gd name="T39" fmla="*/ 244 h 269"/>
              <a:gd name="T40" fmla="*/ 308 w 363"/>
              <a:gd name="T41" fmla="*/ 269 h 269"/>
              <a:gd name="T42" fmla="*/ 363 w 363"/>
              <a:gd name="T43" fmla="*/ 82 h 269"/>
              <a:gd name="T44" fmla="*/ 319 w 363"/>
              <a:gd name="T45" fmla="*/ 4 h 269"/>
              <a:gd name="T46" fmla="*/ 322 w 363"/>
              <a:gd name="T47" fmla="*/ 4 h 269"/>
              <a:gd name="T48" fmla="*/ 295 w 363"/>
              <a:gd name="T49" fmla="*/ 154 h 269"/>
              <a:gd name="T50" fmla="*/ 283 w 363"/>
              <a:gd name="T51" fmla="*/ 229 h 269"/>
              <a:gd name="T52" fmla="*/ 167 w 363"/>
              <a:gd name="T53" fmla="*/ 225 h 269"/>
              <a:gd name="T54" fmla="*/ 50 w 363"/>
              <a:gd name="T55" fmla="*/ 205 h 269"/>
              <a:gd name="T56" fmla="*/ 87 w 363"/>
              <a:gd name="T57" fmla="*/ 205 h 269"/>
              <a:gd name="T58" fmla="*/ 128 w 363"/>
              <a:gd name="T59" fmla="*/ 210 h 269"/>
              <a:gd name="T60" fmla="*/ 128 w 363"/>
              <a:gd name="T61" fmla="*/ 210 h 269"/>
              <a:gd name="T62" fmla="*/ 142 w 363"/>
              <a:gd name="T63" fmla="*/ 213 h 269"/>
              <a:gd name="T64" fmla="*/ 142 w 363"/>
              <a:gd name="T65" fmla="*/ 213 h 269"/>
              <a:gd name="T66" fmla="*/ 275 w 363"/>
              <a:gd name="T67" fmla="*/ 223 h 269"/>
              <a:gd name="T68" fmla="*/ 277 w 363"/>
              <a:gd name="T69" fmla="*/ 222 h 269"/>
              <a:gd name="T70" fmla="*/ 278 w 363"/>
              <a:gd name="T71" fmla="*/ 220 h 269"/>
              <a:gd name="T72" fmla="*/ 295 w 363"/>
              <a:gd name="T73" fmla="*/ 65 h 269"/>
              <a:gd name="T74" fmla="*/ 319 w 363"/>
              <a:gd name="T75" fmla="*/ 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3" h="269">
                <a:moveTo>
                  <a:pt x="363" y="82"/>
                </a:moveTo>
                <a:cubicBezTo>
                  <a:pt x="360" y="27"/>
                  <a:pt x="344" y="0"/>
                  <a:pt x="317" y="1"/>
                </a:cubicBezTo>
                <a:cubicBezTo>
                  <a:pt x="308" y="14"/>
                  <a:pt x="300" y="35"/>
                  <a:pt x="292" y="64"/>
                </a:cubicBezTo>
                <a:cubicBezTo>
                  <a:pt x="275" y="220"/>
                  <a:pt x="275" y="220"/>
                  <a:pt x="275" y="220"/>
                </a:cubicBezTo>
                <a:cubicBezTo>
                  <a:pt x="231" y="222"/>
                  <a:pt x="187" y="219"/>
                  <a:pt x="143" y="210"/>
                </a:cubicBezTo>
                <a:cubicBezTo>
                  <a:pt x="138" y="209"/>
                  <a:pt x="133" y="208"/>
                  <a:pt x="128" y="207"/>
                </a:cubicBezTo>
                <a:cubicBezTo>
                  <a:pt x="115" y="205"/>
                  <a:pt x="101" y="203"/>
                  <a:pt x="87" y="202"/>
                </a:cubicBezTo>
                <a:cubicBezTo>
                  <a:pt x="74" y="201"/>
                  <a:pt x="60" y="201"/>
                  <a:pt x="46" y="202"/>
                </a:cubicBezTo>
                <a:cubicBezTo>
                  <a:pt x="43" y="202"/>
                  <a:pt x="41" y="202"/>
                  <a:pt x="39" y="202"/>
                </a:cubicBezTo>
                <a:cubicBezTo>
                  <a:pt x="20" y="197"/>
                  <a:pt x="20" y="197"/>
                  <a:pt x="20" y="197"/>
                </a:cubicBezTo>
                <a:cubicBezTo>
                  <a:pt x="0" y="201"/>
                  <a:pt x="0" y="201"/>
                  <a:pt x="0" y="201"/>
                </a:cubicBezTo>
                <a:cubicBezTo>
                  <a:pt x="2" y="210"/>
                  <a:pt x="2" y="210"/>
                  <a:pt x="2" y="210"/>
                </a:cubicBezTo>
                <a:cubicBezTo>
                  <a:pt x="18" y="203"/>
                  <a:pt x="18" y="203"/>
                  <a:pt x="18" y="203"/>
                </a:cubicBezTo>
                <a:cubicBezTo>
                  <a:pt x="48" y="207"/>
                  <a:pt x="48" y="207"/>
                  <a:pt x="48" y="207"/>
                </a:cubicBezTo>
                <a:cubicBezTo>
                  <a:pt x="25" y="207"/>
                  <a:pt x="25" y="207"/>
                  <a:pt x="25" y="207"/>
                </a:cubicBezTo>
                <a:cubicBezTo>
                  <a:pt x="3" y="218"/>
                  <a:pt x="3" y="218"/>
                  <a:pt x="3" y="218"/>
                </a:cubicBezTo>
                <a:cubicBezTo>
                  <a:pt x="5" y="229"/>
                  <a:pt x="5" y="229"/>
                  <a:pt x="5" y="229"/>
                </a:cubicBezTo>
                <a:cubicBezTo>
                  <a:pt x="27" y="214"/>
                  <a:pt x="27" y="214"/>
                  <a:pt x="27" y="214"/>
                </a:cubicBezTo>
                <a:cubicBezTo>
                  <a:pt x="60" y="230"/>
                  <a:pt x="60" y="230"/>
                  <a:pt x="60" y="230"/>
                </a:cubicBezTo>
                <a:cubicBezTo>
                  <a:pt x="134" y="244"/>
                  <a:pt x="134" y="244"/>
                  <a:pt x="134" y="244"/>
                </a:cubicBezTo>
                <a:cubicBezTo>
                  <a:pt x="308" y="269"/>
                  <a:pt x="308" y="269"/>
                  <a:pt x="308" y="269"/>
                </a:cubicBezTo>
                <a:cubicBezTo>
                  <a:pt x="333" y="213"/>
                  <a:pt x="351" y="151"/>
                  <a:pt x="363" y="82"/>
                </a:cubicBezTo>
                <a:close/>
                <a:moveTo>
                  <a:pt x="319" y="4"/>
                </a:moveTo>
                <a:cubicBezTo>
                  <a:pt x="320" y="4"/>
                  <a:pt x="321" y="4"/>
                  <a:pt x="322" y="4"/>
                </a:cubicBezTo>
                <a:cubicBezTo>
                  <a:pt x="308" y="54"/>
                  <a:pt x="299" y="104"/>
                  <a:pt x="295" y="154"/>
                </a:cubicBezTo>
                <a:cubicBezTo>
                  <a:pt x="283" y="229"/>
                  <a:pt x="283" y="229"/>
                  <a:pt x="283" y="229"/>
                </a:cubicBezTo>
                <a:cubicBezTo>
                  <a:pt x="245" y="232"/>
                  <a:pt x="206" y="230"/>
                  <a:pt x="167" y="225"/>
                </a:cubicBezTo>
                <a:cubicBezTo>
                  <a:pt x="128" y="215"/>
                  <a:pt x="88" y="208"/>
                  <a:pt x="50" y="205"/>
                </a:cubicBezTo>
                <a:cubicBezTo>
                  <a:pt x="62" y="204"/>
                  <a:pt x="75" y="204"/>
                  <a:pt x="87" y="205"/>
                </a:cubicBezTo>
                <a:cubicBezTo>
                  <a:pt x="101" y="206"/>
                  <a:pt x="114" y="208"/>
                  <a:pt x="128" y="210"/>
                </a:cubicBezTo>
                <a:cubicBezTo>
                  <a:pt x="128" y="210"/>
                  <a:pt x="128" y="210"/>
                  <a:pt x="128" y="210"/>
                </a:cubicBezTo>
                <a:cubicBezTo>
                  <a:pt x="133" y="211"/>
                  <a:pt x="137" y="212"/>
                  <a:pt x="142" y="213"/>
                </a:cubicBezTo>
                <a:cubicBezTo>
                  <a:pt x="142" y="213"/>
                  <a:pt x="142" y="213"/>
                  <a:pt x="142" y="213"/>
                </a:cubicBezTo>
                <a:cubicBezTo>
                  <a:pt x="186" y="222"/>
                  <a:pt x="231" y="225"/>
                  <a:pt x="275" y="223"/>
                </a:cubicBezTo>
                <a:cubicBezTo>
                  <a:pt x="276" y="223"/>
                  <a:pt x="276" y="222"/>
                  <a:pt x="277" y="222"/>
                </a:cubicBezTo>
                <a:cubicBezTo>
                  <a:pt x="277" y="221"/>
                  <a:pt x="278" y="221"/>
                  <a:pt x="278" y="220"/>
                </a:cubicBezTo>
                <a:cubicBezTo>
                  <a:pt x="295" y="65"/>
                  <a:pt x="295" y="65"/>
                  <a:pt x="295" y="65"/>
                </a:cubicBezTo>
                <a:cubicBezTo>
                  <a:pt x="303" y="37"/>
                  <a:pt x="311" y="17"/>
                  <a:pt x="319" y="4"/>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06" name="MH_Other_43"/>
          <p:cNvSpPr>
            <a:spLocks/>
          </p:cNvSpPr>
          <p:nvPr>
            <p:custDataLst>
              <p:tags r:id="rId44"/>
            </p:custDataLst>
          </p:nvPr>
        </p:nvSpPr>
        <p:spPr bwMode="auto">
          <a:xfrm>
            <a:off x="11630062" y="5287135"/>
            <a:ext cx="336550" cy="282575"/>
          </a:xfrm>
          <a:custGeom>
            <a:avLst/>
            <a:gdLst>
              <a:gd name="T0" fmla="*/ 272 w 272"/>
              <a:gd name="T1" fmla="*/ 0 h 228"/>
              <a:gd name="T2" fmla="*/ 269 w 272"/>
              <a:gd name="T3" fmla="*/ 0 h 228"/>
              <a:gd name="T4" fmla="*/ 245 w 272"/>
              <a:gd name="T5" fmla="*/ 61 h 228"/>
              <a:gd name="T6" fmla="*/ 228 w 272"/>
              <a:gd name="T7" fmla="*/ 216 h 228"/>
              <a:gd name="T8" fmla="*/ 227 w 272"/>
              <a:gd name="T9" fmla="*/ 218 h 228"/>
              <a:gd name="T10" fmla="*/ 225 w 272"/>
              <a:gd name="T11" fmla="*/ 219 h 228"/>
              <a:gd name="T12" fmla="*/ 92 w 272"/>
              <a:gd name="T13" fmla="*/ 209 h 228"/>
              <a:gd name="T14" fmla="*/ 92 w 272"/>
              <a:gd name="T15" fmla="*/ 209 h 228"/>
              <a:gd name="T16" fmla="*/ 78 w 272"/>
              <a:gd name="T17" fmla="*/ 206 h 228"/>
              <a:gd name="T18" fmla="*/ 78 w 272"/>
              <a:gd name="T19" fmla="*/ 206 h 228"/>
              <a:gd name="T20" fmla="*/ 37 w 272"/>
              <a:gd name="T21" fmla="*/ 201 h 228"/>
              <a:gd name="T22" fmla="*/ 0 w 272"/>
              <a:gd name="T23" fmla="*/ 201 h 228"/>
              <a:gd name="T24" fmla="*/ 117 w 272"/>
              <a:gd name="T25" fmla="*/ 221 h 228"/>
              <a:gd name="T26" fmla="*/ 233 w 272"/>
              <a:gd name="T27" fmla="*/ 225 h 228"/>
              <a:gd name="T28" fmla="*/ 245 w 272"/>
              <a:gd name="T29" fmla="*/ 150 h 228"/>
              <a:gd name="T30" fmla="*/ 272 w 272"/>
              <a:gd name="T31"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2" h="228">
                <a:moveTo>
                  <a:pt x="272" y="0"/>
                </a:moveTo>
                <a:cubicBezTo>
                  <a:pt x="271" y="0"/>
                  <a:pt x="270" y="0"/>
                  <a:pt x="269" y="0"/>
                </a:cubicBezTo>
                <a:cubicBezTo>
                  <a:pt x="261" y="13"/>
                  <a:pt x="253" y="33"/>
                  <a:pt x="245" y="61"/>
                </a:cubicBezTo>
                <a:cubicBezTo>
                  <a:pt x="228" y="216"/>
                  <a:pt x="228" y="216"/>
                  <a:pt x="228" y="216"/>
                </a:cubicBezTo>
                <a:cubicBezTo>
                  <a:pt x="228" y="217"/>
                  <a:pt x="227" y="217"/>
                  <a:pt x="227" y="218"/>
                </a:cubicBezTo>
                <a:cubicBezTo>
                  <a:pt x="226" y="218"/>
                  <a:pt x="226" y="219"/>
                  <a:pt x="225" y="219"/>
                </a:cubicBezTo>
                <a:cubicBezTo>
                  <a:pt x="181" y="221"/>
                  <a:pt x="136" y="218"/>
                  <a:pt x="92" y="209"/>
                </a:cubicBezTo>
                <a:cubicBezTo>
                  <a:pt x="92" y="209"/>
                  <a:pt x="92" y="209"/>
                  <a:pt x="92" y="209"/>
                </a:cubicBezTo>
                <a:cubicBezTo>
                  <a:pt x="87" y="208"/>
                  <a:pt x="83" y="207"/>
                  <a:pt x="78" y="206"/>
                </a:cubicBezTo>
                <a:cubicBezTo>
                  <a:pt x="78" y="206"/>
                  <a:pt x="78" y="206"/>
                  <a:pt x="78" y="206"/>
                </a:cubicBezTo>
                <a:cubicBezTo>
                  <a:pt x="64" y="204"/>
                  <a:pt x="51" y="202"/>
                  <a:pt x="37" y="201"/>
                </a:cubicBezTo>
                <a:cubicBezTo>
                  <a:pt x="25" y="200"/>
                  <a:pt x="12" y="200"/>
                  <a:pt x="0" y="201"/>
                </a:cubicBezTo>
                <a:cubicBezTo>
                  <a:pt x="38" y="204"/>
                  <a:pt x="78" y="211"/>
                  <a:pt x="117" y="221"/>
                </a:cubicBezTo>
                <a:cubicBezTo>
                  <a:pt x="156" y="226"/>
                  <a:pt x="195" y="228"/>
                  <a:pt x="233" y="225"/>
                </a:cubicBezTo>
                <a:cubicBezTo>
                  <a:pt x="245" y="150"/>
                  <a:pt x="245" y="150"/>
                  <a:pt x="245" y="150"/>
                </a:cubicBezTo>
                <a:cubicBezTo>
                  <a:pt x="249" y="100"/>
                  <a:pt x="258" y="50"/>
                  <a:pt x="272" y="0"/>
                </a:cubicBezTo>
                <a:close/>
              </a:path>
            </a:pathLst>
          </a:custGeom>
          <a:solidFill>
            <a:srgbClr val="F1D9C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07" name="MH_Other_44"/>
          <p:cNvSpPr>
            <a:spLocks/>
          </p:cNvSpPr>
          <p:nvPr>
            <p:custDataLst>
              <p:tags r:id="rId45"/>
            </p:custDataLst>
          </p:nvPr>
        </p:nvSpPr>
        <p:spPr bwMode="auto">
          <a:xfrm>
            <a:off x="11645937" y="5644322"/>
            <a:ext cx="14288" cy="28575"/>
          </a:xfrm>
          <a:custGeom>
            <a:avLst/>
            <a:gdLst>
              <a:gd name="T0" fmla="*/ 12 w 12"/>
              <a:gd name="T1" fmla="*/ 23 h 24"/>
              <a:gd name="T2" fmla="*/ 10 w 12"/>
              <a:gd name="T3" fmla="*/ 0 h 24"/>
              <a:gd name="T4" fmla="*/ 0 w 12"/>
              <a:gd name="T5" fmla="*/ 0 h 24"/>
              <a:gd name="T6" fmla="*/ 3 w 12"/>
              <a:gd name="T7" fmla="*/ 24 h 24"/>
              <a:gd name="T8" fmla="*/ 12 w 12"/>
              <a:gd name="T9" fmla="*/ 23 h 24"/>
            </a:gdLst>
            <a:ahLst/>
            <a:cxnLst>
              <a:cxn ang="0">
                <a:pos x="T0" y="T1"/>
              </a:cxn>
              <a:cxn ang="0">
                <a:pos x="T2" y="T3"/>
              </a:cxn>
              <a:cxn ang="0">
                <a:pos x="T4" y="T5"/>
              </a:cxn>
              <a:cxn ang="0">
                <a:pos x="T6" y="T7"/>
              </a:cxn>
              <a:cxn ang="0">
                <a:pos x="T8" y="T9"/>
              </a:cxn>
            </a:cxnLst>
            <a:rect l="0" t="0" r="r" b="b"/>
            <a:pathLst>
              <a:path w="12" h="24">
                <a:moveTo>
                  <a:pt x="12" y="23"/>
                </a:moveTo>
                <a:cubicBezTo>
                  <a:pt x="10" y="0"/>
                  <a:pt x="10" y="0"/>
                  <a:pt x="10" y="0"/>
                </a:cubicBezTo>
                <a:cubicBezTo>
                  <a:pt x="0" y="0"/>
                  <a:pt x="0" y="0"/>
                  <a:pt x="0" y="0"/>
                </a:cubicBezTo>
                <a:cubicBezTo>
                  <a:pt x="3" y="24"/>
                  <a:pt x="3" y="24"/>
                  <a:pt x="3" y="24"/>
                </a:cubicBezTo>
                <a:cubicBezTo>
                  <a:pt x="6" y="24"/>
                  <a:pt x="9" y="24"/>
                  <a:pt x="12" y="23"/>
                </a:cubicBezTo>
                <a:close/>
              </a:path>
            </a:pathLst>
          </a:custGeom>
          <a:solidFill>
            <a:srgbClr val="222222"/>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08" name="MH_Other_45"/>
          <p:cNvSpPr>
            <a:spLocks/>
          </p:cNvSpPr>
          <p:nvPr>
            <p:custDataLst>
              <p:tags r:id="rId46"/>
            </p:custDataLst>
          </p:nvPr>
        </p:nvSpPr>
        <p:spPr bwMode="auto">
          <a:xfrm>
            <a:off x="11658638" y="5637971"/>
            <a:ext cx="47625" cy="33338"/>
          </a:xfrm>
          <a:custGeom>
            <a:avLst/>
            <a:gdLst>
              <a:gd name="T0" fmla="*/ 0 w 39"/>
              <a:gd name="T1" fmla="*/ 5 h 28"/>
              <a:gd name="T2" fmla="*/ 2 w 39"/>
              <a:gd name="T3" fmla="*/ 28 h 28"/>
              <a:gd name="T4" fmla="*/ 34 w 39"/>
              <a:gd name="T5" fmla="*/ 27 h 28"/>
              <a:gd name="T6" fmla="*/ 36 w 39"/>
              <a:gd name="T7" fmla="*/ 15 h 28"/>
              <a:gd name="T8" fmla="*/ 39 w 39"/>
              <a:gd name="T9" fmla="*/ 0 h 28"/>
              <a:gd name="T10" fmla="*/ 23 w 39"/>
              <a:gd name="T11" fmla="*/ 4 h 28"/>
              <a:gd name="T12" fmla="*/ 0 w 39"/>
              <a:gd name="T13" fmla="*/ 5 h 28"/>
            </a:gdLst>
            <a:ahLst/>
            <a:cxnLst>
              <a:cxn ang="0">
                <a:pos x="T0" y="T1"/>
              </a:cxn>
              <a:cxn ang="0">
                <a:pos x="T2" y="T3"/>
              </a:cxn>
              <a:cxn ang="0">
                <a:pos x="T4" y="T5"/>
              </a:cxn>
              <a:cxn ang="0">
                <a:pos x="T6" y="T7"/>
              </a:cxn>
              <a:cxn ang="0">
                <a:pos x="T8" y="T9"/>
              </a:cxn>
              <a:cxn ang="0">
                <a:pos x="T10" y="T11"/>
              </a:cxn>
              <a:cxn ang="0">
                <a:pos x="T12" y="T13"/>
              </a:cxn>
            </a:cxnLst>
            <a:rect l="0" t="0" r="r" b="b"/>
            <a:pathLst>
              <a:path w="39" h="28">
                <a:moveTo>
                  <a:pt x="0" y="5"/>
                </a:moveTo>
                <a:cubicBezTo>
                  <a:pt x="2" y="28"/>
                  <a:pt x="2" y="28"/>
                  <a:pt x="2" y="28"/>
                </a:cubicBezTo>
                <a:cubicBezTo>
                  <a:pt x="13" y="28"/>
                  <a:pt x="23" y="27"/>
                  <a:pt x="34" y="27"/>
                </a:cubicBezTo>
                <a:cubicBezTo>
                  <a:pt x="34" y="23"/>
                  <a:pt x="35" y="19"/>
                  <a:pt x="36" y="15"/>
                </a:cubicBezTo>
                <a:cubicBezTo>
                  <a:pt x="37" y="10"/>
                  <a:pt x="38" y="5"/>
                  <a:pt x="39" y="0"/>
                </a:cubicBezTo>
                <a:cubicBezTo>
                  <a:pt x="34" y="2"/>
                  <a:pt x="29" y="3"/>
                  <a:pt x="23" y="4"/>
                </a:cubicBezTo>
                <a:cubicBezTo>
                  <a:pt x="0" y="5"/>
                  <a:pt x="0" y="5"/>
                  <a:pt x="0" y="5"/>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09" name="MH_Other_46"/>
          <p:cNvSpPr>
            <a:spLocks/>
          </p:cNvSpPr>
          <p:nvPr>
            <p:custDataLst>
              <p:tags r:id="rId47"/>
            </p:custDataLst>
          </p:nvPr>
        </p:nvSpPr>
        <p:spPr bwMode="auto">
          <a:xfrm>
            <a:off x="11587200" y="5644321"/>
            <a:ext cx="61912" cy="31750"/>
          </a:xfrm>
          <a:custGeom>
            <a:avLst/>
            <a:gdLst>
              <a:gd name="T0" fmla="*/ 50 w 50"/>
              <a:gd name="T1" fmla="*/ 24 h 26"/>
              <a:gd name="T2" fmla="*/ 47 w 50"/>
              <a:gd name="T3" fmla="*/ 0 h 26"/>
              <a:gd name="T4" fmla="*/ 26 w 50"/>
              <a:gd name="T5" fmla="*/ 1 h 26"/>
              <a:gd name="T6" fmla="*/ 0 w 50"/>
              <a:gd name="T7" fmla="*/ 26 h 26"/>
              <a:gd name="T8" fmla="*/ 50 w 50"/>
              <a:gd name="T9" fmla="*/ 24 h 26"/>
            </a:gdLst>
            <a:ahLst/>
            <a:cxnLst>
              <a:cxn ang="0">
                <a:pos x="T0" y="T1"/>
              </a:cxn>
              <a:cxn ang="0">
                <a:pos x="T2" y="T3"/>
              </a:cxn>
              <a:cxn ang="0">
                <a:pos x="T4" y="T5"/>
              </a:cxn>
              <a:cxn ang="0">
                <a:pos x="T6" y="T7"/>
              </a:cxn>
              <a:cxn ang="0">
                <a:pos x="T8" y="T9"/>
              </a:cxn>
            </a:cxnLst>
            <a:rect l="0" t="0" r="r" b="b"/>
            <a:pathLst>
              <a:path w="50" h="26">
                <a:moveTo>
                  <a:pt x="50" y="24"/>
                </a:moveTo>
                <a:cubicBezTo>
                  <a:pt x="47" y="0"/>
                  <a:pt x="47" y="0"/>
                  <a:pt x="47" y="0"/>
                </a:cubicBezTo>
                <a:cubicBezTo>
                  <a:pt x="26" y="1"/>
                  <a:pt x="26" y="1"/>
                  <a:pt x="26" y="1"/>
                </a:cubicBezTo>
                <a:cubicBezTo>
                  <a:pt x="0" y="26"/>
                  <a:pt x="0" y="26"/>
                  <a:pt x="0" y="26"/>
                </a:cubicBezTo>
                <a:cubicBezTo>
                  <a:pt x="16" y="25"/>
                  <a:pt x="33" y="25"/>
                  <a:pt x="50" y="2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10" name="MH_Other_47"/>
          <p:cNvSpPr>
            <a:spLocks/>
          </p:cNvSpPr>
          <p:nvPr>
            <p:custDataLst>
              <p:tags r:id="rId48"/>
            </p:custDataLst>
          </p:nvPr>
        </p:nvSpPr>
        <p:spPr bwMode="auto">
          <a:xfrm>
            <a:off x="11495125" y="5669722"/>
            <a:ext cx="265112" cy="944563"/>
          </a:xfrm>
          <a:custGeom>
            <a:avLst/>
            <a:gdLst>
              <a:gd name="T0" fmla="*/ 134 w 215"/>
              <a:gd name="T1" fmla="*/ 1 h 763"/>
              <a:gd name="T2" fmla="*/ 125 w 215"/>
              <a:gd name="T3" fmla="*/ 2 h 763"/>
              <a:gd name="T4" fmla="*/ 75 w 215"/>
              <a:gd name="T5" fmla="*/ 4 h 763"/>
              <a:gd name="T6" fmla="*/ 50 w 215"/>
              <a:gd name="T7" fmla="*/ 26 h 763"/>
              <a:gd name="T8" fmla="*/ 33 w 215"/>
              <a:gd name="T9" fmla="*/ 4 h 763"/>
              <a:gd name="T10" fmla="*/ 6 w 215"/>
              <a:gd name="T11" fmla="*/ 4 h 763"/>
              <a:gd name="T12" fmla="*/ 0 w 215"/>
              <a:gd name="T13" fmla="*/ 22 h 763"/>
              <a:gd name="T14" fmla="*/ 27 w 215"/>
              <a:gd name="T15" fmla="*/ 22 h 763"/>
              <a:gd name="T16" fmla="*/ 40 w 215"/>
              <a:gd name="T17" fmla="*/ 38 h 763"/>
              <a:gd name="T18" fmla="*/ 82 w 215"/>
              <a:gd name="T19" fmla="*/ 21 h 763"/>
              <a:gd name="T20" fmla="*/ 139 w 215"/>
              <a:gd name="T21" fmla="*/ 29 h 763"/>
              <a:gd name="T22" fmla="*/ 138 w 215"/>
              <a:gd name="T23" fmla="*/ 270 h 763"/>
              <a:gd name="T24" fmla="*/ 139 w 215"/>
              <a:gd name="T25" fmla="*/ 276 h 763"/>
              <a:gd name="T26" fmla="*/ 166 w 215"/>
              <a:gd name="T27" fmla="*/ 431 h 763"/>
              <a:gd name="T28" fmla="*/ 166 w 215"/>
              <a:gd name="T29" fmla="*/ 594 h 763"/>
              <a:gd name="T30" fmla="*/ 187 w 215"/>
              <a:gd name="T31" fmla="*/ 655 h 763"/>
              <a:gd name="T32" fmla="*/ 173 w 215"/>
              <a:gd name="T33" fmla="*/ 743 h 763"/>
              <a:gd name="T34" fmla="*/ 110 w 215"/>
              <a:gd name="T35" fmla="*/ 735 h 763"/>
              <a:gd name="T36" fmla="*/ 110 w 215"/>
              <a:gd name="T37" fmla="*/ 752 h 763"/>
              <a:gd name="T38" fmla="*/ 120 w 215"/>
              <a:gd name="T39" fmla="*/ 756 h 763"/>
              <a:gd name="T40" fmla="*/ 196 w 215"/>
              <a:gd name="T41" fmla="*/ 755 h 763"/>
              <a:gd name="T42" fmla="*/ 204 w 215"/>
              <a:gd name="T43" fmla="*/ 752 h 763"/>
              <a:gd name="T44" fmla="*/ 213 w 215"/>
              <a:gd name="T45" fmla="*/ 589 h 763"/>
              <a:gd name="T46" fmla="*/ 206 w 215"/>
              <a:gd name="T47" fmla="*/ 586 h 763"/>
              <a:gd name="T48" fmla="*/ 206 w 215"/>
              <a:gd name="T49" fmla="*/ 577 h 763"/>
              <a:gd name="T50" fmla="*/ 181 w 215"/>
              <a:gd name="T51" fmla="*/ 572 h 763"/>
              <a:gd name="T52" fmla="*/ 183 w 215"/>
              <a:gd name="T53" fmla="*/ 551 h 763"/>
              <a:gd name="T54" fmla="*/ 171 w 215"/>
              <a:gd name="T55" fmla="*/ 284 h 763"/>
              <a:gd name="T56" fmla="*/ 166 w 215"/>
              <a:gd name="T57" fmla="*/ 0 h 763"/>
              <a:gd name="T58" fmla="*/ 134 w 215"/>
              <a:gd name="T59" fmla="*/ 1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5" h="763">
                <a:moveTo>
                  <a:pt x="134" y="1"/>
                </a:moveTo>
                <a:cubicBezTo>
                  <a:pt x="131" y="2"/>
                  <a:pt x="128" y="2"/>
                  <a:pt x="125" y="2"/>
                </a:cubicBezTo>
                <a:cubicBezTo>
                  <a:pt x="108" y="3"/>
                  <a:pt x="91" y="3"/>
                  <a:pt x="75" y="4"/>
                </a:cubicBezTo>
                <a:cubicBezTo>
                  <a:pt x="50" y="26"/>
                  <a:pt x="50" y="26"/>
                  <a:pt x="50" y="26"/>
                </a:cubicBezTo>
                <a:cubicBezTo>
                  <a:pt x="33" y="4"/>
                  <a:pt x="33" y="4"/>
                  <a:pt x="33" y="4"/>
                </a:cubicBezTo>
                <a:cubicBezTo>
                  <a:pt x="24" y="4"/>
                  <a:pt x="15" y="4"/>
                  <a:pt x="6" y="4"/>
                </a:cubicBezTo>
                <a:cubicBezTo>
                  <a:pt x="0" y="22"/>
                  <a:pt x="0" y="22"/>
                  <a:pt x="0" y="22"/>
                </a:cubicBezTo>
                <a:cubicBezTo>
                  <a:pt x="27" y="22"/>
                  <a:pt x="27" y="22"/>
                  <a:pt x="27" y="22"/>
                </a:cubicBezTo>
                <a:cubicBezTo>
                  <a:pt x="40" y="38"/>
                  <a:pt x="40" y="38"/>
                  <a:pt x="40" y="38"/>
                </a:cubicBezTo>
                <a:cubicBezTo>
                  <a:pt x="82" y="21"/>
                  <a:pt x="82" y="21"/>
                  <a:pt x="82" y="21"/>
                </a:cubicBezTo>
                <a:cubicBezTo>
                  <a:pt x="139" y="29"/>
                  <a:pt x="139" y="29"/>
                  <a:pt x="139" y="29"/>
                </a:cubicBezTo>
                <a:cubicBezTo>
                  <a:pt x="124" y="112"/>
                  <a:pt x="124" y="192"/>
                  <a:pt x="138" y="270"/>
                </a:cubicBezTo>
                <a:cubicBezTo>
                  <a:pt x="138" y="272"/>
                  <a:pt x="138" y="274"/>
                  <a:pt x="139" y="276"/>
                </a:cubicBezTo>
                <a:cubicBezTo>
                  <a:pt x="166" y="431"/>
                  <a:pt x="166" y="431"/>
                  <a:pt x="166" y="431"/>
                </a:cubicBezTo>
                <a:cubicBezTo>
                  <a:pt x="166" y="594"/>
                  <a:pt x="166" y="594"/>
                  <a:pt x="166" y="594"/>
                </a:cubicBezTo>
                <a:cubicBezTo>
                  <a:pt x="187" y="655"/>
                  <a:pt x="187" y="655"/>
                  <a:pt x="187" y="655"/>
                </a:cubicBezTo>
                <a:cubicBezTo>
                  <a:pt x="173" y="743"/>
                  <a:pt x="173" y="743"/>
                  <a:pt x="173" y="743"/>
                </a:cubicBezTo>
                <a:cubicBezTo>
                  <a:pt x="110" y="735"/>
                  <a:pt x="110" y="735"/>
                  <a:pt x="110" y="735"/>
                </a:cubicBezTo>
                <a:cubicBezTo>
                  <a:pt x="110" y="741"/>
                  <a:pt x="110" y="747"/>
                  <a:pt x="110" y="752"/>
                </a:cubicBezTo>
                <a:cubicBezTo>
                  <a:pt x="113" y="753"/>
                  <a:pt x="117" y="755"/>
                  <a:pt x="120" y="756"/>
                </a:cubicBezTo>
                <a:cubicBezTo>
                  <a:pt x="146" y="763"/>
                  <a:pt x="171" y="763"/>
                  <a:pt x="196" y="755"/>
                </a:cubicBezTo>
                <a:cubicBezTo>
                  <a:pt x="199" y="754"/>
                  <a:pt x="201" y="753"/>
                  <a:pt x="204" y="752"/>
                </a:cubicBezTo>
                <a:cubicBezTo>
                  <a:pt x="212" y="703"/>
                  <a:pt x="215" y="649"/>
                  <a:pt x="213" y="589"/>
                </a:cubicBezTo>
                <a:cubicBezTo>
                  <a:pt x="211" y="588"/>
                  <a:pt x="209" y="587"/>
                  <a:pt x="206" y="586"/>
                </a:cubicBezTo>
                <a:cubicBezTo>
                  <a:pt x="206" y="577"/>
                  <a:pt x="206" y="577"/>
                  <a:pt x="206" y="577"/>
                </a:cubicBezTo>
                <a:cubicBezTo>
                  <a:pt x="181" y="572"/>
                  <a:pt x="181" y="572"/>
                  <a:pt x="181" y="572"/>
                </a:cubicBezTo>
                <a:cubicBezTo>
                  <a:pt x="182" y="565"/>
                  <a:pt x="182" y="558"/>
                  <a:pt x="183" y="551"/>
                </a:cubicBezTo>
                <a:cubicBezTo>
                  <a:pt x="186" y="466"/>
                  <a:pt x="183" y="377"/>
                  <a:pt x="171" y="284"/>
                </a:cubicBezTo>
                <a:cubicBezTo>
                  <a:pt x="153" y="181"/>
                  <a:pt x="151" y="86"/>
                  <a:pt x="166" y="0"/>
                </a:cubicBezTo>
                <a:cubicBezTo>
                  <a:pt x="155" y="0"/>
                  <a:pt x="145" y="1"/>
                  <a:pt x="13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11" name="MH_Other_48"/>
          <p:cNvSpPr>
            <a:spLocks/>
          </p:cNvSpPr>
          <p:nvPr>
            <p:custDataLst>
              <p:tags r:id="rId49"/>
            </p:custDataLst>
          </p:nvPr>
        </p:nvSpPr>
        <p:spPr bwMode="auto">
          <a:xfrm>
            <a:off x="11536400" y="5601460"/>
            <a:ext cx="188912" cy="46037"/>
          </a:xfrm>
          <a:custGeom>
            <a:avLst/>
            <a:gdLst>
              <a:gd name="T0" fmla="*/ 88 w 153"/>
              <a:gd name="T1" fmla="*/ 34 h 37"/>
              <a:gd name="T2" fmla="*/ 98 w 153"/>
              <a:gd name="T3" fmla="*/ 34 h 37"/>
              <a:gd name="T4" fmla="*/ 121 w 153"/>
              <a:gd name="T5" fmla="*/ 33 h 37"/>
              <a:gd name="T6" fmla="*/ 137 w 153"/>
              <a:gd name="T7" fmla="*/ 29 h 37"/>
              <a:gd name="T8" fmla="*/ 153 w 153"/>
              <a:gd name="T9" fmla="*/ 8 h 37"/>
              <a:gd name="T10" fmla="*/ 88 w 153"/>
              <a:gd name="T11" fmla="*/ 0 h 37"/>
              <a:gd name="T12" fmla="*/ 76 w 153"/>
              <a:gd name="T13" fmla="*/ 6 h 37"/>
              <a:gd name="T14" fmla="*/ 135 w 153"/>
              <a:gd name="T15" fmla="*/ 15 h 37"/>
              <a:gd name="T16" fmla="*/ 109 w 153"/>
              <a:gd name="T17" fmla="*/ 25 h 37"/>
              <a:gd name="T18" fmla="*/ 0 w 153"/>
              <a:gd name="T19" fmla="*/ 31 h 37"/>
              <a:gd name="T20" fmla="*/ 16 w 153"/>
              <a:gd name="T21" fmla="*/ 37 h 37"/>
              <a:gd name="T22" fmla="*/ 67 w 153"/>
              <a:gd name="T23" fmla="*/ 35 h 37"/>
              <a:gd name="T24" fmla="*/ 88 w 153"/>
              <a:gd name="T25"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3" h="37">
                <a:moveTo>
                  <a:pt x="88" y="34"/>
                </a:moveTo>
                <a:cubicBezTo>
                  <a:pt x="98" y="34"/>
                  <a:pt x="98" y="34"/>
                  <a:pt x="98" y="34"/>
                </a:cubicBezTo>
                <a:cubicBezTo>
                  <a:pt x="121" y="33"/>
                  <a:pt x="121" y="33"/>
                  <a:pt x="121" y="33"/>
                </a:cubicBezTo>
                <a:cubicBezTo>
                  <a:pt x="127" y="32"/>
                  <a:pt x="132" y="31"/>
                  <a:pt x="137" y="29"/>
                </a:cubicBezTo>
                <a:cubicBezTo>
                  <a:pt x="146" y="24"/>
                  <a:pt x="152" y="17"/>
                  <a:pt x="153" y="8"/>
                </a:cubicBezTo>
                <a:cubicBezTo>
                  <a:pt x="88" y="0"/>
                  <a:pt x="88" y="0"/>
                  <a:pt x="88" y="0"/>
                </a:cubicBezTo>
                <a:cubicBezTo>
                  <a:pt x="84" y="3"/>
                  <a:pt x="80" y="5"/>
                  <a:pt x="76" y="6"/>
                </a:cubicBezTo>
                <a:cubicBezTo>
                  <a:pt x="135" y="15"/>
                  <a:pt x="135" y="15"/>
                  <a:pt x="135" y="15"/>
                </a:cubicBezTo>
                <a:cubicBezTo>
                  <a:pt x="131" y="19"/>
                  <a:pt x="123" y="22"/>
                  <a:pt x="109" y="25"/>
                </a:cubicBezTo>
                <a:cubicBezTo>
                  <a:pt x="0" y="31"/>
                  <a:pt x="0" y="31"/>
                  <a:pt x="0" y="31"/>
                </a:cubicBezTo>
                <a:cubicBezTo>
                  <a:pt x="5" y="34"/>
                  <a:pt x="10" y="36"/>
                  <a:pt x="16" y="37"/>
                </a:cubicBezTo>
                <a:cubicBezTo>
                  <a:pt x="67" y="35"/>
                  <a:pt x="67" y="35"/>
                  <a:pt x="67" y="35"/>
                </a:cubicBezTo>
                <a:cubicBezTo>
                  <a:pt x="88" y="34"/>
                  <a:pt x="88" y="34"/>
                  <a:pt x="88" y="34"/>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12" name="MH_Other_49"/>
          <p:cNvSpPr>
            <a:spLocks noEditPoints="1"/>
          </p:cNvSpPr>
          <p:nvPr>
            <p:custDataLst>
              <p:tags r:id="rId50"/>
            </p:custDataLst>
          </p:nvPr>
        </p:nvSpPr>
        <p:spPr bwMode="auto">
          <a:xfrm>
            <a:off x="11680863" y="5628447"/>
            <a:ext cx="296863" cy="765175"/>
          </a:xfrm>
          <a:custGeom>
            <a:avLst/>
            <a:gdLst>
              <a:gd name="T0" fmla="*/ 17 w 240"/>
              <a:gd name="T1" fmla="*/ 22 h 620"/>
              <a:gd name="T2" fmla="*/ 15 w 240"/>
              <a:gd name="T3" fmla="*/ 34 h 620"/>
              <a:gd name="T4" fmla="*/ 20 w 240"/>
              <a:gd name="T5" fmla="*/ 318 h 620"/>
              <a:gd name="T6" fmla="*/ 32 w 240"/>
              <a:gd name="T7" fmla="*/ 585 h 620"/>
              <a:gd name="T8" fmla="*/ 41 w 240"/>
              <a:gd name="T9" fmla="*/ 582 h 620"/>
              <a:gd name="T10" fmla="*/ 55 w 240"/>
              <a:gd name="T11" fmla="*/ 280 h 620"/>
              <a:gd name="T12" fmla="*/ 55 w 240"/>
              <a:gd name="T13" fmla="*/ 611 h 620"/>
              <a:gd name="T14" fmla="*/ 82 w 240"/>
              <a:gd name="T15" fmla="*/ 603 h 620"/>
              <a:gd name="T16" fmla="*/ 121 w 240"/>
              <a:gd name="T17" fmla="*/ 345 h 620"/>
              <a:gd name="T18" fmla="*/ 121 w 240"/>
              <a:gd name="T19" fmla="*/ 620 h 620"/>
              <a:gd name="T20" fmla="*/ 131 w 240"/>
              <a:gd name="T21" fmla="*/ 619 h 620"/>
              <a:gd name="T22" fmla="*/ 220 w 240"/>
              <a:gd name="T23" fmla="*/ 588 h 620"/>
              <a:gd name="T24" fmla="*/ 240 w 240"/>
              <a:gd name="T25" fmla="*/ 333 h 620"/>
              <a:gd name="T26" fmla="*/ 215 w 240"/>
              <a:gd name="T27" fmla="*/ 48 h 620"/>
              <a:gd name="T28" fmla="*/ 173 w 240"/>
              <a:gd name="T29" fmla="*/ 23 h 620"/>
              <a:gd name="T30" fmla="*/ 55 w 240"/>
              <a:gd name="T31" fmla="*/ 0 h 620"/>
              <a:gd name="T32" fmla="*/ 17 w 240"/>
              <a:gd name="T33" fmla="*/ 22 h 620"/>
              <a:gd name="T34" fmla="*/ 19 w 240"/>
              <a:gd name="T35" fmla="*/ 24 h 620"/>
              <a:gd name="T36" fmla="*/ 29 w 240"/>
              <a:gd name="T37" fmla="*/ 19 h 620"/>
              <a:gd name="T38" fmla="*/ 29 w 240"/>
              <a:gd name="T39" fmla="*/ 307 h 620"/>
              <a:gd name="T40" fmla="*/ 41 w 240"/>
              <a:gd name="T41" fmla="*/ 520 h 620"/>
              <a:gd name="T42" fmla="*/ 38 w 240"/>
              <a:gd name="T43" fmla="*/ 580 h 620"/>
              <a:gd name="T44" fmla="*/ 35 w 240"/>
              <a:gd name="T45" fmla="*/ 581 h 620"/>
              <a:gd name="T46" fmla="*/ 23 w 240"/>
              <a:gd name="T47" fmla="*/ 318 h 620"/>
              <a:gd name="T48" fmla="*/ 23 w 240"/>
              <a:gd name="T49" fmla="*/ 318 h 620"/>
              <a:gd name="T50" fmla="*/ 18 w 240"/>
              <a:gd name="T51" fmla="*/ 34 h 620"/>
              <a:gd name="T52" fmla="*/ 19 w 240"/>
              <a:gd name="T53" fmla="*/ 24 h 620"/>
              <a:gd name="T54" fmla="*/ 58 w 240"/>
              <a:gd name="T55" fmla="*/ 280 h 620"/>
              <a:gd name="T56" fmla="*/ 67 w 240"/>
              <a:gd name="T57" fmla="*/ 301 h 620"/>
              <a:gd name="T58" fmla="*/ 69 w 240"/>
              <a:gd name="T59" fmla="*/ 604 h 620"/>
              <a:gd name="T60" fmla="*/ 58 w 240"/>
              <a:gd name="T61" fmla="*/ 607 h 620"/>
              <a:gd name="T62" fmla="*/ 58 w 240"/>
              <a:gd name="T63" fmla="*/ 280 h 620"/>
              <a:gd name="T64" fmla="*/ 124 w 240"/>
              <a:gd name="T65" fmla="*/ 345 h 620"/>
              <a:gd name="T66" fmla="*/ 131 w 240"/>
              <a:gd name="T67" fmla="*/ 353 h 620"/>
              <a:gd name="T68" fmla="*/ 131 w 240"/>
              <a:gd name="T69" fmla="*/ 616 h 620"/>
              <a:gd name="T70" fmla="*/ 124 w 240"/>
              <a:gd name="T71" fmla="*/ 617 h 620"/>
              <a:gd name="T72" fmla="*/ 124 w 240"/>
              <a:gd name="T73" fmla="*/ 345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0" h="620">
                <a:moveTo>
                  <a:pt x="17" y="22"/>
                </a:moveTo>
                <a:cubicBezTo>
                  <a:pt x="16" y="26"/>
                  <a:pt x="15" y="30"/>
                  <a:pt x="15" y="34"/>
                </a:cubicBezTo>
                <a:cubicBezTo>
                  <a:pt x="0" y="120"/>
                  <a:pt x="2" y="215"/>
                  <a:pt x="20" y="318"/>
                </a:cubicBezTo>
                <a:cubicBezTo>
                  <a:pt x="32" y="411"/>
                  <a:pt x="35" y="500"/>
                  <a:pt x="32" y="585"/>
                </a:cubicBezTo>
                <a:cubicBezTo>
                  <a:pt x="41" y="582"/>
                  <a:pt x="41" y="582"/>
                  <a:pt x="41" y="582"/>
                </a:cubicBezTo>
                <a:cubicBezTo>
                  <a:pt x="55" y="280"/>
                  <a:pt x="55" y="280"/>
                  <a:pt x="55" y="280"/>
                </a:cubicBezTo>
                <a:cubicBezTo>
                  <a:pt x="55" y="611"/>
                  <a:pt x="55" y="611"/>
                  <a:pt x="55" y="611"/>
                </a:cubicBezTo>
                <a:cubicBezTo>
                  <a:pt x="82" y="603"/>
                  <a:pt x="82" y="603"/>
                  <a:pt x="82" y="603"/>
                </a:cubicBezTo>
                <a:cubicBezTo>
                  <a:pt x="121" y="345"/>
                  <a:pt x="121" y="345"/>
                  <a:pt x="121" y="345"/>
                </a:cubicBezTo>
                <a:cubicBezTo>
                  <a:pt x="121" y="620"/>
                  <a:pt x="121" y="620"/>
                  <a:pt x="121" y="620"/>
                </a:cubicBezTo>
                <a:cubicBezTo>
                  <a:pt x="125" y="620"/>
                  <a:pt x="128" y="620"/>
                  <a:pt x="131" y="619"/>
                </a:cubicBezTo>
                <a:cubicBezTo>
                  <a:pt x="161" y="617"/>
                  <a:pt x="190" y="607"/>
                  <a:pt x="220" y="588"/>
                </a:cubicBezTo>
                <a:cubicBezTo>
                  <a:pt x="240" y="333"/>
                  <a:pt x="240" y="333"/>
                  <a:pt x="240" y="333"/>
                </a:cubicBezTo>
                <a:cubicBezTo>
                  <a:pt x="215" y="48"/>
                  <a:pt x="215" y="48"/>
                  <a:pt x="215" y="48"/>
                </a:cubicBezTo>
                <a:cubicBezTo>
                  <a:pt x="173" y="23"/>
                  <a:pt x="173" y="23"/>
                  <a:pt x="173" y="23"/>
                </a:cubicBezTo>
                <a:cubicBezTo>
                  <a:pt x="55" y="0"/>
                  <a:pt x="55" y="0"/>
                  <a:pt x="55" y="0"/>
                </a:cubicBezTo>
                <a:cubicBezTo>
                  <a:pt x="17" y="22"/>
                  <a:pt x="17" y="22"/>
                  <a:pt x="17" y="22"/>
                </a:cubicBezTo>
                <a:close/>
                <a:moveTo>
                  <a:pt x="19" y="24"/>
                </a:moveTo>
                <a:cubicBezTo>
                  <a:pt x="29" y="19"/>
                  <a:pt x="29" y="19"/>
                  <a:pt x="29" y="19"/>
                </a:cubicBezTo>
                <a:cubicBezTo>
                  <a:pt x="14" y="95"/>
                  <a:pt x="14" y="191"/>
                  <a:pt x="29" y="307"/>
                </a:cubicBezTo>
                <a:cubicBezTo>
                  <a:pt x="37" y="385"/>
                  <a:pt x="41" y="456"/>
                  <a:pt x="41" y="520"/>
                </a:cubicBezTo>
                <a:cubicBezTo>
                  <a:pt x="38" y="580"/>
                  <a:pt x="38" y="580"/>
                  <a:pt x="38" y="580"/>
                </a:cubicBezTo>
                <a:cubicBezTo>
                  <a:pt x="35" y="581"/>
                  <a:pt x="35" y="581"/>
                  <a:pt x="35" y="581"/>
                </a:cubicBezTo>
                <a:cubicBezTo>
                  <a:pt x="38" y="497"/>
                  <a:pt x="34" y="409"/>
                  <a:pt x="23" y="318"/>
                </a:cubicBezTo>
                <a:cubicBezTo>
                  <a:pt x="23" y="318"/>
                  <a:pt x="23" y="318"/>
                  <a:pt x="23" y="318"/>
                </a:cubicBezTo>
                <a:cubicBezTo>
                  <a:pt x="5" y="215"/>
                  <a:pt x="3" y="120"/>
                  <a:pt x="18" y="34"/>
                </a:cubicBezTo>
                <a:cubicBezTo>
                  <a:pt x="18" y="31"/>
                  <a:pt x="19" y="28"/>
                  <a:pt x="19" y="24"/>
                </a:cubicBezTo>
                <a:close/>
                <a:moveTo>
                  <a:pt x="58" y="280"/>
                </a:moveTo>
                <a:cubicBezTo>
                  <a:pt x="67" y="301"/>
                  <a:pt x="67" y="301"/>
                  <a:pt x="67" y="301"/>
                </a:cubicBezTo>
                <a:cubicBezTo>
                  <a:pt x="63" y="411"/>
                  <a:pt x="63" y="512"/>
                  <a:pt x="69" y="604"/>
                </a:cubicBezTo>
                <a:cubicBezTo>
                  <a:pt x="58" y="607"/>
                  <a:pt x="58" y="607"/>
                  <a:pt x="58" y="607"/>
                </a:cubicBezTo>
                <a:cubicBezTo>
                  <a:pt x="58" y="280"/>
                  <a:pt x="58" y="280"/>
                  <a:pt x="58" y="280"/>
                </a:cubicBezTo>
                <a:close/>
                <a:moveTo>
                  <a:pt x="124" y="345"/>
                </a:moveTo>
                <a:cubicBezTo>
                  <a:pt x="131" y="353"/>
                  <a:pt x="131" y="353"/>
                  <a:pt x="131" y="353"/>
                </a:cubicBezTo>
                <a:cubicBezTo>
                  <a:pt x="131" y="616"/>
                  <a:pt x="131" y="616"/>
                  <a:pt x="131" y="616"/>
                </a:cubicBezTo>
                <a:cubicBezTo>
                  <a:pt x="129" y="617"/>
                  <a:pt x="127" y="617"/>
                  <a:pt x="124" y="617"/>
                </a:cubicBezTo>
                <a:cubicBezTo>
                  <a:pt x="124" y="345"/>
                  <a:pt x="124" y="345"/>
                  <a:pt x="124" y="345"/>
                </a:cubicBezTo>
                <a:close/>
              </a:path>
            </a:pathLst>
          </a:custGeom>
          <a:solidFill>
            <a:srgbClr val="FEC167"/>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13" name="MH_Other_50"/>
          <p:cNvSpPr>
            <a:spLocks/>
          </p:cNvSpPr>
          <p:nvPr>
            <p:custDataLst>
              <p:tags r:id="rId51"/>
            </p:custDataLst>
          </p:nvPr>
        </p:nvSpPr>
        <p:spPr bwMode="auto">
          <a:xfrm>
            <a:off x="11684038" y="5652260"/>
            <a:ext cx="47625" cy="695325"/>
          </a:xfrm>
          <a:custGeom>
            <a:avLst/>
            <a:gdLst>
              <a:gd name="T0" fmla="*/ 26 w 38"/>
              <a:gd name="T1" fmla="*/ 0 h 562"/>
              <a:gd name="T2" fmla="*/ 16 w 38"/>
              <a:gd name="T3" fmla="*/ 5 h 562"/>
              <a:gd name="T4" fmla="*/ 15 w 38"/>
              <a:gd name="T5" fmla="*/ 15 h 562"/>
              <a:gd name="T6" fmla="*/ 20 w 38"/>
              <a:gd name="T7" fmla="*/ 299 h 562"/>
              <a:gd name="T8" fmla="*/ 20 w 38"/>
              <a:gd name="T9" fmla="*/ 299 h 562"/>
              <a:gd name="T10" fmla="*/ 32 w 38"/>
              <a:gd name="T11" fmla="*/ 562 h 562"/>
              <a:gd name="T12" fmla="*/ 35 w 38"/>
              <a:gd name="T13" fmla="*/ 561 h 562"/>
              <a:gd name="T14" fmla="*/ 38 w 38"/>
              <a:gd name="T15" fmla="*/ 501 h 562"/>
              <a:gd name="T16" fmla="*/ 26 w 38"/>
              <a:gd name="T17" fmla="*/ 288 h 562"/>
              <a:gd name="T18" fmla="*/ 26 w 38"/>
              <a:gd name="T19" fmla="*/ 0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62">
                <a:moveTo>
                  <a:pt x="26" y="0"/>
                </a:moveTo>
                <a:cubicBezTo>
                  <a:pt x="16" y="5"/>
                  <a:pt x="16" y="5"/>
                  <a:pt x="16" y="5"/>
                </a:cubicBezTo>
                <a:cubicBezTo>
                  <a:pt x="16" y="9"/>
                  <a:pt x="15" y="12"/>
                  <a:pt x="15" y="15"/>
                </a:cubicBezTo>
                <a:cubicBezTo>
                  <a:pt x="0" y="101"/>
                  <a:pt x="2" y="196"/>
                  <a:pt x="20" y="299"/>
                </a:cubicBezTo>
                <a:cubicBezTo>
                  <a:pt x="20" y="299"/>
                  <a:pt x="20" y="299"/>
                  <a:pt x="20" y="299"/>
                </a:cubicBezTo>
                <a:cubicBezTo>
                  <a:pt x="31" y="390"/>
                  <a:pt x="35" y="478"/>
                  <a:pt x="32" y="562"/>
                </a:cubicBezTo>
                <a:cubicBezTo>
                  <a:pt x="35" y="561"/>
                  <a:pt x="35" y="561"/>
                  <a:pt x="35" y="561"/>
                </a:cubicBezTo>
                <a:cubicBezTo>
                  <a:pt x="38" y="501"/>
                  <a:pt x="38" y="501"/>
                  <a:pt x="38" y="501"/>
                </a:cubicBezTo>
                <a:cubicBezTo>
                  <a:pt x="38" y="437"/>
                  <a:pt x="34" y="366"/>
                  <a:pt x="26" y="288"/>
                </a:cubicBezTo>
                <a:cubicBezTo>
                  <a:pt x="11" y="172"/>
                  <a:pt x="11" y="76"/>
                  <a:pt x="26" y="0"/>
                </a:cubicBezTo>
                <a:close/>
              </a:path>
            </a:pathLst>
          </a:custGeom>
          <a:solidFill>
            <a:srgbClr val="FFE7C4"/>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14" name="MH_Other_51"/>
          <p:cNvSpPr>
            <a:spLocks/>
          </p:cNvSpPr>
          <p:nvPr>
            <p:custDataLst>
              <p:tags r:id="rId52"/>
            </p:custDataLst>
          </p:nvPr>
        </p:nvSpPr>
        <p:spPr bwMode="auto">
          <a:xfrm>
            <a:off x="11752301" y="5974522"/>
            <a:ext cx="14287" cy="404813"/>
          </a:xfrm>
          <a:custGeom>
            <a:avLst/>
            <a:gdLst>
              <a:gd name="T0" fmla="*/ 9 w 11"/>
              <a:gd name="T1" fmla="*/ 21 h 327"/>
              <a:gd name="T2" fmla="*/ 0 w 11"/>
              <a:gd name="T3" fmla="*/ 0 h 327"/>
              <a:gd name="T4" fmla="*/ 0 w 11"/>
              <a:gd name="T5" fmla="*/ 327 h 327"/>
              <a:gd name="T6" fmla="*/ 11 w 11"/>
              <a:gd name="T7" fmla="*/ 324 h 327"/>
              <a:gd name="T8" fmla="*/ 9 w 11"/>
              <a:gd name="T9" fmla="*/ 21 h 327"/>
            </a:gdLst>
            <a:ahLst/>
            <a:cxnLst>
              <a:cxn ang="0">
                <a:pos x="T0" y="T1"/>
              </a:cxn>
              <a:cxn ang="0">
                <a:pos x="T2" y="T3"/>
              </a:cxn>
              <a:cxn ang="0">
                <a:pos x="T4" y="T5"/>
              </a:cxn>
              <a:cxn ang="0">
                <a:pos x="T6" y="T7"/>
              </a:cxn>
              <a:cxn ang="0">
                <a:pos x="T8" y="T9"/>
              </a:cxn>
            </a:cxnLst>
            <a:rect l="0" t="0" r="r" b="b"/>
            <a:pathLst>
              <a:path w="11" h="327">
                <a:moveTo>
                  <a:pt x="9" y="21"/>
                </a:moveTo>
                <a:cubicBezTo>
                  <a:pt x="0" y="0"/>
                  <a:pt x="0" y="0"/>
                  <a:pt x="0" y="0"/>
                </a:cubicBezTo>
                <a:cubicBezTo>
                  <a:pt x="0" y="327"/>
                  <a:pt x="0" y="327"/>
                  <a:pt x="0" y="327"/>
                </a:cubicBezTo>
                <a:cubicBezTo>
                  <a:pt x="11" y="324"/>
                  <a:pt x="11" y="324"/>
                  <a:pt x="11" y="324"/>
                </a:cubicBezTo>
                <a:cubicBezTo>
                  <a:pt x="5" y="232"/>
                  <a:pt x="5" y="131"/>
                  <a:pt x="9" y="21"/>
                </a:cubicBezTo>
                <a:close/>
              </a:path>
            </a:pathLst>
          </a:custGeom>
          <a:solidFill>
            <a:srgbClr val="FFE7C4"/>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15" name="MH_Other_52"/>
          <p:cNvSpPr>
            <a:spLocks/>
          </p:cNvSpPr>
          <p:nvPr>
            <p:custDataLst>
              <p:tags r:id="rId53"/>
            </p:custDataLst>
          </p:nvPr>
        </p:nvSpPr>
        <p:spPr bwMode="auto">
          <a:xfrm>
            <a:off x="11834851" y="6053896"/>
            <a:ext cx="7937" cy="338138"/>
          </a:xfrm>
          <a:custGeom>
            <a:avLst/>
            <a:gdLst>
              <a:gd name="T0" fmla="*/ 7 w 7"/>
              <a:gd name="T1" fmla="*/ 8 h 272"/>
              <a:gd name="T2" fmla="*/ 0 w 7"/>
              <a:gd name="T3" fmla="*/ 0 h 272"/>
              <a:gd name="T4" fmla="*/ 0 w 7"/>
              <a:gd name="T5" fmla="*/ 272 h 272"/>
              <a:gd name="T6" fmla="*/ 7 w 7"/>
              <a:gd name="T7" fmla="*/ 271 h 272"/>
              <a:gd name="T8" fmla="*/ 7 w 7"/>
              <a:gd name="T9" fmla="*/ 8 h 272"/>
            </a:gdLst>
            <a:ahLst/>
            <a:cxnLst>
              <a:cxn ang="0">
                <a:pos x="T0" y="T1"/>
              </a:cxn>
              <a:cxn ang="0">
                <a:pos x="T2" y="T3"/>
              </a:cxn>
              <a:cxn ang="0">
                <a:pos x="T4" y="T5"/>
              </a:cxn>
              <a:cxn ang="0">
                <a:pos x="T6" y="T7"/>
              </a:cxn>
              <a:cxn ang="0">
                <a:pos x="T8" y="T9"/>
              </a:cxn>
            </a:cxnLst>
            <a:rect l="0" t="0" r="r" b="b"/>
            <a:pathLst>
              <a:path w="7" h="272">
                <a:moveTo>
                  <a:pt x="7" y="8"/>
                </a:moveTo>
                <a:cubicBezTo>
                  <a:pt x="0" y="0"/>
                  <a:pt x="0" y="0"/>
                  <a:pt x="0" y="0"/>
                </a:cubicBezTo>
                <a:cubicBezTo>
                  <a:pt x="0" y="272"/>
                  <a:pt x="0" y="272"/>
                  <a:pt x="0" y="272"/>
                </a:cubicBezTo>
                <a:cubicBezTo>
                  <a:pt x="3" y="272"/>
                  <a:pt x="5" y="272"/>
                  <a:pt x="7" y="271"/>
                </a:cubicBezTo>
                <a:cubicBezTo>
                  <a:pt x="7" y="8"/>
                  <a:pt x="7" y="8"/>
                  <a:pt x="7" y="8"/>
                </a:cubicBezTo>
                <a:close/>
              </a:path>
            </a:pathLst>
          </a:custGeom>
          <a:solidFill>
            <a:srgbClr val="FFE7C4"/>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16" name="MH_Other_53"/>
          <p:cNvSpPr>
            <a:spLocks/>
          </p:cNvSpPr>
          <p:nvPr>
            <p:custDataLst>
              <p:tags r:id="rId54"/>
            </p:custDataLst>
          </p:nvPr>
        </p:nvSpPr>
        <p:spPr bwMode="auto">
          <a:xfrm>
            <a:off x="11703087" y="5601459"/>
            <a:ext cx="319088" cy="823912"/>
          </a:xfrm>
          <a:custGeom>
            <a:avLst/>
            <a:gdLst>
              <a:gd name="T0" fmla="*/ 3 w 259"/>
              <a:gd name="T1" fmla="*/ 29 h 666"/>
              <a:gd name="T2" fmla="*/ 0 w 259"/>
              <a:gd name="T3" fmla="*/ 44 h 666"/>
              <a:gd name="T4" fmla="*/ 38 w 259"/>
              <a:gd name="T5" fmla="*/ 22 h 666"/>
              <a:gd name="T6" fmla="*/ 156 w 259"/>
              <a:gd name="T7" fmla="*/ 45 h 666"/>
              <a:gd name="T8" fmla="*/ 198 w 259"/>
              <a:gd name="T9" fmla="*/ 70 h 666"/>
              <a:gd name="T10" fmla="*/ 223 w 259"/>
              <a:gd name="T11" fmla="*/ 355 h 666"/>
              <a:gd name="T12" fmla="*/ 203 w 259"/>
              <a:gd name="T13" fmla="*/ 610 h 666"/>
              <a:gd name="T14" fmla="*/ 114 w 259"/>
              <a:gd name="T15" fmla="*/ 641 h 666"/>
              <a:gd name="T16" fmla="*/ 104 w 259"/>
              <a:gd name="T17" fmla="*/ 642 h 666"/>
              <a:gd name="T18" fmla="*/ 104 w 259"/>
              <a:gd name="T19" fmla="*/ 663 h 666"/>
              <a:gd name="T20" fmla="*/ 142 w 259"/>
              <a:gd name="T21" fmla="*/ 665 h 666"/>
              <a:gd name="T22" fmla="*/ 150 w 259"/>
              <a:gd name="T23" fmla="*/ 664 h 666"/>
              <a:gd name="T24" fmla="*/ 235 w 259"/>
              <a:gd name="T25" fmla="*/ 634 h 666"/>
              <a:gd name="T26" fmla="*/ 241 w 259"/>
              <a:gd name="T27" fmla="*/ 630 h 666"/>
              <a:gd name="T28" fmla="*/ 240 w 259"/>
              <a:gd name="T29" fmla="*/ 624 h 666"/>
              <a:gd name="T30" fmla="*/ 259 w 259"/>
              <a:gd name="T31" fmla="*/ 619 h 666"/>
              <a:gd name="T32" fmla="*/ 237 w 259"/>
              <a:gd name="T33" fmla="*/ 318 h 666"/>
              <a:gd name="T34" fmla="*/ 215 w 259"/>
              <a:gd name="T35" fmla="*/ 24 h 666"/>
              <a:gd name="T36" fmla="*/ 112 w 259"/>
              <a:gd name="T37" fmla="*/ 21 h 666"/>
              <a:gd name="T38" fmla="*/ 31 w 259"/>
              <a:gd name="T39" fmla="*/ 0 h 666"/>
              <a:gd name="T40" fmla="*/ 31 w 259"/>
              <a:gd name="T41" fmla="*/ 10 h 666"/>
              <a:gd name="T42" fmla="*/ 19 w 259"/>
              <a:gd name="T43" fmla="*/ 8 h 666"/>
              <a:gd name="T44" fmla="*/ 3 w 259"/>
              <a:gd name="T45" fmla="*/ 2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9" h="666">
                <a:moveTo>
                  <a:pt x="3" y="29"/>
                </a:moveTo>
                <a:cubicBezTo>
                  <a:pt x="2" y="34"/>
                  <a:pt x="1" y="39"/>
                  <a:pt x="0" y="44"/>
                </a:cubicBezTo>
                <a:cubicBezTo>
                  <a:pt x="38" y="22"/>
                  <a:pt x="38" y="22"/>
                  <a:pt x="38" y="22"/>
                </a:cubicBezTo>
                <a:cubicBezTo>
                  <a:pt x="156" y="45"/>
                  <a:pt x="156" y="45"/>
                  <a:pt x="156" y="45"/>
                </a:cubicBezTo>
                <a:cubicBezTo>
                  <a:pt x="198" y="70"/>
                  <a:pt x="198" y="70"/>
                  <a:pt x="198" y="70"/>
                </a:cubicBezTo>
                <a:cubicBezTo>
                  <a:pt x="223" y="355"/>
                  <a:pt x="223" y="355"/>
                  <a:pt x="223" y="355"/>
                </a:cubicBezTo>
                <a:cubicBezTo>
                  <a:pt x="203" y="610"/>
                  <a:pt x="203" y="610"/>
                  <a:pt x="203" y="610"/>
                </a:cubicBezTo>
                <a:cubicBezTo>
                  <a:pt x="173" y="629"/>
                  <a:pt x="144" y="639"/>
                  <a:pt x="114" y="641"/>
                </a:cubicBezTo>
                <a:cubicBezTo>
                  <a:pt x="111" y="642"/>
                  <a:pt x="108" y="642"/>
                  <a:pt x="104" y="642"/>
                </a:cubicBezTo>
                <a:cubicBezTo>
                  <a:pt x="104" y="663"/>
                  <a:pt x="104" y="663"/>
                  <a:pt x="104" y="663"/>
                </a:cubicBezTo>
                <a:cubicBezTo>
                  <a:pt x="117" y="665"/>
                  <a:pt x="129" y="666"/>
                  <a:pt x="142" y="665"/>
                </a:cubicBezTo>
                <a:cubicBezTo>
                  <a:pt x="144" y="665"/>
                  <a:pt x="147" y="664"/>
                  <a:pt x="150" y="664"/>
                </a:cubicBezTo>
                <a:cubicBezTo>
                  <a:pt x="178" y="661"/>
                  <a:pt x="207" y="651"/>
                  <a:pt x="235" y="634"/>
                </a:cubicBezTo>
                <a:cubicBezTo>
                  <a:pt x="237" y="633"/>
                  <a:pt x="239" y="632"/>
                  <a:pt x="241" y="630"/>
                </a:cubicBezTo>
                <a:cubicBezTo>
                  <a:pt x="240" y="624"/>
                  <a:pt x="240" y="624"/>
                  <a:pt x="240" y="624"/>
                </a:cubicBezTo>
                <a:cubicBezTo>
                  <a:pt x="259" y="619"/>
                  <a:pt x="259" y="619"/>
                  <a:pt x="259" y="619"/>
                </a:cubicBezTo>
                <a:cubicBezTo>
                  <a:pt x="237" y="318"/>
                  <a:pt x="237" y="318"/>
                  <a:pt x="237" y="318"/>
                </a:cubicBezTo>
                <a:cubicBezTo>
                  <a:pt x="240" y="216"/>
                  <a:pt x="233" y="118"/>
                  <a:pt x="215" y="24"/>
                </a:cubicBezTo>
                <a:cubicBezTo>
                  <a:pt x="204" y="39"/>
                  <a:pt x="170" y="38"/>
                  <a:pt x="112" y="21"/>
                </a:cubicBezTo>
                <a:cubicBezTo>
                  <a:pt x="31" y="0"/>
                  <a:pt x="31" y="0"/>
                  <a:pt x="31" y="0"/>
                </a:cubicBezTo>
                <a:cubicBezTo>
                  <a:pt x="31" y="10"/>
                  <a:pt x="31" y="10"/>
                  <a:pt x="31" y="10"/>
                </a:cubicBezTo>
                <a:cubicBezTo>
                  <a:pt x="19" y="8"/>
                  <a:pt x="19" y="8"/>
                  <a:pt x="19" y="8"/>
                </a:cubicBezTo>
                <a:cubicBezTo>
                  <a:pt x="18" y="17"/>
                  <a:pt x="12" y="24"/>
                  <a:pt x="3" y="29"/>
                </a:cubicBezTo>
                <a:close/>
              </a:path>
            </a:pathLst>
          </a:custGeom>
          <a:solidFill>
            <a:srgbClr val="F1A33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17" name="MH_Other_54"/>
          <p:cNvSpPr>
            <a:spLocks/>
          </p:cNvSpPr>
          <p:nvPr>
            <p:custDataLst>
              <p:tags r:id="rId55"/>
            </p:custDataLst>
          </p:nvPr>
        </p:nvSpPr>
        <p:spPr bwMode="auto">
          <a:xfrm>
            <a:off x="11426863" y="5580821"/>
            <a:ext cx="277813" cy="58738"/>
          </a:xfrm>
          <a:custGeom>
            <a:avLst/>
            <a:gdLst>
              <a:gd name="T0" fmla="*/ 198 w 224"/>
              <a:gd name="T1" fmla="*/ 41 h 47"/>
              <a:gd name="T2" fmla="*/ 224 w 224"/>
              <a:gd name="T3" fmla="*/ 31 h 47"/>
              <a:gd name="T4" fmla="*/ 165 w 224"/>
              <a:gd name="T5" fmla="*/ 22 h 47"/>
              <a:gd name="T6" fmla="*/ 136 w 224"/>
              <a:gd name="T7" fmla="*/ 30 h 47"/>
              <a:gd name="T8" fmla="*/ 142 w 224"/>
              <a:gd name="T9" fmla="*/ 33 h 47"/>
              <a:gd name="T10" fmla="*/ 149 w 224"/>
              <a:gd name="T11" fmla="*/ 37 h 47"/>
              <a:gd name="T12" fmla="*/ 130 w 224"/>
              <a:gd name="T13" fmla="*/ 32 h 47"/>
              <a:gd name="T14" fmla="*/ 121 w 224"/>
              <a:gd name="T15" fmla="*/ 27 h 47"/>
              <a:gd name="T16" fmla="*/ 137 w 224"/>
              <a:gd name="T17" fmla="*/ 12 h 47"/>
              <a:gd name="T18" fmla="*/ 131 w 224"/>
              <a:gd name="T19" fmla="*/ 11 h 47"/>
              <a:gd name="T20" fmla="*/ 121 w 224"/>
              <a:gd name="T21" fmla="*/ 18 h 47"/>
              <a:gd name="T22" fmla="*/ 101 w 224"/>
              <a:gd name="T23" fmla="*/ 23 h 47"/>
              <a:gd name="T24" fmla="*/ 81 w 224"/>
              <a:gd name="T25" fmla="*/ 6 h 47"/>
              <a:gd name="T26" fmla="*/ 82 w 224"/>
              <a:gd name="T27" fmla="*/ 13 h 47"/>
              <a:gd name="T28" fmla="*/ 89 w 224"/>
              <a:gd name="T29" fmla="*/ 24 h 47"/>
              <a:gd name="T30" fmla="*/ 92 w 224"/>
              <a:gd name="T31" fmla="*/ 30 h 47"/>
              <a:gd name="T32" fmla="*/ 82 w 224"/>
              <a:gd name="T33" fmla="*/ 26 h 47"/>
              <a:gd name="T34" fmla="*/ 58 w 224"/>
              <a:gd name="T35" fmla="*/ 1 h 47"/>
              <a:gd name="T36" fmla="*/ 53 w 224"/>
              <a:gd name="T37" fmla="*/ 3 h 47"/>
              <a:gd name="T38" fmla="*/ 55 w 224"/>
              <a:gd name="T39" fmla="*/ 10 h 47"/>
              <a:gd name="T40" fmla="*/ 55 w 224"/>
              <a:gd name="T41" fmla="*/ 10 h 47"/>
              <a:gd name="T42" fmla="*/ 56 w 224"/>
              <a:gd name="T43" fmla="*/ 11 h 47"/>
              <a:gd name="T44" fmla="*/ 69 w 224"/>
              <a:gd name="T45" fmla="*/ 26 h 47"/>
              <a:gd name="T46" fmla="*/ 32 w 224"/>
              <a:gd name="T47" fmla="*/ 0 h 47"/>
              <a:gd name="T48" fmla="*/ 28 w 224"/>
              <a:gd name="T49" fmla="*/ 1 h 47"/>
              <a:gd name="T50" fmla="*/ 29 w 224"/>
              <a:gd name="T51" fmla="*/ 8 h 47"/>
              <a:gd name="T52" fmla="*/ 48 w 224"/>
              <a:gd name="T53" fmla="*/ 24 h 47"/>
              <a:gd name="T54" fmla="*/ 3 w 224"/>
              <a:gd name="T55" fmla="*/ 3 h 47"/>
              <a:gd name="T56" fmla="*/ 0 w 224"/>
              <a:gd name="T57" fmla="*/ 4 h 47"/>
              <a:gd name="T58" fmla="*/ 9 w 224"/>
              <a:gd name="T59" fmla="*/ 13 h 47"/>
              <a:gd name="T60" fmla="*/ 39 w 224"/>
              <a:gd name="T61" fmla="*/ 24 h 47"/>
              <a:gd name="T62" fmla="*/ 76 w 224"/>
              <a:gd name="T63" fmla="*/ 36 h 47"/>
              <a:gd name="T64" fmla="*/ 89 w 224"/>
              <a:gd name="T65" fmla="*/ 47 h 47"/>
              <a:gd name="T66" fmla="*/ 198 w 224"/>
              <a:gd name="T67"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4" h="47">
                <a:moveTo>
                  <a:pt x="198" y="41"/>
                </a:moveTo>
                <a:cubicBezTo>
                  <a:pt x="212" y="38"/>
                  <a:pt x="220" y="35"/>
                  <a:pt x="224" y="31"/>
                </a:cubicBezTo>
                <a:cubicBezTo>
                  <a:pt x="165" y="22"/>
                  <a:pt x="165" y="22"/>
                  <a:pt x="165" y="22"/>
                </a:cubicBezTo>
                <a:cubicBezTo>
                  <a:pt x="157" y="26"/>
                  <a:pt x="147" y="28"/>
                  <a:pt x="136" y="30"/>
                </a:cubicBezTo>
                <a:cubicBezTo>
                  <a:pt x="137" y="31"/>
                  <a:pt x="140" y="33"/>
                  <a:pt x="142" y="33"/>
                </a:cubicBezTo>
                <a:cubicBezTo>
                  <a:pt x="149" y="37"/>
                  <a:pt x="149" y="37"/>
                  <a:pt x="149" y="37"/>
                </a:cubicBezTo>
                <a:cubicBezTo>
                  <a:pt x="130" y="32"/>
                  <a:pt x="130" y="32"/>
                  <a:pt x="130" y="32"/>
                </a:cubicBezTo>
                <a:cubicBezTo>
                  <a:pt x="121" y="27"/>
                  <a:pt x="121" y="27"/>
                  <a:pt x="121" y="27"/>
                </a:cubicBezTo>
                <a:cubicBezTo>
                  <a:pt x="137" y="12"/>
                  <a:pt x="137" y="12"/>
                  <a:pt x="137" y="12"/>
                </a:cubicBezTo>
                <a:cubicBezTo>
                  <a:pt x="131" y="11"/>
                  <a:pt x="131" y="11"/>
                  <a:pt x="131" y="11"/>
                </a:cubicBezTo>
                <a:cubicBezTo>
                  <a:pt x="121" y="18"/>
                  <a:pt x="121" y="18"/>
                  <a:pt x="121" y="18"/>
                </a:cubicBezTo>
                <a:cubicBezTo>
                  <a:pt x="101" y="23"/>
                  <a:pt x="101" y="23"/>
                  <a:pt x="101" y="23"/>
                </a:cubicBezTo>
                <a:cubicBezTo>
                  <a:pt x="81" y="6"/>
                  <a:pt x="81" y="6"/>
                  <a:pt x="81" y="6"/>
                </a:cubicBezTo>
                <a:cubicBezTo>
                  <a:pt x="80" y="7"/>
                  <a:pt x="81" y="10"/>
                  <a:pt x="82" y="13"/>
                </a:cubicBezTo>
                <a:cubicBezTo>
                  <a:pt x="89" y="24"/>
                  <a:pt x="89" y="24"/>
                  <a:pt x="89" y="24"/>
                </a:cubicBezTo>
                <a:cubicBezTo>
                  <a:pt x="92" y="30"/>
                  <a:pt x="92" y="30"/>
                  <a:pt x="92" y="30"/>
                </a:cubicBezTo>
                <a:cubicBezTo>
                  <a:pt x="82" y="26"/>
                  <a:pt x="82" y="26"/>
                  <a:pt x="82" y="26"/>
                </a:cubicBezTo>
                <a:cubicBezTo>
                  <a:pt x="58" y="1"/>
                  <a:pt x="58" y="1"/>
                  <a:pt x="58" y="1"/>
                </a:cubicBezTo>
                <a:cubicBezTo>
                  <a:pt x="56" y="1"/>
                  <a:pt x="54" y="2"/>
                  <a:pt x="53" y="3"/>
                </a:cubicBezTo>
                <a:cubicBezTo>
                  <a:pt x="51" y="4"/>
                  <a:pt x="52" y="7"/>
                  <a:pt x="55" y="10"/>
                </a:cubicBezTo>
                <a:cubicBezTo>
                  <a:pt x="55" y="10"/>
                  <a:pt x="55" y="10"/>
                  <a:pt x="55" y="10"/>
                </a:cubicBezTo>
                <a:cubicBezTo>
                  <a:pt x="56" y="11"/>
                  <a:pt x="56" y="11"/>
                  <a:pt x="56" y="11"/>
                </a:cubicBezTo>
                <a:cubicBezTo>
                  <a:pt x="69" y="26"/>
                  <a:pt x="69" y="26"/>
                  <a:pt x="69" y="26"/>
                </a:cubicBezTo>
                <a:cubicBezTo>
                  <a:pt x="32" y="0"/>
                  <a:pt x="32" y="0"/>
                  <a:pt x="32" y="0"/>
                </a:cubicBezTo>
                <a:cubicBezTo>
                  <a:pt x="30" y="0"/>
                  <a:pt x="29" y="0"/>
                  <a:pt x="28" y="1"/>
                </a:cubicBezTo>
                <a:cubicBezTo>
                  <a:pt x="26" y="2"/>
                  <a:pt x="26" y="4"/>
                  <a:pt x="29" y="8"/>
                </a:cubicBezTo>
                <a:cubicBezTo>
                  <a:pt x="48" y="24"/>
                  <a:pt x="48" y="24"/>
                  <a:pt x="48" y="24"/>
                </a:cubicBezTo>
                <a:cubicBezTo>
                  <a:pt x="3" y="3"/>
                  <a:pt x="3" y="3"/>
                  <a:pt x="3" y="3"/>
                </a:cubicBezTo>
                <a:cubicBezTo>
                  <a:pt x="2" y="3"/>
                  <a:pt x="1" y="4"/>
                  <a:pt x="0" y="4"/>
                </a:cubicBezTo>
                <a:cubicBezTo>
                  <a:pt x="0" y="6"/>
                  <a:pt x="3" y="9"/>
                  <a:pt x="9" y="13"/>
                </a:cubicBezTo>
                <a:cubicBezTo>
                  <a:pt x="39" y="24"/>
                  <a:pt x="39" y="24"/>
                  <a:pt x="39" y="24"/>
                </a:cubicBezTo>
                <a:cubicBezTo>
                  <a:pt x="76" y="36"/>
                  <a:pt x="76" y="36"/>
                  <a:pt x="76" y="36"/>
                </a:cubicBezTo>
                <a:cubicBezTo>
                  <a:pt x="80" y="40"/>
                  <a:pt x="84" y="44"/>
                  <a:pt x="89" y="47"/>
                </a:cubicBezTo>
                <a:cubicBezTo>
                  <a:pt x="198" y="41"/>
                  <a:pt x="198" y="41"/>
                  <a:pt x="198" y="41"/>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18" name="MH_Other_55"/>
          <p:cNvSpPr>
            <a:spLocks/>
          </p:cNvSpPr>
          <p:nvPr>
            <p:custDataLst>
              <p:tags r:id="rId56"/>
            </p:custDataLst>
          </p:nvPr>
        </p:nvSpPr>
        <p:spPr bwMode="auto">
          <a:xfrm>
            <a:off x="11366537" y="5563359"/>
            <a:ext cx="374650" cy="50800"/>
          </a:xfrm>
          <a:custGeom>
            <a:avLst/>
            <a:gdLst>
              <a:gd name="T0" fmla="*/ 302 w 302"/>
              <a:gd name="T1" fmla="*/ 31 h 41"/>
              <a:gd name="T2" fmla="*/ 302 w 302"/>
              <a:gd name="T3" fmla="*/ 26 h 41"/>
              <a:gd name="T4" fmla="*/ 290 w 302"/>
              <a:gd name="T5" fmla="*/ 25 h 41"/>
              <a:gd name="T6" fmla="*/ 161 w 302"/>
              <a:gd name="T7" fmla="*/ 14 h 41"/>
              <a:gd name="T8" fmla="*/ 0 w 302"/>
              <a:gd name="T9" fmla="*/ 0 h 41"/>
              <a:gd name="T10" fmla="*/ 0 w 302"/>
              <a:gd name="T11" fmla="*/ 8 h 41"/>
              <a:gd name="T12" fmla="*/ 76 w 302"/>
              <a:gd name="T13" fmla="*/ 16 h 41"/>
              <a:gd name="T14" fmla="*/ 80 w 302"/>
              <a:gd name="T15" fmla="*/ 15 h 41"/>
              <a:gd name="T16" fmla="*/ 89 w 302"/>
              <a:gd name="T17" fmla="*/ 17 h 41"/>
              <a:gd name="T18" fmla="*/ 101 w 302"/>
              <a:gd name="T19" fmla="*/ 18 h 41"/>
              <a:gd name="T20" fmla="*/ 106 w 302"/>
              <a:gd name="T21" fmla="*/ 16 h 41"/>
              <a:gd name="T22" fmla="*/ 114 w 302"/>
              <a:gd name="T23" fmla="*/ 19 h 41"/>
              <a:gd name="T24" fmla="*/ 115 w 302"/>
              <a:gd name="T25" fmla="*/ 19 h 41"/>
              <a:gd name="T26" fmla="*/ 129 w 302"/>
              <a:gd name="T27" fmla="*/ 21 h 41"/>
              <a:gd name="T28" fmla="*/ 137 w 302"/>
              <a:gd name="T29" fmla="*/ 22 h 41"/>
              <a:gd name="T30" fmla="*/ 179 w 302"/>
              <a:gd name="T31" fmla="*/ 26 h 41"/>
              <a:gd name="T32" fmla="*/ 185 w 302"/>
              <a:gd name="T33" fmla="*/ 27 h 41"/>
              <a:gd name="T34" fmla="*/ 225 w 302"/>
              <a:gd name="T35" fmla="*/ 31 h 41"/>
              <a:gd name="T36" fmla="*/ 290 w 302"/>
              <a:gd name="T37" fmla="*/ 39 h 41"/>
              <a:gd name="T38" fmla="*/ 302 w 302"/>
              <a:gd name="T39" fmla="*/ 41 h 41"/>
              <a:gd name="T40" fmla="*/ 302 w 302"/>
              <a:gd name="T41"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2" h="41">
                <a:moveTo>
                  <a:pt x="302" y="31"/>
                </a:moveTo>
                <a:cubicBezTo>
                  <a:pt x="302" y="26"/>
                  <a:pt x="302" y="26"/>
                  <a:pt x="302" y="26"/>
                </a:cubicBezTo>
                <a:cubicBezTo>
                  <a:pt x="290" y="25"/>
                  <a:pt x="290" y="25"/>
                  <a:pt x="290" y="25"/>
                </a:cubicBezTo>
                <a:cubicBezTo>
                  <a:pt x="161" y="14"/>
                  <a:pt x="161" y="14"/>
                  <a:pt x="161" y="14"/>
                </a:cubicBezTo>
                <a:cubicBezTo>
                  <a:pt x="0" y="0"/>
                  <a:pt x="0" y="0"/>
                  <a:pt x="0" y="0"/>
                </a:cubicBezTo>
                <a:cubicBezTo>
                  <a:pt x="0" y="8"/>
                  <a:pt x="0" y="8"/>
                  <a:pt x="0" y="8"/>
                </a:cubicBezTo>
                <a:cubicBezTo>
                  <a:pt x="76" y="16"/>
                  <a:pt x="76" y="16"/>
                  <a:pt x="76" y="16"/>
                </a:cubicBezTo>
                <a:cubicBezTo>
                  <a:pt x="77" y="15"/>
                  <a:pt x="78" y="15"/>
                  <a:pt x="80" y="15"/>
                </a:cubicBezTo>
                <a:cubicBezTo>
                  <a:pt x="82" y="15"/>
                  <a:pt x="85" y="16"/>
                  <a:pt x="89" y="17"/>
                </a:cubicBezTo>
                <a:cubicBezTo>
                  <a:pt x="101" y="18"/>
                  <a:pt x="101" y="18"/>
                  <a:pt x="101" y="18"/>
                </a:cubicBezTo>
                <a:cubicBezTo>
                  <a:pt x="102" y="17"/>
                  <a:pt x="104" y="16"/>
                  <a:pt x="106" y="16"/>
                </a:cubicBezTo>
                <a:cubicBezTo>
                  <a:pt x="108" y="16"/>
                  <a:pt x="111" y="17"/>
                  <a:pt x="114" y="19"/>
                </a:cubicBezTo>
                <a:cubicBezTo>
                  <a:pt x="115" y="19"/>
                  <a:pt x="115" y="19"/>
                  <a:pt x="115" y="19"/>
                </a:cubicBezTo>
                <a:cubicBezTo>
                  <a:pt x="129" y="21"/>
                  <a:pt x="129" y="21"/>
                  <a:pt x="129" y="21"/>
                </a:cubicBezTo>
                <a:cubicBezTo>
                  <a:pt x="130" y="19"/>
                  <a:pt x="133" y="20"/>
                  <a:pt x="137" y="22"/>
                </a:cubicBezTo>
                <a:cubicBezTo>
                  <a:pt x="179" y="26"/>
                  <a:pt x="179" y="26"/>
                  <a:pt x="179" y="26"/>
                </a:cubicBezTo>
                <a:cubicBezTo>
                  <a:pt x="185" y="27"/>
                  <a:pt x="185" y="27"/>
                  <a:pt x="185" y="27"/>
                </a:cubicBezTo>
                <a:cubicBezTo>
                  <a:pt x="225" y="31"/>
                  <a:pt x="225" y="31"/>
                  <a:pt x="225" y="31"/>
                </a:cubicBezTo>
                <a:cubicBezTo>
                  <a:pt x="290" y="39"/>
                  <a:pt x="290" y="39"/>
                  <a:pt x="290" y="39"/>
                </a:cubicBezTo>
                <a:cubicBezTo>
                  <a:pt x="302" y="41"/>
                  <a:pt x="302" y="41"/>
                  <a:pt x="302" y="41"/>
                </a:cubicBezTo>
                <a:cubicBezTo>
                  <a:pt x="302" y="31"/>
                  <a:pt x="302" y="31"/>
                  <a:pt x="302" y="31"/>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19" name="MH_Other_56"/>
          <p:cNvSpPr>
            <a:spLocks/>
          </p:cNvSpPr>
          <p:nvPr>
            <p:custDataLst>
              <p:tags r:id="rId57"/>
            </p:custDataLst>
          </p:nvPr>
        </p:nvSpPr>
        <p:spPr bwMode="auto">
          <a:xfrm>
            <a:off x="11566562" y="5569709"/>
            <a:ext cx="158750" cy="23812"/>
          </a:xfrm>
          <a:custGeom>
            <a:avLst/>
            <a:gdLst>
              <a:gd name="T0" fmla="*/ 104 w 104"/>
              <a:gd name="T1" fmla="*/ 16 h 16"/>
              <a:gd name="T2" fmla="*/ 52 w 104"/>
              <a:gd name="T3" fmla="*/ 7 h 16"/>
              <a:gd name="T4" fmla="*/ 6 w 104"/>
              <a:gd name="T5" fmla="*/ 0 h 16"/>
              <a:gd name="T6" fmla="*/ 0 w 104"/>
              <a:gd name="T7" fmla="*/ 7 h 16"/>
              <a:gd name="T8" fmla="*/ 104 w 104"/>
              <a:gd name="T9" fmla="*/ 16 h 16"/>
              <a:gd name="T10" fmla="*/ 104 w 104"/>
              <a:gd name="T11" fmla="*/ 16 h 16"/>
            </a:gdLst>
            <a:ahLst/>
            <a:cxnLst>
              <a:cxn ang="0">
                <a:pos x="T0" y="T1"/>
              </a:cxn>
              <a:cxn ang="0">
                <a:pos x="T2" y="T3"/>
              </a:cxn>
              <a:cxn ang="0">
                <a:pos x="T4" y="T5"/>
              </a:cxn>
              <a:cxn ang="0">
                <a:pos x="T6" y="T7"/>
              </a:cxn>
              <a:cxn ang="0">
                <a:pos x="T8" y="T9"/>
              </a:cxn>
              <a:cxn ang="0">
                <a:pos x="T10" y="T11"/>
              </a:cxn>
            </a:cxnLst>
            <a:rect l="0" t="0" r="r" b="b"/>
            <a:pathLst>
              <a:path w="104" h="16">
                <a:moveTo>
                  <a:pt x="104" y="16"/>
                </a:moveTo>
                <a:lnTo>
                  <a:pt x="52" y="7"/>
                </a:lnTo>
                <a:lnTo>
                  <a:pt x="6" y="0"/>
                </a:lnTo>
                <a:lnTo>
                  <a:pt x="0" y="7"/>
                </a:lnTo>
                <a:lnTo>
                  <a:pt x="104" y="16"/>
                </a:lnTo>
                <a:lnTo>
                  <a:pt x="104" y="16"/>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20" name="MH_Other_57"/>
          <p:cNvSpPr>
            <a:spLocks noEditPoints="1"/>
          </p:cNvSpPr>
          <p:nvPr>
            <p:custDataLst>
              <p:tags r:id="rId58"/>
            </p:custDataLst>
          </p:nvPr>
        </p:nvSpPr>
        <p:spPr bwMode="auto">
          <a:xfrm>
            <a:off x="11544338" y="5696710"/>
            <a:ext cx="180975" cy="890587"/>
          </a:xfrm>
          <a:custGeom>
            <a:avLst/>
            <a:gdLst>
              <a:gd name="T0" fmla="*/ 99 w 147"/>
              <a:gd name="T1" fmla="*/ 255 h 722"/>
              <a:gd name="T2" fmla="*/ 98 w 147"/>
              <a:gd name="T3" fmla="*/ 249 h 722"/>
              <a:gd name="T4" fmla="*/ 99 w 147"/>
              <a:gd name="T5" fmla="*/ 8 h 722"/>
              <a:gd name="T6" fmla="*/ 42 w 147"/>
              <a:gd name="T7" fmla="*/ 0 h 722"/>
              <a:gd name="T8" fmla="*/ 0 w 147"/>
              <a:gd name="T9" fmla="*/ 17 h 722"/>
              <a:gd name="T10" fmla="*/ 40 w 147"/>
              <a:gd name="T11" fmla="*/ 176 h 722"/>
              <a:gd name="T12" fmla="*/ 56 w 147"/>
              <a:gd name="T13" fmla="*/ 248 h 722"/>
              <a:gd name="T14" fmla="*/ 90 w 147"/>
              <a:gd name="T15" fmla="*/ 395 h 722"/>
              <a:gd name="T16" fmla="*/ 77 w 147"/>
              <a:gd name="T17" fmla="*/ 590 h 722"/>
              <a:gd name="T18" fmla="*/ 93 w 147"/>
              <a:gd name="T19" fmla="*/ 654 h 722"/>
              <a:gd name="T20" fmla="*/ 118 w 147"/>
              <a:gd name="T21" fmla="*/ 702 h 722"/>
              <a:gd name="T22" fmla="*/ 81 w 147"/>
              <a:gd name="T23" fmla="*/ 676 h 722"/>
              <a:gd name="T24" fmla="*/ 70 w 147"/>
              <a:gd name="T25" fmla="*/ 714 h 722"/>
              <a:gd name="T26" fmla="*/ 133 w 147"/>
              <a:gd name="T27" fmla="*/ 722 h 722"/>
              <a:gd name="T28" fmla="*/ 147 w 147"/>
              <a:gd name="T29" fmla="*/ 634 h 722"/>
              <a:gd name="T30" fmla="*/ 126 w 147"/>
              <a:gd name="T31" fmla="*/ 573 h 722"/>
              <a:gd name="T32" fmla="*/ 126 w 147"/>
              <a:gd name="T33" fmla="*/ 410 h 722"/>
              <a:gd name="T34" fmla="*/ 99 w 147"/>
              <a:gd name="T35" fmla="*/ 255 h 722"/>
              <a:gd name="T36" fmla="*/ 93 w 147"/>
              <a:gd name="T37" fmla="*/ 395 h 722"/>
              <a:gd name="T38" fmla="*/ 93 w 147"/>
              <a:gd name="T39" fmla="*/ 394 h 722"/>
              <a:gd name="T40" fmla="*/ 43 w 147"/>
              <a:gd name="T41" fmla="*/ 175 h 722"/>
              <a:gd name="T42" fmla="*/ 43 w 147"/>
              <a:gd name="T43" fmla="*/ 175 h 722"/>
              <a:gd name="T44" fmla="*/ 11 w 147"/>
              <a:gd name="T45" fmla="*/ 74 h 722"/>
              <a:gd name="T46" fmla="*/ 53 w 147"/>
              <a:gd name="T47" fmla="*/ 170 h 722"/>
              <a:gd name="T48" fmla="*/ 87 w 147"/>
              <a:gd name="T49" fmla="*/ 329 h 722"/>
              <a:gd name="T50" fmla="*/ 105 w 147"/>
              <a:gd name="T51" fmla="*/ 399 h 722"/>
              <a:gd name="T52" fmla="*/ 90 w 147"/>
              <a:gd name="T53" fmla="*/ 591 h 722"/>
              <a:gd name="T54" fmla="*/ 114 w 147"/>
              <a:gd name="T55" fmla="*/ 690 h 722"/>
              <a:gd name="T56" fmla="*/ 96 w 147"/>
              <a:gd name="T57" fmla="*/ 653 h 722"/>
              <a:gd name="T58" fmla="*/ 80 w 147"/>
              <a:gd name="T59" fmla="*/ 590 h 722"/>
              <a:gd name="T60" fmla="*/ 93 w 147"/>
              <a:gd name="T61" fmla="*/ 395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7" h="722">
                <a:moveTo>
                  <a:pt x="99" y="255"/>
                </a:moveTo>
                <a:cubicBezTo>
                  <a:pt x="98" y="253"/>
                  <a:pt x="98" y="251"/>
                  <a:pt x="98" y="249"/>
                </a:cubicBezTo>
                <a:cubicBezTo>
                  <a:pt x="84" y="171"/>
                  <a:pt x="84" y="91"/>
                  <a:pt x="99" y="8"/>
                </a:cubicBezTo>
                <a:cubicBezTo>
                  <a:pt x="42" y="0"/>
                  <a:pt x="42" y="0"/>
                  <a:pt x="42" y="0"/>
                </a:cubicBezTo>
                <a:cubicBezTo>
                  <a:pt x="0" y="17"/>
                  <a:pt x="0" y="17"/>
                  <a:pt x="0" y="17"/>
                </a:cubicBezTo>
                <a:cubicBezTo>
                  <a:pt x="4" y="70"/>
                  <a:pt x="18" y="123"/>
                  <a:pt x="40" y="176"/>
                </a:cubicBezTo>
                <a:cubicBezTo>
                  <a:pt x="56" y="248"/>
                  <a:pt x="56" y="248"/>
                  <a:pt x="56" y="248"/>
                </a:cubicBezTo>
                <a:cubicBezTo>
                  <a:pt x="90" y="395"/>
                  <a:pt x="90" y="395"/>
                  <a:pt x="90" y="395"/>
                </a:cubicBezTo>
                <a:cubicBezTo>
                  <a:pt x="77" y="590"/>
                  <a:pt x="77" y="590"/>
                  <a:pt x="77" y="590"/>
                </a:cubicBezTo>
                <a:cubicBezTo>
                  <a:pt x="81" y="613"/>
                  <a:pt x="86" y="635"/>
                  <a:pt x="93" y="654"/>
                </a:cubicBezTo>
                <a:cubicBezTo>
                  <a:pt x="100" y="672"/>
                  <a:pt x="108" y="688"/>
                  <a:pt x="118" y="702"/>
                </a:cubicBezTo>
                <a:cubicBezTo>
                  <a:pt x="81" y="676"/>
                  <a:pt x="81" y="676"/>
                  <a:pt x="81" y="676"/>
                </a:cubicBezTo>
                <a:cubicBezTo>
                  <a:pt x="75" y="688"/>
                  <a:pt x="72" y="701"/>
                  <a:pt x="70" y="714"/>
                </a:cubicBezTo>
                <a:cubicBezTo>
                  <a:pt x="133" y="722"/>
                  <a:pt x="133" y="722"/>
                  <a:pt x="133" y="722"/>
                </a:cubicBezTo>
                <a:cubicBezTo>
                  <a:pt x="147" y="634"/>
                  <a:pt x="147" y="634"/>
                  <a:pt x="147" y="634"/>
                </a:cubicBezTo>
                <a:cubicBezTo>
                  <a:pt x="126" y="573"/>
                  <a:pt x="126" y="573"/>
                  <a:pt x="126" y="573"/>
                </a:cubicBezTo>
                <a:cubicBezTo>
                  <a:pt x="126" y="410"/>
                  <a:pt x="126" y="410"/>
                  <a:pt x="126" y="410"/>
                </a:cubicBezTo>
                <a:cubicBezTo>
                  <a:pt x="99" y="255"/>
                  <a:pt x="99" y="255"/>
                  <a:pt x="99" y="255"/>
                </a:cubicBezTo>
                <a:close/>
                <a:moveTo>
                  <a:pt x="93" y="395"/>
                </a:moveTo>
                <a:cubicBezTo>
                  <a:pt x="93" y="395"/>
                  <a:pt x="93" y="395"/>
                  <a:pt x="93" y="394"/>
                </a:cubicBezTo>
                <a:cubicBezTo>
                  <a:pt x="43" y="175"/>
                  <a:pt x="43" y="175"/>
                  <a:pt x="43" y="175"/>
                </a:cubicBezTo>
                <a:cubicBezTo>
                  <a:pt x="43" y="175"/>
                  <a:pt x="43" y="175"/>
                  <a:pt x="43" y="175"/>
                </a:cubicBezTo>
                <a:cubicBezTo>
                  <a:pt x="29" y="141"/>
                  <a:pt x="18" y="107"/>
                  <a:pt x="11" y="74"/>
                </a:cubicBezTo>
                <a:cubicBezTo>
                  <a:pt x="53" y="170"/>
                  <a:pt x="53" y="170"/>
                  <a:pt x="53" y="170"/>
                </a:cubicBezTo>
                <a:cubicBezTo>
                  <a:pt x="87" y="329"/>
                  <a:pt x="87" y="329"/>
                  <a:pt x="87" y="329"/>
                </a:cubicBezTo>
                <a:cubicBezTo>
                  <a:pt x="105" y="399"/>
                  <a:pt x="105" y="399"/>
                  <a:pt x="105" y="399"/>
                </a:cubicBezTo>
                <a:cubicBezTo>
                  <a:pt x="90" y="591"/>
                  <a:pt x="90" y="591"/>
                  <a:pt x="90" y="591"/>
                </a:cubicBezTo>
                <a:cubicBezTo>
                  <a:pt x="114" y="690"/>
                  <a:pt x="114" y="690"/>
                  <a:pt x="114" y="690"/>
                </a:cubicBezTo>
                <a:cubicBezTo>
                  <a:pt x="107" y="679"/>
                  <a:pt x="101" y="667"/>
                  <a:pt x="96" y="653"/>
                </a:cubicBezTo>
                <a:cubicBezTo>
                  <a:pt x="89" y="634"/>
                  <a:pt x="84" y="613"/>
                  <a:pt x="80" y="590"/>
                </a:cubicBezTo>
                <a:cubicBezTo>
                  <a:pt x="93" y="395"/>
                  <a:pt x="93" y="395"/>
                  <a:pt x="93" y="395"/>
                </a:cubicBezTo>
                <a:close/>
              </a:path>
            </a:pathLst>
          </a:custGeom>
          <a:solidFill>
            <a:srgbClr val="222222"/>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21" name="MH_Other_58"/>
          <p:cNvSpPr>
            <a:spLocks/>
          </p:cNvSpPr>
          <p:nvPr>
            <p:custDataLst>
              <p:tags r:id="rId59"/>
            </p:custDataLst>
          </p:nvPr>
        </p:nvSpPr>
        <p:spPr bwMode="auto">
          <a:xfrm>
            <a:off x="11557037" y="5787197"/>
            <a:ext cx="127000" cy="760413"/>
          </a:xfrm>
          <a:custGeom>
            <a:avLst/>
            <a:gdLst>
              <a:gd name="T0" fmla="*/ 82 w 103"/>
              <a:gd name="T1" fmla="*/ 320 h 616"/>
              <a:gd name="T2" fmla="*/ 82 w 103"/>
              <a:gd name="T3" fmla="*/ 321 h 616"/>
              <a:gd name="T4" fmla="*/ 69 w 103"/>
              <a:gd name="T5" fmla="*/ 516 h 616"/>
              <a:gd name="T6" fmla="*/ 85 w 103"/>
              <a:gd name="T7" fmla="*/ 579 h 616"/>
              <a:gd name="T8" fmla="*/ 103 w 103"/>
              <a:gd name="T9" fmla="*/ 616 h 616"/>
              <a:gd name="T10" fmla="*/ 79 w 103"/>
              <a:gd name="T11" fmla="*/ 517 h 616"/>
              <a:gd name="T12" fmla="*/ 94 w 103"/>
              <a:gd name="T13" fmla="*/ 325 h 616"/>
              <a:gd name="T14" fmla="*/ 76 w 103"/>
              <a:gd name="T15" fmla="*/ 255 h 616"/>
              <a:gd name="T16" fmla="*/ 42 w 103"/>
              <a:gd name="T17" fmla="*/ 96 h 616"/>
              <a:gd name="T18" fmla="*/ 0 w 103"/>
              <a:gd name="T19" fmla="*/ 0 h 616"/>
              <a:gd name="T20" fmla="*/ 32 w 103"/>
              <a:gd name="T21" fmla="*/ 101 h 616"/>
              <a:gd name="T22" fmla="*/ 32 w 103"/>
              <a:gd name="T23" fmla="*/ 101 h 616"/>
              <a:gd name="T24" fmla="*/ 82 w 103"/>
              <a:gd name="T25" fmla="*/ 320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616">
                <a:moveTo>
                  <a:pt x="82" y="320"/>
                </a:moveTo>
                <a:cubicBezTo>
                  <a:pt x="82" y="321"/>
                  <a:pt x="82" y="321"/>
                  <a:pt x="82" y="321"/>
                </a:cubicBezTo>
                <a:cubicBezTo>
                  <a:pt x="69" y="516"/>
                  <a:pt x="69" y="516"/>
                  <a:pt x="69" y="516"/>
                </a:cubicBezTo>
                <a:cubicBezTo>
                  <a:pt x="73" y="539"/>
                  <a:pt x="78" y="560"/>
                  <a:pt x="85" y="579"/>
                </a:cubicBezTo>
                <a:cubicBezTo>
                  <a:pt x="90" y="593"/>
                  <a:pt x="96" y="605"/>
                  <a:pt x="103" y="616"/>
                </a:cubicBezTo>
                <a:cubicBezTo>
                  <a:pt x="79" y="517"/>
                  <a:pt x="79" y="517"/>
                  <a:pt x="79" y="517"/>
                </a:cubicBezTo>
                <a:cubicBezTo>
                  <a:pt x="94" y="325"/>
                  <a:pt x="94" y="325"/>
                  <a:pt x="94" y="325"/>
                </a:cubicBezTo>
                <a:cubicBezTo>
                  <a:pt x="76" y="255"/>
                  <a:pt x="76" y="255"/>
                  <a:pt x="76" y="255"/>
                </a:cubicBezTo>
                <a:cubicBezTo>
                  <a:pt x="42" y="96"/>
                  <a:pt x="42" y="96"/>
                  <a:pt x="42" y="96"/>
                </a:cubicBezTo>
                <a:cubicBezTo>
                  <a:pt x="0" y="0"/>
                  <a:pt x="0" y="0"/>
                  <a:pt x="0" y="0"/>
                </a:cubicBezTo>
                <a:cubicBezTo>
                  <a:pt x="7" y="33"/>
                  <a:pt x="18" y="67"/>
                  <a:pt x="32" y="101"/>
                </a:cubicBezTo>
                <a:cubicBezTo>
                  <a:pt x="32" y="101"/>
                  <a:pt x="32" y="101"/>
                  <a:pt x="32" y="101"/>
                </a:cubicBezTo>
                <a:cubicBezTo>
                  <a:pt x="82" y="320"/>
                  <a:pt x="82" y="320"/>
                  <a:pt x="82" y="320"/>
                </a:cubicBez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22" name="MH_Other_59"/>
          <p:cNvSpPr>
            <a:spLocks noEditPoints="1"/>
          </p:cNvSpPr>
          <p:nvPr>
            <p:custDataLst>
              <p:tags r:id="rId60"/>
            </p:custDataLst>
          </p:nvPr>
        </p:nvSpPr>
        <p:spPr bwMode="auto">
          <a:xfrm>
            <a:off x="11280813" y="5025197"/>
            <a:ext cx="163513" cy="163513"/>
          </a:xfrm>
          <a:custGeom>
            <a:avLst/>
            <a:gdLst>
              <a:gd name="T0" fmla="*/ 123 w 134"/>
              <a:gd name="T1" fmla="*/ 5 h 132"/>
              <a:gd name="T2" fmla="*/ 117 w 134"/>
              <a:gd name="T3" fmla="*/ 4 h 132"/>
              <a:gd name="T4" fmla="*/ 32 w 134"/>
              <a:gd name="T5" fmla="*/ 45 h 132"/>
              <a:gd name="T6" fmla="*/ 0 w 134"/>
              <a:gd name="T7" fmla="*/ 110 h 132"/>
              <a:gd name="T8" fmla="*/ 0 w 134"/>
              <a:gd name="T9" fmla="*/ 132 h 132"/>
              <a:gd name="T10" fmla="*/ 45 w 134"/>
              <a:gd name="T11" fmla="*/ 64 h 132"/>
              <a:gd name="T12" fmla="*/ 90 w 134"/>
              <a:gd name="T13" fmla="*/ 14 h 132"/>
              <a:gd name="T14" fmla="*/ 116 w 134"/>
              <a:gd name="T15" fmla="*/ 14 h 132"/>
              <a:gd name="T16" fmla="*/ 104 w 134"/>
              <a:gd name="T17" fmla="*/ 18 h 132"/>
              <a:gd name="T18" fmla="*/ 94 w 134"/>
              <a:gd name="T19" fmla="*/ 23 h 132"/>
              <a:gd name="T20" fmla="*/ 128 w 134"/>
              <a:gd name="T21" fmla="*/ 37 h 132"/>
              <a:gd name="T22" fmla="*/ 130 w 134"/>
              <a:gd name="T23" fmla="*/ 32 h 132"/>
              <a:gd name="T24" fmla="*/ 123 w 134"/>
              <a:gd name="T25" fmla="*/ 5 h 132"/>
              <a:gd name="T26" fmla="*/ 86 w 134"/>
              <a:gd name="T27" fmla="*/ 8 h 132"/>
              <a:gd name="T28" fmla="*/ 59 w 134"/>
              <a:gd name="T29" fmla="*/ 25 h 132"/>
              <a:gd name="T30" fmla="*/ 33 w 134"/>
              <a:gd name="T31" fmla="*/ 60 h 132"/>
              <a:gd name="T32" fmla="*/ 3 w 134"/>
              <a:gd name="T33" fmla="*/ 115 h 132"/>
              <a:gd name="T34" fmla="*/ 3 w 134"/>
              <a:gd name="T35" fmla="*/ 111 h 132"/>
              <a:gd name="T36" fmla="*/ 34 w 134"/>
              <a:gd name="T37" fmla="*/ 47 h 132"/>
              <a:gd name="T38" fmla="*/ 86 w 134"/>
              <a:gd name="T39"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32">
                <a:moveTo>
                  <a:pt x="123" y="5"/>
                </a:moveTo>
                <a:cubicBezTo>
                  <a:pt x="121" y="5"/>
                  <a:pt x="119" y="4"/>
                  <a:pt x="117" y="4"/>
                </a:cubicBezTo>
                <a:cubicBezTo>
                  <a:pt x="79" y="0"/>
                  <a:pt x="50" y="14"/>
                  <a:pt x="32" y="45"/>
                </a:cubicBezTo>
                <a:cubicBezTo>
                  <a:pt x="0" y="110"/>
                  <a:pt x="0" y="110"/>
                  <a:pt x="0" y="110"/>
                </a:cubicBezTo>
                <a:cubicBezTo>
                  <a:pt x="0" y="132"/>
                  <a:pt x="0" y="132"/>
                  <a:pt x="0" y="132"/>
                </a:cubicBezTo>
                <a:cubicBezTo>
                  <a:pt x="19" y="115"/>
                  <a:pt x="34" y="92"/>
                  <a:pt x="45" y="64"/>
                </a:cubicBezTo>
                <a:cubicBezTo>
                  <a:pt x="56" y="43"/>
                  <a:pt x="71" y="27"/>
                  <a:pt x="90" y="14"/>
                </a:cubicBezTo>
                <a:cubicBezTo>
                  <a:pt x="116" y="14"/>
                  <a:pt x="116" y="14"/>
                  <a:pt x="116" y="14"/>
                </a:cubicBezTo>
                <a:cubicBezTo>
                  <a:pt x="104" y="18"/>
                  <a:pt x="104" y="18"/>
                  <a:pt x="104" y="18"/>
                </a:cubicBezTo>
                <a:cubicBezTo>
                  <a:pt x="101" y="20"/>
                  <a:pt x="97" y="21"/>
                  <a:pt x="94" y="23"/>
                </a:cubicBezTo>
                <a:cubicBezTo>
                  <a:pt x="107" y="23"/>
                  <a:pt x="118" y="27"/>
                  <a:pt x="128" y="37"/>
                </a:cubicBezTo>
                <a:cubicBezTo>
                  <a:pt x="129" y="35"/>
                  <a:pt x="130" y="33"/>
                  <a:pt x="130" y="32"/>
                </a:cubicBezTo>
                <a:cubicBezTo>
                  <a:pt x="134" y="21"/>
                  <a:pt x="132" y="12"/>
                  <a:pt x="123" y="5"/>
                </a:cubicBezTo>
                <a:close/>
                <a:moveTo>
                  <a:pt x="86" y="8"/>
                </a:moveTo>
                <a:cubicBezTo>
                  <a:pt x="75" y="13"/>
                  <a:pt x="66" y="19"/>
                  <a:pt x="59" y="25"/>
                </a:cubicBezTo>
                <a:cubicBezTo>
                  <a:pt x="48" y="37"/>
                  <a:pt x="39" y="48"/>
                  <a:pt x="33" y="60"/>
                </a:cubicBezTo>
                <a:cubicBezTo>
                  <a:pt x="3" y="115"/>
                  <a:pt x="3" y="115"/>
                  <a:pt x="3" y="115"/>
                </a:cubicBezTo>
                <a:cubicBezTo>
                  <a:pt x="3" y="111"/>
                  <a:pt x="3" y="111"/>
                  <a:pt x="3" y="111"/>
                </a:cubicBezTo>
                <a:cubicBezTo>
                  <a:pt x="34" y="47"/>
                  <a:pt x="34" y="47"/>
                  <a:pt x="34" y="47"/>
                </a:cubicBezTo>
                <a:cubicBezTo>
                  <a:pt x="47" y="26"/>
                  <a:pt x="64" y="13"/>
                  <a:pt x="86" y="8"/>
                </a:cubicBezTo>
                <a:close/>
              </a:path>
            </a:pathLst>
          </a:custGeom>
          <a:solidFill>
            <a:srgbClr val="222222"/>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23" name="MH_Other_60"/>
          <p:cNvSpPr>
            <a:spLocks/>
          </p:cNvSpPr>
          <p:nvPr>
            <p:custDataLst>
              <p:tags r:id="rId61"/>
            </p:custDataLst>
          </p:nvPr>
        </p:nvSpPr>
        <p:spPr bwMode="auto">
          <a:xfrm>
            <a:off x="11282401" y="5036309"/>
            <a:ext cx="103187" cy="131762"/>
          </a:xfrm>
          <a:custGeom>
            <a:avLst/>
            <a:gdLst>
              <a:gd name="T0" fmla="*/ 56 w 83"/>
              <a:gd name="T1" fmla="*/ 17 h 107"/>
              <a:gd name="T2" fmla="*/ 83 w 83"/>
              <a:gd name="T3" fmla="*/ 0 h 107"/>
              <a:gd name="T4" fmla="*/ 31 w 83"/>
              <a:gd name="T5" fmla="*/ 39 h 107"/>
              <a:gd name="T6" fmla="*/ 0 w 83"/>
              <a:gd name="T7" fmla="*/ 103 h 107"/>
              <a:gd name="T8" fmla="*/ 0 w 83"/>
              <a:gd name="T9" fmla="*/ 107 h 107"/>
              <a:gd name="T10" fmla="*/ 30 w 83"/>
              <a:gd name="T11" fmla="*/ 52 h 107"/>
              <a:gd name="T12" fmla="*/ 56 w 83"/>
              <a:gd name="T13" fmla="*/ 17 h 107"/>
            </a:gdLst>
            <a:ahLst/>
            <a:cxnLst>
              <a:cxn ang="0">
                <a:pos x="T0" y="T1"/>
              </a:cxn>
              <a:cxn ang="0">
                <a:pos x="T2" y="T3"/>
              </a:cxn>
              <a:cxn ang="0">
                <a:pos x="T4" y="T5"/>
              </a:cxn>
              <a:cxn ang="0">
                <a:pos x="T6" y="T7"/>
              </a:cxn>
              <a:cxn ang="0">
                <a:pos x="T8" y="T9"/>
              </a:cxn>
              <a:cxn ang="0">
                <a:pos x="T10" y="T11"/>
              </a:cxn>
              <a:cxn ang="0">
                <a:pos x="T12" y="T13"/>
              </a:cxn>
            </a:cxnLst>
            <a:rect l="0" t="0" r="r" b="b"/>
            <a:pathLst>
              <a:path w="83" h="107">
                <a:moveTo>
                  <a:pt x="56" y="17"/>
                </a:moveTo>
                <a:cubicBezTo>
                  <a:pt x="63" y="11"/>
                  <a:pt x="72" y="5"/>
                  <a:pt x="83" y="0"/>
                </a:cubicBezTo>
                <a:cubicBezTo>
                  <a:pt x="61" y="5"/>
                  <a:pt x="44" y="18"/>
                  <a:pt x="31" y="39"/>
                </a:cubicBezTo>
                <a:cubicBezTo>
                  <a:pt x="0" y="103"/>
                  <a:pt x="0" y="103"/>
                  <a:pt x="0" y="103"/>
                </a:cubicBezTo>
                <a:cubicBezTo>
                  <a:pt x="0" y="107"/>
                  <a:pt x="0" y="107"/>
                  <a:pt x="0" y="107"/>
                </a:cubicBezTo>
                <a:cubicBezTo>
                  <a:pt x="30" y="52"/>
                  <a:pt x="30" y="52"/>
                  <a:pt x="30" y="52"/>
                </a:cubicBezTo>
                <a:cubicBezTo>
                  <a:pt x="36" y="40"/>
                  <a:pt x="45" y="29"/>
                  <a:pt x="56" y="17"/>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24" name="MH_Other_61"/>
          <p:cNvSpPr>
            <a:spLocks noEditPoints="1"/>
          </p:cNvSpPr>
          <p:nvPr>
            <p:custDataLst>
              <p:tags r:id="rId62"/>
            </p:custDataLst>
          </p:nvPr>
        </p:nvSpPr>
        <p:spPr bwMode="auto">
          <a:xfrm>
            <a:off x="11206201" y="4987096"/>
            <a:ext cx="204787" cy="274638"/>
          </a:xfrm>
          <a:custGeom>
            <a:avLst/>
            <a:gdLst>
              <a:gd name="T0" fmla="*/ 166 w 166"/>
              <a:gd name="T1" fmla="*/ 28 h 222"/>
              <a:gd name="T2" fmla="*/ 155 w 166"/>
              <a:gd name="T3" fmla="*/ 20 h 222"/>
              <a:gd name="T4" fmla="*/ 55 w 166"/>
              <a:gd name="T5" fmla="*/ 56 h 222"/>
              <a:gd name="T6" fmla="*/ 19 w 166"/>
              <a:gd name="T7" fmla="*/ 163 h 222"/>
              <a:gd name="T8" fmla="*/ 0 w 166"/>
              <a:gd name="T9" fmla="*/ 222 h 222"/>
              <a:gd name="T10" fmla="*/ 56 w 166"/>
              <a:gd name="T11" fmla="*/ 179 h 222"/>
              <a:gd name="T12" fmla="*/ 56 w 166"/>
              <a:gd name="T13" fmla="*/ 113 h 222"/>
              <a:gd name="T14" fmla="*/ 110 w 166"/>
              <a:gd name="T15" fmla="*/ 43 h 222"/>
              <a:gd name="T16" fmla="*/ 166 w 166"/>
              <a:gd name="T17" fmla="*/ 28 h 222"/>
              <a:gd name="T18" fmla="*/ 158 w 166"/>
              <a:gd name="T19" fmla="*/ 26 h 222"/>
              <a:gd name="T20" fmla="*/ 153 w 166"/>
              <a:gd name="T21" fmla="*/ 26 h 222"/>
              <a:gd name="T22" fmla="*/ 92 w 166"/>
              <a:gd name="T23" fmla="*/ 29 h 222"/>
              <a:gd name="T24" fmla="*/ 49 w 166"/>
              <a:gd name="T25" fmla="*/ 90 h 222"/>
              <a:gd name="T26" fmla="*/ 15 w 166"/>
              <a:gd name="T27" fmla="*/ 212 h 222"/>
              <a:gd name="T28" fmla="*/ 5 w 166"/>
              <a:gd name="T29" fmla="*/ 216 h 222"/>
              <a:gd name="T30" fmla="*/ 22 w 166"/>
              <a:gd name="T31" fmla="*/ 163 h 222"/>
              <a:gd name="T32" fmla="*/ 57 w 166"/>
              <a:gd name="T33" fmla="*/ 58 h 222"/>
              <a:gd name="T34" fmla="*/ 154 w 166"/>
              <a:gd name="T35" fmla="*/ 23 h 222"/>
              <a:gd name="T36" fmla="*/ 158 w 166"/>
              <a:gd name="T37" fmla="*/ 2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6" h="222">
                <a:moveTo>
                  <a:pt x="166" y="28"/>
                </a:moveTo>
                <a:cubicBezTo>
                  <a:pt x="155" y="20"/>
                  <a:pt x="155" y="20"/>
                  <a:pt x="155" y="20"/>
                </a:cubicBezTo>
                <a:cubicBezTo>
                  <a:pt x="116" y="0"/>
                  <a:pt x="82" y="12"/>
                  <a:pt x="55" y="56"/>
                </a:cubicBezTo>
                <a:cubicBezTo>
                  <a:pt x="38" y="90"/>
                  <a:pt x="26" y="125"/>
                  <a:pt x="19" y="163"/>
                </a:cubicBezTo>
                <a:cubicBezTo>
                  <a:pt x="15" y="183"/>
                  <a:pt x="8" y="203"/>
                  <a:pt x="0" y="222"/>
                </a:cubicBezTo>
                <a:cubicBezTo>
                  <a:pt x="31" y="209"/>
                  <a:pt x="50" y="195"/>
                  <a:pt x="56" y="179"/>
                </a:cubicBezTo>
                <a:cubicBezTo>
                  <a:pt x="56" y="113"/>
                  <a:pt x="56" y="113"/>
                  <a:pt x="56" y="113"/>
                </a:cubicBezTo>
                <a:cubicBezTo>
                  <a:pt x="64" y="90"/>
                  <a:pt x="82" y="67"/>
                  <a:pt x="110" y="43"/>
                </a:cubicBezTo>
                <a:cubicBezTo>
                  <a:pt x="124" y="35"/>
                  <a:pt x="143" y="30"/>
                  <a:pt x="166" y="28"/>
                </a:cubicBezTo>
                <a:close/>
                <a:moveTo>
                  <a:pt x="158" y="26"/>
                </a:moveTo>
                <a:cubicBezTo>
                  <a:pt x="156" y="26"/>
                  <a:pt x="155" y="26"/>
                  <a:pt x="153" y="26"/>
                </a:cubicBezTo>
                <a:cubicBezTo>
                  <a:pt x="130" y="17"/>
                  <a:pt x="110" y="18"/>
                  <a:pt x="92" y="29"/>
                </a:cubicBezTo>
                <a:cubicBezTo>
                  <a:pt x="71" y="45"/>
                  <a:pt x="57" y="65"/>
                  <a:pt x="49" y="90"/>
                </a:cubicBezTo>
                <a:cubicBezTo>
                  <a:pt x="15" y="212"/>
                  <a:pt x="15" y="212"/>
                  <a:pt x="15" y="212"/>
                </a:cubicBezTo>
                <a:cubicBezTo>
                  <a:pt x="12" y="213"/>
                  <a:pt x="9" y="215"/>
                  <a:pt x="5" y="216"/>
                </a:cubicBezTo>
                <a:cubicBezTo>
                  <a:pt x="13" y="199"/>
                  <a:pt x="18" y="182"/>
                  <a:pt x="22" y="163"/>
                </a:cubicBezTo>
                <a:cubicBezTo>
                  <a:pt x="29" y="126"/>
                  <a:pt x="41" y="91"/>
                  <a:pt x="57" y="58"/>
                </a:cubicBezTo>
                <a:cubicBezTo>
                  <a:pt x="84" y="16"/>
                  <a:pt x="116" y="4"/>
                  <a:pt x="154" y="23"/>
                </a:cubicBezTo>
                <a:cubicBezTo>
                  <a:pt x="158" y="26"/>
                  <a:pt x="158" y="26"/>
                  <a:pt x="158" y="26"/>
                </a:cubicBezTo>
                <a:close/>
              </a:path>
            </a:pathLst>
          </a:custGeom>
          <a:solidFill>
            <a:srgbClr val="222222"/>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25" name="MH_Other_62"/>
          <p:cNvSpPr>
            <a:spLocks/>
          </p:cNvSpPr>
          <p:nvPr>
            <p:custDataLst>
              <p:tags r:id="rId63"/>
            </p:custDataLst>
          </p:nvPr>
        </p:nvSpPr>
        <p:spPr bwMode="auto">
          <a:xfrm>
            <a:off x="11212550" y="4993446"/>
            <a:ext cx="188912" cy="260350"/>
          </a:xfrm>
          <a:custGeom>
            <a:avLst/>
            <a:gdLst>
              <a:gd name="T0" fmla="*/ 148 w 153"/>
              <a:gd name="T1" fmla="*/ 22 h 212"/>
              <a:gd name="T2" fmla="*/ 153 w 153"/>
              <a:gd name="T3" fmla="*/ 22 h 212"/>
              <a:gd name="T4" fmla="*/ 149 w 153"/>
              <a:gd name="T5" fmla="*/ 19 h 212"/>
              <a:gd name="T6" fmla="*/ 52 w 153"/>
              <a:gd name="T7" fmla="*/ 54 h 212"/>
              <a:gd name="T8" fmla="*/ 17 w 153"/>
              <a:gd name="T9" fmla="*/ 159 h 212"/>
              <a:gd name="T10" fmla="*/ 0 w 153"/>
              <a:gd name="T11" fmla="*/ 212 h 212"/>
              <a:gd name="T12" fmla="*/ 10 w 153"/>
              <a:gd name="T13" fmla="*/ 208 h 212"/>
              <a:gd name="T14" fmla="*/ 44 w 153"/>
              <a:gd name="T15" fmla="*/ 86 h 212"/>
              <a:gd name="T16" fmla="*/ 87 w 153"/>
              <a:gd name="T17" fmla="*/ 25 h 212"/>
              <a:gd name="T18" fmla="*/ 148 w 153"/>
              <a:gd name="T19" fmla="*/ 2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212">
                <a:moveTo>
                  <a:pt x="148" y="22"/>
                </a:moveTo>
                <a:cubicBezTo>
                  <a:pt x="150" y="22"/>
                  <a:pt x="151" y="22"/>
                  <a:pt x="153" y="22"/>
                </a:cubicBezTo>
                <a:cubicBezTo>
                  <a:pt x="149" y="19"/>
                  <a:pt x="149" y="19"/>
                  <a:pt x="149" y="19"/>
                </a:cubicBezTo>
                <a:cubicBezTo>
                  <a:pt x="111" y="0"/>
                  <a:pt x="79" y="12"/>
                  <a:pt x="52" y="54"/>
                </a:cubicBezTo>
                <a:cubicBezTo>
                  <a:pt x="36" y="87"/>
                  <a:pt x="24" y="122"/>
                  <a:pt x="17" y="159"/>
                </a:cubicBezTo>
                <a:cubicBezTo>
                  <a:pt x="13" y="178"/>
                  <a:pt x="8" y="195"/>
                  <a:pt x="0" y="212"/>
                </a:cubicBezTo>
                <a:cubicBezTo>
                  <a:pt x="4" y="211"/>
                  <a:pt x="7" y="209"/>
                  <a:pt x="10" y="208"/>
                </a:cubicBezTo>
                <a:cubicBezTo>
                  <a:pt x="44" y="86"/>
                  <a:pt x="44" y="86"/>
                  <a:pt x="44" y="86"/>
                </a:cubicBezTo>
                <a:cubicBezTo>
                  <a:pt x="52" y="61"/>
                  <a:pt x="66" y="41"/>
                  <a:pt x="87" y="25"/>
                </a:cubicBezTo>
                <a:cubicBezTo>
                  <a:pt x="105" y="14"/>
                  <a:pt x="125" y="13"/>
                  <a:pt x="148" y="22"/>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26" name="MH_Other_63"/>
          <p:cNvSpPr>
            <a:spLocks/>
          </p:cNvSpPr>
          <p:nvPr>
            <p:custDataLst>
              <p:tags r:id="rId64"/>
            </p:custDataLst>
          </p:nvPr>
        </p:nvSpPr>
        <p:spPr bwMode="auto">
          <a:xfrm>
            <a:off x="11188737" y="5022022"/>
            <a:ext cx="268288" cy="269875"/>
          </a:xfrm>
          <a:custGeom>
            <a:avLst/>
            <a:gdLst>
              <a:gd name="T0" fmla="*/ 167 w 217"/>
              <a:gd name="T1" fmla="*/ 26 h 219"/>
              <a:gd name="T2" fmla="*/ 177 w 217"/>
              <a:gd name="T3" fmla="*/ 21 h 219"/>
              <a:gd name="T4" fmla="*/ 189 w 217"/>
              <a:gd name="T5" fmla="*/ 17 h 219"/>
              <a:gd name="T6" fmla="*/ 163 w 217"/>
              <a:gd name="T7" fmla="*/ 17 h 219"/>
              <a:gd name="T8" fmla="*/ 118 w 217"/>
              <a:gd name="T9" fmla="*/ 67 h 219"/>
              <a:gd name="T10" fmla="*/ 73 w 217"/>
              <a:gd name="T11" fmla="*/ 135 h 219"/>
              <a:gd name="T12" fmla="*/ 73 w 217"/>
              <a:gd name="T13" fmla="*/ 113 h 219"/>
              <a:gd name="T14" fmla="*/ 105 w 217"/>
              <a:gd name="T15" fmla="*/ 48 h 219"/>
              <a:gd name="T16" fmla="*/ 190 w 217"/>
              <a:gd name="T17" fmla="*/ 7 h 219"/>
              <a:gd name="T18" fmla="*/ 180 w 217"/>
              <a:gd name="T19" fmla="*/ 0 h 219"/>
              <a:gd name="T20" fmla="*/ 124 w 217"/>
              <a:gd name="T21" fmla="*/ 15 h 219"/>
              <a:gd name="T22" fmla="*/ 70 w 217"/>
              <a:gd name="T23" fmla="*/ 85 h 219"/>
              <a:gd name="T24" fmla="*/ 70 w 217"/>
              <a:gd name="T25" fmla="*/ 151 h 219"/>
              <a:gd name="T26" fmla="*/ 14 w 217"/>
              <a:gd name="T27" fmla="*/ 194 h 219"/>
              <a:gd name="T28" fmla="*/ 0 w 217"/>
              <a:gd name="T29" fmla="*/ 219 h 219"/>
              <a:gd name="T30" fmla="*/ 44 w 217"/>
              <a:gd name="T31" fmla="*/ 196 h 219"/>
              <a:gd name="T32" fmla="*/ 51 w 217"/>
              <a:gd name="T33" fmla="*/ 194 h 219"/>
              <a:gd name="T34" fmla="*/ 64 w 217"/>
              <a:gd name="T35" fmla="*/ 186 h 219"/>
              <a:gd name="T36" fmla="*/ 80 w 217"/>
              <a:gd name="T37" fmla="*/ 165 h 219"/>
              <a:gd name="T38" fmla="*/ 85 w 217"/>
              <a:gd name="T39" fmla="*/ 149 h 219"/>
              <a:gd name="T40" fmla="*/ 83 w 217"/>
              <a:gd name="T41" fmla="*/ 131 h 219"/>
              <a:gd name="T42" fmla="*/ 91 w 217"/>
              <a:gd name="T43" fmla="*/ 127 h 219"/>
              <a:gd name="T44" fmla="*/ 124 w 217"/>
              <a:gd name="T45" fmla="*/ 79 h 219"/>
              <a:gd name="T46" fmla="*/ 155 w 217"/>
              <a:gd name="T47" fmla="*/ 35 h 219"/>
              <a:gd name="T48" fmla="*/ 199 w 217"/>
              <a:gd name="T49" fmla="*/ 50 h 219"/>
              <a:gd name="T50" fmla="*/ 199 w 217"/>
              <a:gd name="T51" fmla="*/ 101 h 219"/>
              <a:gd name="T52" fmla="*/ 199 w 217"/>
              <a:gd name="T53" fmla="*/ 104 h 219"/>
              <a:gd name="T54" fmla="*/ 184 w 217"/>
              <a:gd name="T55" fmla="*/ 159 h 219"/>
              <a:gd name="T56" fmla="*/ 170 w 217"/>
              <a:gd name="T57" fmla="*/ 180 h 219"/>
              <a:gd name="T58" fmla="*/ 162 w 217"/>
              <a:gd name="T59" fmla="*/ 187 h 219"/>
              <a:gd name="T60" fmla="*/ 176 w 217"/>
              <a:gd name="T61" fmla="*/ 203 h 219"/>
              <a:gd name="T62" fmla="*/ 204 w 217"/>
              <a:gd name="T63" fmla="*/ 143 h 219"/>
              <a:gd name="T64" fmla="*/ 204 w 217"/>
              <a:gd name="T65" fmla="*/ 142 h 219"/>
              <a:gd name="T66" fmla="*/ 204 w 217"/>
              <a:gd name="T67" fmla="*/ 141 h 219"/>
              <a:gd name="T68" fmla="*/ 204 w 217"/>
              <a:gd name="T69" fmla="*/ 141 h 219"/>
              <a:gd name="T70" fmla="*/ 208 w 217"/>
              <a:gd name="T71" fmla="*/ 84 h 219"/>
              <a:gd name="T72" fmla="*/ 203 w 217"/>
              <a:gd name="T73" fmla="*/ 35 h 219"/>
              <a:gd name="T74" fmla="*/ 201 w 217"/>
              <a:gd name="T75" fmla="*/ 40 h 219"/>
              <a:gd name="T76" fmla="*/ 167 w 217"/>
              <a:gd name="T77" fmla="*/ 26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7" h="219">
                <a:moveTo>
                  <a:pt x="167" y="26"/>
                </a:moveTo>
                <a:cubicBezTo>
                  <a:pt x="170" y="24"/>
                  <a:pt x="174" y="23"/>
                  <a:pt x="177" y="21"/>
                </a:cubicBezTo>
                <a:cubicBezTo>
                  <a:pt x="189" y="17"/>
                  <a:pt x="189" y="17"/>
                  <a:pt x="189" y="17"/>
                </a:cubicBezTo>
                <a:cubicBezTo>
                  <a:pt x="163" y="17"/>
                  <a:pt x="163" y="17"/>
                  <a:pt x="163" y="17"/>
                </a:cubicBezTo>
                <a:cubicBezTo>
                  <a:pt x="144" y="30"/>
                  <a:pt x="129" y="46"/>
                  <a:pt x="118" y="67"/>
                </a:cubicBezTo>
                <a:cubicBezTo>
                  <a:pt x="107" y="95"/>
                  <a:pt x="92" y="118"/>
                  <a:pt x="73" y="135"/>
                </a:cubicBezTo>
                <a:cubicBezTo>
                  <a:pt x="73" y="113"/>
                  <a:pt x="73" y="113"/>
                  <a:pt x="73" y="113"/>
                </a:cubicBezTo>
                <a:cubicBezTo>
                  <a:pt x="105" y="48"/>
                  <a:pt x="105" y="48"/>
                  <a:pt x="105" y="48"/>
                </a:cubicBezTo>
                <a:cubicBezTo>
                  <a:pt x="123" y="17"/>
                  <a:pt x="152" y="3"/>
                  <a:pt x="190" y="7"/>
                </a:cubicBezTo>
                <a:cubicBezTo>
                  <a:pt x="180" y="0"/>
                  <a:pt x="180" y="0"/>
                  <a:pt x="180" y="0"/>
                </a:cubicBezTo>
                <a:cubicBezTo>
                  <a:pt x="157" y="2"/>
                  <a:pt x="138" y="7"/>
                  <a:pt x="124" y="15"/>
                </a:cubicBezTo>
                <a:cubicBezTo>
                  <a:pt x="96" y="39"/>
                  <a:pt x="78" y="62"/>
                  <a:pt x="70" y="85"/>
                </a:cubicBezTo>
                <a:cubicBezTo>
                  <a:pt x="70" y="151"/>
                  <a:pt x="70" y="151"/>
                  <a:pt x="70" y="151"/>
                </a:cubicBezTo>
                <a:cubicBezTo>
                  <a:pt x="64" y="167"/>
                  <a:pt x="45" y="181"/>
                  <a:pt x="14" y="194"/>
                </a:cubicBezTo>
                <a:cubicBezTo>
                  <a:pt x="10" y="202"/>
                  <a:pt x="5" y="211"/>
                  <a:pt x="0" y="219"/>
                </a:cubicBezTo>
                <a:cubicBezTo>
                  <a:pt x="44" y="196"/>
                  <a:pt x="44" y="196"/>
                  <a:pt x="44" y="196"/>
                </a:cubicBezTo>
                <a:cubicBezTo>
                  <a:pt x="46" y="196"/>
                  <a:pt x="49" y="195"/>
                  <a:pt x="51" y="194"/>
                </a:cubicBezTo>
                <a:cubicBezTo>
                  <a:pt x="56" y="191"/>
                  <a:pt x="60" y="189"/>
                  <a:pt x="64" y="186"/>
                </a:cubicBezTo>
                <a:cubicBezTo>
                  <a:pt x="71" y="180"/>
                  <a:pt x="76" y="174"/>
                  <a:pt x="80" y="165"/>
                </a:cubicBezTo>
                <a:cubicBezTo>
                  <a:pt x="82" y="160"/>
                  <a:pt x="84" y="155"/>
                  <a:pt x="85" y="149"/>
                </a:cubicBezTo>
                <a:cubicBezTo>
                  <a:pt x="83" y="131"/>
                  <a:pt x="83" y="131"/>
                  <a:pt x="83" y="131"/>
                </a:cubicBezTo>
                <a:cubicBezTo>
                  <a:pt x="85" y="130"/>
                  <a:pt x="88" y="128"/>
                  <a:pt x="91" y="127"/>
                </a:cubicBezTo>
                <a:cubicBezTo>
                  <a:pt x="109" y="116"/>
                  <a:pt x="120" y="100"/>
                  <a:pt x="124" y="79"/>
                </a:cubicBezTo>
                <a:cubicBezTo>
                  <a:pt x="132" y="60"/>
                  <a:pt x="143" y="45"/>
                  <a:pt x="155" y="35"/>
                </a:cubicBezTo>
                <a:cubicBezTo>
                  <a:pt x="173" y="31"/>
                  <a:pt x="188" y="36"/>
                  <a:pt x="199" y="50"/>
                </a:cubicBezTo>
                <a:cubicBezTo>
                  <a:pt x="199" y="101"/>
                  <a:pt x="199" y="101"/>
                  <a:pt x="199" y="101"/>
                </a:cubicBezTo>
                <a:cubicBezTo>
                  <a:pt x="199" y="102"/>
                  <a:pt x="199" y="103"/>
                  <a:pt x="199" y="104"/>
                </a:cubicBezTo>
                <a:cubicBezTo>
                  <a:pt x="200" y="123"/>
                  <a:pt x="195" y="141"/>
                  <a:pt x="184" y="159"/>
                </a:cubicBezTo>
                <a:cubicBezTo>
                  <a:pt x="170" y="180"/>
                  <a:pt x="170" y="180"/>
                  <a:pt x="170" y="180"/>
                </a:cubicBezTo>
                <a:cubicBezTo>
                  <a:pt x="168" y="183"/>
                  <a:pt x="165" y="185"/>
                  <a:pt x="162" y="187"/>
                </a:cubicBezTo>
                <a:cubicBezTo>
                  <a:pt x="167" y="191"/>
                  <a:pt x="171" y="197"/>
                  <a:pt x="176" y="203"/>
                </a:cubicBezTo>
                <a:cubicBezTo>
                  <a:pt x="197" y="181"/>
                  <a:pt x="206" y="161"/>
                  <a:pt x="204" y="143"/>
                </a:cubicBezTo>
                <a:cubicBezTo>
                  <a:pt x="204" y="143"/>
                  <a:pt x="204" y="142"/>
                  <a:pt x="204" y="142"/>
                </a:cubicBezTo>
                <a:cubicBezTo>
                  <a:pt x="204" y="142"/>
                  <a:pt x="204" y="142"/>
                  <a:pt x="204" y="141"/>
                </a:cubicBezTo>
                <a:cubicBezTo>
                  <a:pt x="204" y="141"/>
                  <a:pt x="204" y="141"/>
                  <a:pt x="204" y="141"/>
                </a:cubicBezTo>
                <a:cubicBezTo>
                  <a:pt x="201" y="124"/>
                  <a:pt x="202" y="105"/>
                  <a:pt x="208" y="84"/>
                </a:cubicBezTo>
                <a:cubicBezTo>
                  <a:pt x="217" y="56"/>
                  <a:pt x="215" y="40"/>
                  <a:pt x="203" y="35"/>
                </a:cubicBezTo>
                <a:cubicBezTo>
                  <a:pt x="203" y="36"/>
                  <a:pt x="202" y="38"/>
                  <a:pt x="201" y="40"/>
                </a:cubicBezTo>
                <a:cubicBezTo>
                  <a:pt x="191" y="30"/>
                  <a:pt x="180" y="26"/>
                  <a:pt x="167" y="2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27" name="MH_Other_64"/>
          <p:cNvSpPr>
            <a:spLocks/>
          </p:cNvSpPr>
          <p:nvPr>
            <p:custDataLst>
              <p:tags r:id="rId65"/>
            </p:custDataLst>
          </p:nvPr>
        </p:nvSpPr>
        <p:spPr bwMode="auto">
          <a:xfrm>
            <a:off x="11301451" y="5060122"/>
            <a:ext cx="134937" cy="257175"/>
          </a:xfrm>
          <a:custGeom>
            <a:avLst/>
            <a:gdLst>
              <a:gd name="T0" fmla="*/ 73 w 109"/>
              <a:gd name="T1" fmla="*/ 14 h 209"/>
              <a:gd name="T2" fmla="*/ 99 w 109"/>
              <a:gd name="T3" fmla="*/ 22 h 209"/>
              <a:gd name="T4" fmla="*/ 99 w 109"/>
              <a:gd name="T5" fmla="*/ 87 h 209"/>
              <a:gd name="T6" fmla="*/ 62 w 109"/>
              <a:gd name="T7" fmla="*/ 150 h 209"/>
              <a:gd name="T8" fmla="*/ 0 w 109"/>
              <a:gd name="T9" fmla="*/ 96 h 209"/>
              <a:gd name="T10" fmla="*/ 48 w 109"/>
              <a:gd name="T11" fmla="*/ 159 h 209"/>
              <a:gd name="T12" fmla="*/ 57 w 109"/>
              <a:gd name="T13" fmla="*/ 160 h 209"/>
              <a:gd name="T14" fmla="*/ 46 w 109"/>
              <a:gd name="T15" fmla="*/ 182 h 209"/>
              <a:gd name="T16" fmla="*/ 58 w 109"/>
              <a:gd name="T17" fmla="*/ 202 h 209"/>
              <a:gd name="T18" fmla="*/ 33 w 109"/>
              <a:gd name="T19" fmla="*/ 186 h 209"/>
              <a:gd name="T20" fmla="*/ 45 w 109"/>
              <a:gd name="T21" fmla="*/ 207 h 209"/>
              <a:gd name="T22" fmla="*/ 73 w 109"/>
              <a:gd name="T23" fmla="*/ 209 h 209"/>
              <a:gd name="T24" fmla="*/ 59 w 109"/>
              <a:gd name="T25" fmla="*/ 187 h 209"/>
              <a:gd name="T26" fmla="*/ 71 w 109"/>
              <a:gd name="T27" fmla="*/ 156 h 209"/>
              <a:gd name="T28" fmla="*/ 79 w 109"/>
              <a:gd name="T29" fmla="*/ 149 h 209"/>
              <a:gd name="T30" fmla="*/ 93 w 109"/>
              <a:gd name="T31" fmla="*/ 128 h 209"/>
              <a:gd name="T32" fmla="*/ 108 w 109"/>
              <a:gd name="T33" fmla="*/ 73 h 209"/>
              <a:gd name="T34" fmla="*/ 108 w 109"/>
              <a:gd name="T35" fmla="*/ 70 h 209"/>
              <a:gd name="T36" fmla="*/ 108 w 109"/>
              <a:gd name="T37" fmla="*/ 19 h 209"/>
              <a:gd name="T38" fmla="*/ 64 w 109"/>
              <a:gd name="T39" fmla="*/ 4 h 209"/>
              <a:gd name="T40" fmla="*/ 33 w 109"/>
              <a:gd name="T41" fmla="*/ 48 h 209"/>
              <a:gd name="T42" fmla="*/ 0 w 109"/>
              <a:gd name="T43" fmla="*/ 96 h 209"/>
              <a:gd name="T44" fmla="*/ 36 w 109"/>
              <a:gd name="T45" fmla="*/ 63 h 209"/>
              <a:gd name="T46" fmla="*/ 73 w 109"/>
              <a:gd name="T47" fmla="*/ 1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9" h="209">
                <a:moveTo>
                  <a:pt x="73" y="14"/>
                </a:moveTo>
                <a:cubicBezTo>
                  <a:pt x="99" y="22"/>
                  <a:pt x="99" y="22"/>
                  <a:pt x="99" y="22"/>
                </a:cubicBezTo>
                <a:cubicBezTo>
                  <a:pt x="99" y="87"/>
                  <a:pt x="99" y="87"/>
                  <a:pt x="99" y="87"/>
                </a:cubicBezTo>
                <a:cubicBezTo>
                  <a:pt x="91" y="114"/>
                  <a:pt x="79" y="135"/>
                  <a:pt x="62" y="150"/>
                </a:cubicBezTo>
                <a:cubicBezTo>
                  <a:pt x="39" y="156"/>
                  <a:pt x="18" y="138"/>
                  <a:pt x="0" y="96"/>
                </a:cubicBezTo>
                <a:cubicBezTo>
                  <a:pt x="4" y="130"/>
                  <a:pt x="21" y="151"/>
                  <a:pt x="48" y="159"/>
                </a:cubicBezTo>
                <a:cubicBezTo>
                  <a:pt x="51" y="160"/>
                  <a:pt x="54" y="160"/>
                  <a:pt x="57" y="160"/>
                </a:cubicBezTo>
                <a:cubicBezTo>
                  <a:pt x="46" y="182"/>
                  <a:pt x="46" y="182"/>
                  <a:pt x="46" y="182"/>
                </a:cubicBezTo>
                <a:cubicBezTo>
                  <a:pt x="58" y="202"/>
                  <a:pt x="58" y="202"/>
                  <a:pt x="58" y="202"/>
                </a:cubicBezTo>
                <a:cubicBezTo>
                  <a:pt x="33" y="186"/>
                  <a:pt x="33" y="186"/>
                  <a:pt x="33" y="186"/>
                </a:cubicBezTo>
                <a:cubicBezTo>
                  <a:pt x="45" y="207"/>
                  <a:pt x="45" y="207"/>
                  <a:pt x="45" y="207"/>
                </a:cubicBezTo>
                <a:cubicBezTo>
                  <a:pt x="73" y="209"/>
                  <a:pt x="73" y="209"/>
                  <a:pt x="73" y="209"/>
                </a:cubicBezTo>
                <a:cubicBezTo>
                  <a:pt x="59" y="187"/>
                  <a:pt x="59" y="187"/>
                  <a:pt x="59" y="187"/>
                </a:cubicBezTo>
                <a:cubicBezTo>
                  <a:pt x="71" y="156"/>
                  <a:pt x="71" y="156"/>
                  <a:pt x="71" y="156"/>
                </a:cubicBezTo>
                <a:cubicBezTo>
                  <a:pt x="74" y="154"/>
                  <a:pt x="77" y="152"/>
                  <a:pt x="79" y="149"/>
                </a:cubicBezTo>
                <a:cubicBezTo>
                  <a:pt x="93" y="128"/>
                  <a:pt x="93" y="128"/>
                  <a:pt x="93" y="128"/>
                </a:cubicBezTo>
                <a:cubicBezTo>
                  <a:pt x="104" y="110"/>
                  <a:pt x="109" y="92"/>
                  <a:pt x="108" y="73"/>
                </a:cubicBezTo>
                <a:cubicBezTo>
                  <a:pt x="108" y="72"/>
                  <a:pt x="108" y="71"/>
                  <a:pt x="108" y="70"/>
                </a:cubicBezTo>
                <a:cubicBezTo>
                  <a:pt x="108" y="19"/>
                  <a:pt x="108" y="19"/>
                  <a:pt x="108" y="19"/>
                </a:cubicBezTo>
                <a:cubicBezTo>
                  <a:pt x="97" y="5"/>
                  <a:pt x="82" y="0"/>
                  <a:pt x="64" y="4"/>
                </a:cubicBezTo>
                <a:cubicBezTo>
                  <a:pt x="52" y="14"/>
                  <a:pt x="41" y="29"/>
                  <a:pt x="33" y="48"/>
                </a:cubicBezTo>
                <a:cubicBezTo>
                  <a:pt x="29" y="69"/>
                  <a:pt x="18" y="85"/>
                  <a:pt x="0" y="96"/>
                </a:cubicBezTo>
                <a:cubicBezTo>
                  <a:pt x="14" y="94"/>
                  <a:pt x="26" y="84"/>
                  <a:pt x="36" y="63"/>
                </a:cubicBezTo>
                <a:cubicBezTo>
                  <a:pt x="44" y="40"/>
                  <a:pt x="57" y="23"/>
                  <a:pt x="73" y="14"/>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28" name="MH_Other_65"/>
          <p:cNvSpPr>
            <a:spLocks/>
          </p:cNvSpPr>
          <p:nvPr>
            <p:custDataLst>
              <p:tags r:id="rId66"/>
            </p:custDataLst>
          </p:nvPr>
        </p:nvSpPr>
        <p:spPr bwMode="auto">
          <a:xfrm>
            <a:off x="11301451" y="5077584"/>
            <a:ext cx="122237" cy="176212"/>
          </a:xfrm>
          <a:custGeom>
            <a:avLst/>
            <a:gdLst>
              <a:gd name="T0" fmla="*/ 99 w 99"/>
              <a:gd name="T1" fmla="*/ 8 h 142"/>
              <a:gd name="T2" fmla="*/ 73 w 99"/>
              <a:gd name="T3" fmla="*/ 0 h 142"/>
              <a:gd name="T4" fmla="*/ 36 w 99"/>
              <a:gd name="T5" fmla="*/ 49 h 142"/>
              <a:gd name="T6" fmla="*/ 0 w 99"/>
              <a:gd name="T7" fmla="*/ 82 h 142"/>
              <a:gd name="T8" fmla="*/ 62 w 99"/>
              <a:gd name="T9" fmla="*/ 136 h 142"/>
              <a:gd name="T10" fmla="*/ 99 w 99"/>
              <a:gd name="T11" fmla="*/ 73 h 142"/>
              <a:gd name="T12" fmla="*/ 99 w 99"/>
              <a:gd name="T13" fmla="*/ 8 h 142"/>
            </a:gdLst>
            <a:ahLst/>
            <a:cxnLst>
              <a:cxn ang="0">
                <a:pos x="T0" y="T1"/>
              </a:cxn>
              <a:cxn ang="0">
                <a:pos x="T2" y="T3"/>
              </a:cxn>
              <a:cxn ang="0">
                <a:pos x="T4" y="T5"/>
              </a:cxn>
              <a:cxn ang="0">
                <a:pos x="T6" y="T7"/>
              </a:cxn>
              <a:cxn ang="0">
                <a:pos x="T8" y="T9"/>
              </a:cxn>
              <a:cxn ang="0">
                <a:pos x="T10" y="T11"/>
              </a:cxn>
              <a:cxn ang="0">
                <a:pos x="T12" y="T13"/>
              </a:cxn>
            </a:cxnLst>
            <a:rect l="0" t="0" r="r" b="b"/>
            <a:pathLst>
              <a:path w="99" h="142">
                <a:moveTo>
                  <a:pt x="99" y="8"/>
                </a:moveTo>
                <a:cubicBezTo>
                  <a:pt x="73" y="0"/>
                  <a:pt x="73" y="0"/>
                  <a:pt x="73" y="0"/>
                </a:cubicBezTo>
                <a:cubicBezTo>
                  <a:pt x="57" y="9"/>
                  <a:pt x="44" y="26"/>
                  <a:pt x="36" y="49"/>
                </a:cubicBezTo>
                <a:cubicBezTo>
                  <a:pt x="26" y="70"/>
                  <a:pt x="14" y="80"/>
                  <a:pt x="0" y="82"/>
                </a:cubicBezTo>
                <a:cubicBezTo>
                  <a:pt x="18" y="124"/>
                  <a:pt x="39" y="142"/>
                  <a:pt x="62" y="136"/>
                </a:cubicBezTo>
                <a:cubicBezTo>
                  <a:pt x="79" y="121"/>
                  <a:pt x="91" y="100"/>
                  <a:pt x="99" y="73"/>
                </a:cubicBezTo>
                <a:cubicBezTo>
                  <a:pt x="99" y="8"/>
                  <a:pt x="99" y="8"/>
                  <a:pt x="99" y="8"/>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29" name="MH_Other_66"/>
          <p:cNvSpPr>
            <a:spLocks/>
          </p:cNvSpPr>
          <p:nvPr>
            <p:custDataLst>
              <p:tags r:id="rId67"/>
            </p:custDataLst>
          </p:nvPr>
        </p:nvSpPr>
        <p:spPr bwMode="auto">
          <a:xfrm>
            <a:off x="11517351" y="4953760"/>
            <a:ext cx="130175" cy="98425"/>
          </a:xfrm>
          <a:custGeom>
            <a:avLst/>
            <a:gdLst>
              <a:gd name="T0" fmla="*/ 91 w 105"/>
              <a:gd name="T1" fmla="*/ 0 h 80"/>
              <a:gd name="T2" fmla="*/ 61 w 105"/>
              <a:gd name="T3" fmla="*/ 34 h 80"/>
              <a:gd name="T4" fmla="*/ 0 w 105"/>
              <a:gd name="T5" fmla="*/ 27 h 80"/>
              <a:gd name="T6" fmla="*/ 10 w 105"/>
              <a:gd name="T7" fmla="*/ 33 h 80"/>
              <a:gd name="T8" fmla="*/ 15 w 105"/>
              <a:gd name="T9" fmla="*/ 53 h 80"/>
              <a:gd name="T10" fmla="*/ 30 w 105"/>
              <a:gd name="T11" fmla="*/ 80 h 80"/>
              <a:gd name="T12" fmla="*/ 23 w 105"/>
              <a:gd name="T13" fmla="*/ 53 h 80"/>
              <a:gd name="T14" fmla="*/ 21 w 105"/>
              <a:gd name="T15" fmla="*/ 41 h 80"/>
              <a:gd name="T16" fmla="*/ 80 w 105"/>
              <a:gd name="T17" fmla="*/ 29 h 80"/>
              <a:gd name="T18" fmla="*/ 105 w 105"/>
              <a:gd name="T19" fmla="*/ 7 h 80"/>
              <a:gd name="T20" fmla="*/ 91 w 105"/>
              <a:gd name="T2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80">
                <a:moveTo>
                  <a:pt x="91" y="0"/>
                </a:moveTo>
                <a:cubicBezTo>
                  <a:pt x="61" y="34"/>
                  <a:pt x="61" y="34"/>
                  <a:pt x="61" y="34"/>
                </a:cubicBezTo>
                <a:cubicBezTo>
                  <a:pt x="42" y="43"/>
                  <a:pt x="21" y="40"/>
                  <a:pt x="0" y="27"/>
                </a:cubicBezTo>
                <a:cubicBezTo>
                  <a:pt x="10" y="33"/>
                  <a:pt x="10" y="33"/>
                  <a:pt x="10" y="33"/>
                </a:cubicBezTo>
                <a:cubicBezTo>
                  <a:pt x="15" y="53"/>
                  <a:pt x="15" y="53"/>
                  <a:pt x="15" y="53"/>
                </a:cubicBezTo>
                <a:cubicBezTo>
                  <a:pt x="30" y="80"/>
                  <a:pt x="30" y="80"/>
                  <a:pt x="30" y="80"/>
                </a:cubicBezTo>
                <a:cubicBezTo>
                  <a:pt x="23" y="53"/>
                  <a:pt x="23" y="53"/>
                  <a:pt x="23" y="53"/>
                </a:cubicBezTo>
                <a:cubicBezTo>
                  <a:pt x="21" y="41"/>
                  <a:pt x="21" y="41"/>
                  <a:pt x="21" y="41"/>
                </a:cubicBezTo>
                <a:cubicBezTo>
                  <a:pt x="42" y="57"/>
                  <a:pt x="62" y="53"/>
                  <a:pt x="80" y="29"/>
                </a:cubicBezTo>
                <a:cubicBezTo>
                  <a:pt x="87" y="13"/>
                  <a:pt x="95" y="6"/>
                  <a:pt x="105" y="7"/>
                </a:cubicBezTo>
                <a:cubicBezTo>
                  <a:pt x="91" y="0"/>
                  <a:pt x="91" y="0"/>
                  <a:pt x="91" y="0"/>
                </a:cubicBezTo>
                <a:close/>
              </a:path>
            </a:pathLst>
          </a:custGeom>
          <a:solidFill>
            <a:srgbClr val="41271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30" name="MH_Other_67"/>
          <p:cNvSpPr>
            <a:spLocks/>
          </p:cNvSpPr>
          <p:nvPr>
            <p:custDataLst>
              <p:tags r:id="rId68"/>
            </p:custDataLst>
          </p:nvPr>
        </p:nvSpPr>
        <p:spPr bwMode="auto">
          <a:xfrm>
            <a:off x="11533226" y="5115685"/>
            <a:ext cx="84137" cy="344487"/>
          </a:xfrm>
          <a:custGeom>
            <a:avLst/>
            <a:gdLst>
              <a:gd name="T0" fmla="*/ 39 w 68"/>
              <a:gd name="T1" fmla="*/ 0 h 279"/>
              <a:gd name="T2" fmla="*/ 30 w 68"/>
              <a:gd name="T3" fmla="*/ 3 h 279"/>
              <a:gd name="T4" fmla="*/ 50 w 68"/>
              <a:gd name="T5" fmla="*/ 93 h 279"/>
              <a:gd name="T6" fmla="*/ 17 w 68"/>
              <a:gd name="T7" fmla="*/ 219 h 279"/>
              <a:gd name="T8" fmla="*/ 0 w 68"/>
              <a:gd name="T9" fmla="*/ 170 h 279"/>
              <a:gd name="T10" fmla="*/ 19 w 68"/>
              <a:gd name="T11" fmla="*/ 279 h 279"/>
              <a:gd name="T12" fmla="*/ 62 w 68"/>
              <a:gd name="T13" fmla="*/ 119 h 279"/>
              <a:gd name="T14" fmla="*/ 68 w 68"/>
              <a:gd name="T15" fmla="*/ 83 h 279"/>
              <a:gd name="T16" fmla="*/ 68 w 68"/>
              <a:gd name="T17" fmla="*/ 76 h 279"/>
              <a:gd name="T18" fmla="*/ 65 w 68"/>
              <a:gd name="T19" fmla="*/ 83 h 279"/>
              <a:gd name="T20" fmla="*/ 49 w 68"/>
              <a:gd name="T21" fmla="*/ 63 h 279"/>
              <a:gd name="T22" fmla="*/ 44 w 68"/>
              <a:gd name="T23" fmla="*/ 7 h 279"/>
              <a:gd name="T24" fmla="*/ 39 w 68"/>
              <a:gd name="T25"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279">
                <a:moveTo>
                  <a:pt x="39" y="0"/>
                </a:moveTo>
                <a:cubicBezTo>
                  <a:pt x="30" y="3"/>
                  <a:pt x="30" y="3"/>
                  <a:pt x="30" y="3"/>
                </a:cubicBezTo>
                <a:cubicBezTo>
                  <a:pt x="30" y="41"/>
                  <a:pt x="36" y="71"/>
                  <a:pt x="50" y="93"/>
                </a:cubicBezTo>
                <a:cubicBezTo>
                  <a:pt x="17" y="219"/>
                  <a:pt x="17" y="219"/>
                  <a:pt x="17" y="219"/>
                </a:cubicBezTo>
                <a:cubicBezTo>
                  <a:pt x="0" y="170"/>
                  <a:pt x="0" y="170"/>
                  <a:pt x="0" y="170"/>
                </a:cubicBezTo>
                <a:cubicBezTo>
                  <a:pt x="19" y="279"/>
                  <a:pt x="19" y="279"/>
                  <a:pt x="19" y="279"/>
                </a:cubicBezTo>
                <a:cubicBezTo>
                  <a:pt x="28" y="217"/>
                  <a:pt x="43" y="164"/>
                  <a:pt x="62" y="119"/>
                </a:cubicBezTo>
                <a:cubicBezTo>
                  <a:pt x="65" y="107"/>
                  <a:pt x="67" y="95"/>
                  <a:pt x="68" y="83"/>
                </a:cubicBezTo>
                <a:cubicBezTo>
                  <a:pt x="68" y="80"/>
                  <a:pt x="68" y="78"/>
                  <a:pt x="68" y="76"/>
                </a:cubicBezTo>
                <a:cubicBezTo>
                  <a:pt x="65" y="83"/>
                  <a:pt x="65" y="83"/>
                  <a:pt x="65" y="83"/>
                </a:cubicBezTo>
                <a:cubicBezTo>
                  <a:pt x="59" y="81"/>
                  <a:pt x="54" y="74"/>
                  <a:pt x="49" y="63"/>
                </a:cubicBezTo>
                <a:cubicBezTo>
                  <a:pt x="44" y="7"/>
                  <a:pt x="44" y="7"/>
                  <a:pt x="44" y="7"/>
                </a:cubicBezTo>
                <a:cubicBezTo>
                  <a:pt x="39" y="0"/>
                  <a:pt x="39" y="0"/>
                  <a:pt x="39"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31" name="MH_Other_68"/>
          <p:cNvSpPr>
            <a:spLocks/>
          </p:cNvSpPr>
          <p:nvPr>
            <p:custDataLst>
              <p:tags r:id="rId69"/>
            </p:custDataLst>
          </p:nvPr>
        </p:nvSpPr>
        <p:spPr bwMode="auto">
          <a:xfrm>
            <a:off x="11449088" y="5117271"/>
            <a:ext cx="144463" cy="268288"/>
          </a:xfrm>
          <a:custGeom>
            <a:avLst/>
            <a:gdLst>
              <a:gd name="T0" fmla="*/ 97 w 117"/>
              <a:gd name="T1" fmla="*/ 0 h 216"/>
              <a:gd name="T2" fmla="*/ 69 w 117"/>
              <a:gd name="T3" fmla="*/ 9 h 216"/>
              <a:gd name="T4" fmla="*/ 28 w 117"/>
              <a:gd name="T5" fmla="*/ 53 h 216"/>
              <a:gd name="T6" fmla="*/ 0 w 117"/>
              <a:gd name="T7" fmla="*/ 164 h 216"/>
              <a:gd name="T8" fmla="*/ 16 w 117"/>
              <a:gd name="T9" fmla="*/ 165 h 216"/>
              <a:gd name="T10" fmla="*/ 34 w 117"/>
              <a:gd name="T11" fmla="*/ 58 h 216"/>
              <a:gd name="T12" fmla="*/ 32 w 117"/>
              <a:gd name="T13" fmla="*/ 165 h 216"/>
              <a:gd name="T14" fmla="*/ 67 w 117"/>
              <a:gd name="T15" fmla="*/ 167 h 216"/>
              <a:gd name="T16" fmla="*/ 84 w 117"/>
              <a:gd name="T17" fmla="*/ 216 h 216"/>
              <a:gd name="T18" fmla="*/ 117 w 117"/>
              <a:gd name="T19" fmla="*/ 90 h 216"/>
              <a:gd name="T20" fmla="*/ 97 w 117"/>
              <a:gd name="T2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216">
                <a:moveTo>
                  <a:pt x="97" y="0"/>
                </a:moveTo>
                <a:cubicBezTo>
                  <a:pt x="69" y="9"/>
                  <a:pt x="69" y="9"/>
                  <a:pt x="69" y="9"/>
                </a:cubicBezTo>
                <a:cubicBezTo>
                  <a:pt x="48" y="15"/>
                  <a:pt x="34" y="30"/>
                  <a:pt x="28" y="53"/>
                </a:cubicBezTo>
                <a:cubicBezTo>
                  <a:pt x="0" y="164"/>
                  <a:pt x="0" y="164"/>
                  <a:pt x="0" y="164"/>
                </a:cubicBezTo>
                <a:cubicBezTo>
                  <a:pt x="16" y="165"/>
                  <a:pt x="16" y="165"/>
                  <a:pt x="16" y="165"/>
                </a:cubicBezTo>
                <a:cubicBezTo>
                  <a:pt x="34" y="58"/>
                  <a:pt x="34" y="58"/>
                  <a:pt x="34" y="58"/>
                </a:cubicBezTo>
                <a:cubicBezTo>
                  <a:pt x="30" y="98"/>
                  <a:pt x="30" y="134"/>
                  <a:pt x="32" y="165"/>
                </a:cubicBezTo>
                <a:cubicBezTo>
                  <a:pt x="67" y="167"/>
                  <a:pt x="67" y="167"/>
                  <a:pt x="67" y="167"/>
                </a:cubicBezTo>
                <a:cubicBezTo>
                  <a:pt x="84" y="216"/>
                  <a:pt x="84" y="216"/>
                  <a:pt x="84" y="216"/>
                </a:cubicBezTo>
                <a:cubicBezTo>
                  <a:pt x="117" y="90"/>
                  <a:pt x="117" y="90"/>
                  <a:pt x="117" y="90"/>
                </a:cubicBezTo>
                <a:cubicBezTo>
                  <a:pt x="103" y="68"/>
                  <a:pt x="97" y="38"/>
                  <a:pt x="97" y="0"/>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32" name="MH_Other_69"/>
          <p:cNvSpPr>
            <a:spLocks/>
          </p:cNvSpPr>
          <p:nvPr>
            <p:custDataLst>
              <p:tags r:id="rId70"/>
            </p:custDataLst>
          </p:nvPr>
        </p:nvSpPr>
        <p:spPr bwMode="auto">
          <a:xfrm>
            <a:off x="11287162" y="5206171"/>
            <a:ext cx="71438" cy="109538"/>
          </a:xfrm>
          <a:custGeom>
            <a:avLst/>
            <a:gdLst>
              <a:gd name="T0" fmla="*/ 5 w 56"/>
              <a:gd name="T1" fmla="*/ 0 h 89"/>
              <a:gd name="T2" fmla="*/ 0 w 56"/>
              <a:gd name="T3" fmla="*/ 16 h 89"/>
              <a:gd name="T4" fmla="*/ 37 w 56"/>
              <a:gd name="T5" fmla="*/ 88 h 89"/>
              <a:gd name="T6" fmla="*/ 56 w 56"/>
              <a:gd name="T7" fmla="*/ 89 h 89"/>
              <a:gd name="T8" fmla="*/ 44 w 56"/>
              <a:gd name="T9" fmla="*/ 68 h 89"/>
              <a:gd name="T10" fmla="*/ 5 w 56"/>
              <a:gd name="T11" fmla="*/ 0 h 89"/>
            </a:gdLst>
            <a:ahLst/>
            <a:cxnLst>
              <a:cxn ang="0">
                <a:pos x="T0" y="T1"/>
              </a:cxn>
              <a:cxn ang="0">
                <a:pos x="T2" y="T3"/>
              </a:cxn>
              <a:cxn ang="0">
                <a:pos x="T4" y="T5"/>
              </a:cxn>
              <a:cxn ang="0">
                <a:pos x="T6" y="T7"/>
              </a:cxn>
              <a:cxn ang="0">
                <a:pos x="T8" y="T9"/>
              </a:cxn>
              <a:cxn ang="0">
                <a:pos x="T10" y="T11"/>
              </a:cxn>
            </a:cxnLst>
            <a:rect l="0" t="0" r="r" b="b"/>
            <a:pathLst>
              <a:path w="56" h="89">
                <a:moveTo>
                  <a:pt x="5" y="0"/>
                </a:moveTo>
                <a:cubicBezTo>
                  <a:pt x="4" y="6"/>
                  <a:pt x="2" y="11"/>
                  <a:pt x="0" y="16"/>
                </a:cubicBezTo>
                <a:cubicBezTo>
                  <a:pt x="37" y="88"/>
                  <a:pt x="37" y="88"/>
                  <a:pt x="37" y="88"/>
                </a:cubicBezTo>
                <a:cubicBezTo>
                  <a:pt x="56" y="89"/>
                  <a:pt x="56" y="89"/>
                  <a:pt x="56" y="89"/>
                </a:cubicBezTo>
                <a:cubicBezTo>
                  <a:pt x="44" y="68"/>
                  <a:pt x="44" y="68"/>
                  <a:pt x="44" y="68"/>
                </a:cubicBezTo>
                <a:cubicBezTo>
                  <a:pt x="5" y="0"/>
                  <a:pt x="5" y="0"/>
                  <a:pt x="5" y="0"/>
                </a:cubicBezTo>
                <a:close/>
              </a:path>
            </a:pathLst>
          </a:custGeom>
          <a:solidFill>
            <a:srgbClr val="89713A"/>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33" name="MH_Other_70"/>
          <p:cNvSpPr>
            <a:spLocks/>
          </p:cNvSpPr>
          <p:nvPr>
            <p:custDataLst>
              <p:tags r:id="rId71"/>
            </p:custDataLst>
          </p:nvPr>
        </p:nvSpPr>
        <p:spPr bwMode="auto">
          <a:xfrm>
            <a:off x="11291925" y="5179184"/>
            <a:ext cx="80962" cy="131762"/>
          </a:xfrm>
          <a:custGeom>
            <a:avLst/>
            <a:gdLst>
              <a:gd name="T0" fmla="*/ 0 w 66"/>
              <a:gd name="T1" fmla="*/ 4 h 106"/>
              <a:gd name="T2" fmla="*/ 2 w 66"/>
              <a:gd name="T3" fmla="*/ 22 h 106"/>
              <a:gd name="T4" fmla="*/ 41 w 66"/>
              <a:gd name="T5" fmla="*/ 90 h 106"/>
              <a:gd name="T6" fmla="*/ 66 w 66"/>
              <a:gd name="T7" fmla="*/ 106 h 106"/>
              <a:gd name="T8" fmla="*/ 54 w 66"/>
              <a:gd name="T9" fmla="*/ 86 h 106"/>
              <a:gd name="T10" fmla="*/ 65 w 66"/>
              <a:gd name="T11" fmla="*/ 64 h 106"/>
              <a:gd name="T12" fmla="*/ 56 w 66"/>
              <a:gd name="T13" fmla="*/ 63 h 106"/>
              <a:gd name="T14" fmla="*/ 8 w 66"/>
              <a:gd name="T15" fmla="*/ 0 h 106"/>
              <a:gd name="T16" fmla="*/ 0 w 66"/>
              <a:gd name="T17"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06">
                <a:moveTo>
                  <a:pt x="0" y="4"/>
                </a:moveTo>
                <a:cubicBezTo>
                  <a:pt x="2" y="22"/>
                  <a:pt x="2" y="22"/>
                  <a:pt x="2" y="22"/>
                </a:cubicBezTo>
                <a:cubicBezTo>
                  <a:pt x="41" y="90"/>
                  <a:pt x="41" y="90"/>
                  <a:pt x="41" y="90"/>
                </a:cubicBezTo>
                <a:cubicBezTo>
                  <a:pt x="66" y="106"/>
                  <a:pt x="66" y="106"/>
                  <a:pt x="66" y="106"/>
                </a:cubicBezTo>
                <a:cubicBezTo>
                  <a:pt x="54" y="86"/>
                  <a:pt x="54" y="86"/>
                  <a:pt x="54" y="86"/>
                </a:cubicBezTo>
                <a:cubicBezTo>
                  <a:pt x="65" y="64"/>
                  <a:pt x="65" y="64"/>
                  <a:pt x="65" y="64"/>
                </a:cubicBezTo>
                <a:cubicBezTo>
                  <a:pt x="62" y="64"/>
                  <a:pt x="59" y="64"/>
                  <a:pt x="56" y="63"/>
                </a:cubicBezTo>
                <a:cubicBezTo>
                  <a:pt x="29" y="55"/>
                  <a:pt x="12" y="34"/>
                  <a:pt x="8" y="0"/>
                </a:cubicBezTo>
                <a:cubicBezTo>
                  <a:pt x="5" y="1"/>
                  <a:pt x="2" y="3"/>
                  <a:pt x="0" y="4"/>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34" name="MH_Other_71"/>
          <p:cNvSpPr>
            <a:spLocks noEditPoints="1"/>
          </p:cNvSpPr>
          <p:nvPr>
            <p:custDataLst>
              <p:tags r:id="rId72"/>
            </p:custDataLst>
          </p:nvPr>
        </p:nvSpPr>
        <p:spPr bwMode="auto">
          <a:xfrm>
            <a:off x="11145875" y="5261734"/>
            <a:ext cx="273050" cy="660400"/>
          </a:xfrm>
          <a:custGeom>
            <a:avLst/>
            <a:gdLst>
              <a:gd name="T0" fmla="*/ 86 w 221"/>
              <a:gd name="T1" fmla="*/ 0 h 534"/>
              <a:gd name="T2" fmla="*/ 79 w 221"/>
              <a:gd name="T3" fmla="*/ 2 h 534"/>
              <a:gd name="T4" fmla="*/ 35 w 221"/>
              <a:gd name="T5" fmla="*/ 25 h 534"/>
              <a:gd name="T6" fmla="*/ 35 w 221"/>
              <a:gd name="T7" fmla="*/ 26 h 534"/>
              <a:gd name="T8" fmla="*/ 10 w 221"/>
              <a:gd name="T9" fmla="*/ 145 h 534"/>
              <a:gd name="T10" fmla="*/ 14 w 221"/>
              <a:gd name="T11" fmla="*/ 250 h 534"/>
              <a:gd name="T12" fmla="*/ 17 w 221"/>
              <a:gd name="T13" fmla="*/ 331 h 534"/>
              <a:gd name="T14" fmla="*/ 24 w 221"/>
              <a:gd name="T15" fmla="*/ 367 h 534"/>
              <a:gd name="T16" fmla="*/ 42 w 221"/>
              <a:gd name="T17" fmla="*/ 433 h 534"/>
              <a:gd name="T18" fmla="*/ 70 w 221"/>
              <a:gd name="T19" fmla="*/ 534 h 534"/>
              <a:gd name="T20" fmla="*/ 128 w 221"/>
              <a:gd name="T21" fmla="*/ 505 h 534"/>
              <a:gd name="T22" fmla="*/ 91 w 221"/>
              <a:gd name="T23" fmla="*/ 290 h 534"/>
              <a:gd name="T24" fmla="*/ 71 w 221"/>
              <a:gd name="T25" fmla="*/ 252 h 534"/>
              <a:gd name="T26" fmla="*/ 111 w 221"/>
              <a:gd name="T27" fmla="*/ 127 h 534"/>
              <a:gd name="T28" fmla="*/ 91 w 221"/>
              <a:gd name="T29" fmla="*/ 246 h 534"/>
              <a:gd name="T30" fmla="*/ 105 w 221"/>
              <a:gd name="T31" fmla="*/ 278 h 534"/>
              <a:gd name="T32" fmla="*/ 174 w 221"/>
              <a:gd name="T33" fmla="*/ 286 h 534"/>
              <a:gd name="T34" fmla="*/ 164 w 221"/>
              <a:gd name="T35" fmla="*/ 329 h 534"/>
              <a:gd name="T36" fmla="*/ 156 w 221"/>
              <a:gd name="T37" fmla="*/ 329 h 534"/>
              <a:gd name="T38" fmla="*/ 129 w 221"/>
              <a:gd name="T39" fmla="*/ 399 h 534"/>
              <a:gd name="T40" fmla="*/ 138 w 221"/>
              <a:gd name="T41" fmla="*/ 441 h 534"/>
              <a:gd name="T42" fmla="*/ 195 w 221"/>
              <a:gd name="T43" fmla="*/ 377 h 534"/>
              <a:gd name="T44" fmla="*/ 221 w 221"/>
              <a:gd name="T45" fmla="*/ 278 h 534"/>
              <a:gd name="T46" fmla="*/ 169 w 221"/>
              <a:gd name="T47" fmla="*/ 263 h 534"/>
              <a:gd name="T48" fmla="*/ 169 w 221"/>
              <a:gd name="T49" fmla="*/ 254 h 534"/>
              <a:gd name="T50" fmla="*/ 159 w 221"/>
              <a:gd name="T51" fmla="*/ 254 h 534"/>
              <a:gd name="T52" fmla="*/ 113 w 221"/>
              <a:gd name="T53" fmla="*/ 66 h 534"/>
              <a:gd name="T54" fmla="*/ 113 w 221"/>
              <a:gd name="T55" fmla="*/ 52 h 534"/>
              <a:gd name="T56" fmla="*/ 86 w 221"/>
              <a:gd name="T57" fmla="*/ 0 h 534"/>
              <a:gd name="T58" fmla="*/ 85 w 221"/>
              <a:gd name="T59" fmla="*/ 3 h 534"/>
              <a:gd name="T60" fmla="*/ 43 w 221"/>
              <a:gd name="T61" fmla="*/ 41 h 534"/>
              <a:gd name="T62" fmla="*/ 25 w 221"/>
              <a:gd name="T63" fmla="*/ 147 h 534"/>
              <a:gd name="T64" fmla="*/ 25 w 221"/>
              <a:gd name="T65" fmla="*/ 296 h 534"/>
              <a:gd name="T66" fmla="*/ 82 w 221"/>
              <a:gd name="T67" fmla="*/ 528 h 534"/>
              <a:gd name="T68" fmla="*/ 72 w 221"/>
              <a:gd name="T69" fmla="*/ 531 h 534"/>
              <a:gd name="T70" fmla="*/ 27 w 221"/>
              <a:gd name="T71" fmla="*/ 366 h 534"/>
              <a:gd name="T72" fmla="*/ 20 w 221"/>
              <a:gd name="T73" fmla="*/ 330 h 534"/>
              <a:gd name="T74" fmla="*/ 20 w 221"/>
              <a:gd name="T75" fmla="*/ 330 h 534"/>
              <a:gd name="T76" fmla="*/ 17 w 221"/>
              <a:gd name="T77" fmla="*/ 250 h 534"/>
              <a:gd name="T78" fmla="*/ 17 w 221"/>
              <a:gd name="T79" fmla="*/ 250 h 534"/>
              <a:gd name="T80" fmla="*/ 13 w 221"/>
              <a:gd name="T81" fmla="*/ 145 h 534"/>
              <a:gd name="T82" fmla="*/ 13 w 221"/>
              <a:gd name="T83" fmla="*/ 144 h 534"/>
              <a:gd name="T84" fmla="*/ 37 w 221"/>
              <a:gd name="T85" fmla="*/ 28 h 534"/>
              <a:gd name="T86" fmla="*/ 80 w 221"/>
              <a:gd name="T87" fmla="*/ 5 h 534"/>
              <a:gd name="T88" fmla="*/ 85 w 221"/>
              <a:gd name="T89" fmla="*/ 3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1" h="534">
                <a:moveTo>
                  <a:pt x="86" y="0"/>
                </a:moveTo>
                <a:cubicBezTo>
                  <a:pt x="84" y="1"/>
                  <a:pt x="81" y="2"/>
                  <a:pt x="79" y="2"/>
                </a:cubicBezTo>
                <a:cubicBezTo>
                  <a:pt x="35" y="25"/>
                  <a:pt x="35" y="25"/>
                  <a:pt x="35" y="25"/>
                </a:cubicBezTo>
                <a:cubicBezTo>
                  <a:pt x="35" y="25"/>
                  <a:pt x="35" y="26"/>
                  <a:pt x="35" y="26"/>
                </a:cubicBezTo>
                <a:cubicBezTo>
                  <a:pt x="9" y="67"/>
                  <a:pt x="0" y="107"/>
                  <a:pt x="10" y="145"/>
                </a:cubicBezTo>
                <a:cubicBezTo>
                  <a:pt x="14" y="250"/>
                  <a:pt x="14" y="250"/>
                  <a:pt x="14" y="250"/>
                </a:cubicBezTo>
                <a:cubicBezTo>
                  <a:pt x="12" y="279"/>
                  <a:pt x="13" y="306"/>
                  <a:pt x="17" y="331"/>
                </a:cubicBezTo>
                <a:cubicBezTo>
                  <a:pt x="18" y="343"/>
                  <a:pt x="21" y="356"/>
                  <a:pt x="24" y="367"/>
                </a:cubicBezTo>
                <a:cubicBezTo>
                  <a:pt x="42" y="433"/>
                  <a:pt x="42" y="433"/>
                  <a:pt x="42" y="433"/>
                </a:cubicBezTo>
                <a:cubicBezTo>
                  <a:pt x="70" y="534"/>
                  <a:pt x="70" y="534"/>
                  <a:pt x="70" y="534"/>
                </a:cubicBezTo>
                <a:cubicBezTo>
                  <a:pt x="97" y="528"/>
                  <a:pt x="117" y="518"/>
                  <a:pt x="128" y="505"/>
                </a:cubicBezTo>
                <a:cubicBezTo>
                  <a:pt x="91" y="290"/>
                  <a:pt x="91" y="290"/>
                  <a:pt x="91" y="290"/>
                </a:cubicBezTo>
                <a:cubicBezTo>
                  <a:pt x="71" y="252"/>
                  <a:pt x="71" y="252"/>
                  <a:pt x="71" y="252"/>
                </a:cubicBezTo>
                <a:cubicBezTo>
                  <a:pt x="111" y="127"/>
                  <a:pt x="111" y="127"/>
                  <a:pt x="111" y="127"/>
                </a:cubicBezTo>
                <a:cubicBezTo>
                  <a:pt x="91" y="246"/>
                  <a:pt x="91" y="246"/>
                  <a:pt x="91" y="246"/>
                </a:cubicBezTo>
                <a:cubicBezTo>
                  <a:pt x="105" y="278"/>
                  <a:pt x="105" y="278"/>
                  <a:pt x="105" y="278"/>
                </a:cubicBezTo>
                <a:cubicBezTo>
                  <a:pt x="174" y="286"/>
                  <a:pt x="174" y="286"/>
                  <a:pt x="174" y="286"/>
                </a:cubicBezTo>
                <a:cubicBezTo>
                  <a:pt x="164" y="329"/>
                  <a:pt x="164" y="329"/>
                  <a:pt x="164" y="329"/>
                </a:cubicBezTo>
                <a:cubicBezTo>
                  <a:pt x="156" y="329"/>
                  <a:pt x="156" y="329"/>
                  <a:pt x="156" y="329"/>
                </a:cubicBezTo>
                <a:cubicBezTo>
                  <a:pt x="150" y="362"/>
                  <a:pt x="141" y="385"/>
                  <a:pt x="129" y="399"/>
                </a:cubicBezTo>
                <a:cubicBezTo>
                  <a:pt x="138" y="441"/>
                  <a:pt x="138" y="441"/>
                  <a:pt x="138" y="441"/>
                </a:cubicBezTo>
                <a:cubicBezTo>
                  <a:pt x="167" y="429"/>
                  <a:pt x="186" y="408"/>
                  <a:pt x="195" y="377"/>
                </a:cubicBezTo>
                <a:cubicBezTo>
                  <a:pt x="221" y="278"/>
                  <a:pt x="221" y="278"/>
                  <a:pt x="221" y="278"/>
                </a:cubicBezTo>
                <a:cubicBezTo>
                  <a:pt x="169" y="263"/>
                  <a:pt x="169" y="263"/>
                  <a:pt x="169" y="263"/>
                </a:cubicBezTo>
                <a:cubicBezTo>
                  <a:pt x="169" y="254"/>
                  <a:pt x="169" y="254"/>
                  <a:pt x="169" y="254"/>
                </a:cubicBezTo>
                <a:cubicBezTo>
                  <a:pt x="159" y="254"/>
                  <a:pt x="159" y="254"/>
                  <a:pt x="159" y="254"/>
                </a:cubicBezTo>
                <a:cubicBezTo>
                  <a:pt x="113" y="66"/>
                  <a:pt x="113" y="66"/>
                  <a:pt x="113" y="66"/>
                </a:cubicBezTo>
                <a:cubicBezTo>
                  <a:pt x="113" y="52"/>
                  <a:pt x="113" y="52"/>
                  <a:pt x="113" y="52"/>
                </a:cubicBezTo>
                <a:cubicBezTo>
                  <a:pt x="86" y="0"/>
                  <a:pt x="86" y="0"/>
                  <a:pt x="86" y="0"/>
                </a:cubicBezTo>
                <a:close/>
                <a:moveTo>
                  <a:pt x="85" y="3"/>
                </a:moveTo>
                <a:cubicBezTo>
                  <a:pt x="43" y="41"/>
                  <a:pt x="43" y="41"/>
                  <a:pt x="43" y="41"/>
                </a:cubicBezTo>
                <a:cubicBezTo>
                  <a:pt x="22" y="74"/>
                  <a:pt x="15" y="109"/>
                  <a:pt x="25" y="147"/>
                </a:cubicBezTo>
                <a:cubicBezTo>
                  <a:pt x="25" y="296"/>
                  <a:pt x="25" y="296"/>
                  <a:pt x="25" y="296"/>
                </a:cubicBezTo>
                <a:cubicBezTo>
                  <a:pt x="37" y="367"/>
                  <a:pt x="57" y="444"/>
                  <a:pt x="82" y="528"/>
                </a:cubicBezTo>
                <a:cubicBezTo>
                  <a:pt x="79" y="529"/>
                  <a:pt x="75" y="530"/>
                  <a:pt x="72" y="531"/>
                </a:cubicBezTo>
                <a:cubicBezTo>
                  <a:pt x="27" y="366"/>
                  <a:pt x="27" y="366"/>
                  <a:pt x="27" y="366"/>
                </a:cubicBezTo>
                <a:cubicBezTo>
                  <a:pt x="24" y="355"/>
                  <a:pt x="21" y="343"/>
                  <a:pt x="20" y="330"/>
                </a:cubicBezTo>
                <a:cubicBezTo>
                  <a:pt x="20" y="330"/>
                  <a:pt x="20" y="330"/>
                  <a:pt x="20" y="330"/>
                </a:cubicBezTo>
                <a:cubicBezTo>
                  <a:pt x="16" y="306"/>
                  <a:pt x="15" y="279"/>
                  <a:pt x="17" y="250"/>
                </a:cubicBezTo>
                <a:cubicBezTo>
                  <a:pt x="17" y="250"/>
                  <a:pt x="17" y="250"/>
                  <a:pt x="17" y="250"/>
                </a:cubicBezTo>
                <a:cubicBezTo>
                  <a:pt x="13" y="145"/>
                  <a:pt x="13" y="145"/>
                  <a:pt x="13" y="145"/>
                </a:cubicBezTo>
                <a:cubicBezTo>
                  <a:pt x="13" y="144"/>
                  <a:pt x="13" y="144"/>
                  <a:pt x="13" y="144"/>
                </a:cubicBezTo>
                <a:cubicBezTo>
                  <a:pt x="4" y="107"/>
                  <a:pt x="12" y="68"/>
                  <a:pt x="37" y="28"/>
                </a:cubicBezTo>
                <a:cubicBezTo>
                  <a:pt x="80" y="5"/>
                  <a:pt x="80" y="5"/>
                  <a:pt x="80" y="5"/>
                </a:cubicBezTo>
                <a:cubicBezTo>
                  <a:pt x="81" y="5"/>
                  <a:pt x="83" y="4"/>
                  <a:pt x="85" y="3"/>
                </a:cubicBezTo>
                <a:close/>
              </a:path>
            </a:pathLst>
          </a:custGeom>
          <a:solidFill>
            <a:srgbClr val="C5B376"/>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35" name="MH_Other_72"/>
          <p:cNvSpPr>
            <a:spLocks/>
          </p:cNvSpPr>
          <p:nvPr>
            <p:custDataLst>
              <p:tags r:id="rId73"/>
            </p:custDataLst>
          </p:nvPr>
        </p:nvSpPr>
        <p:spPr bwMode="auto">
          <a:xfrm>
            <a:off x="11150638" y="5266497"/>
            <a:ext cx="100013" cy="650875"/>
          </a:xfrm>
          <a:custGeom>
            <a:avLst/>
            <a:gdLst>
              <a:gd name="T0" fmla="*/ 39 w 81"/>
              <a:gd name="T1" fmla="*/ 38 h 528"/>
              <a:gd name="T2" fmla="*/ 81 w 81"/>
              <a:gd name="T3" fmla="*/ 0 h 528"/>
              <a:gd name="T4" fmla="*/ 76 w 81"/>
              <a:gd name="T5" fmla="*/ 2 h 528"/>
              <a:gd name="T6" fmla="*/ 33 w 81"/>
              <a:gd name="T7" fmla="*/ 25 h 528"/>
              <a:gd name="T8" fmla="*/ 9 w 81"/>
              <a:gd name="T9" fmla="*/ 141 h 528"/>
              <a:gd name="T10" fmla="*/ 9 w 81"/>
              <a:gd name="T11" fmla="*/ 142 h 528"/>
              <a:gd name="T12" fmla="*/ 13 w 81"/>
              <a:gd name="T13" fmla="*/ 247 h 528"/>
              <a:gd name="T14" fmla="*/ 13 w 81"/>
              <a:gd name="T15" fmla="*/ 247 h 528"/>
              <a:gd name="T16" fmla="*/ 16 w 81"/>
              <a:gd name="T17" fmla="*/ 327 h 528"/>
              <a:gd name="T18" fmla="*/ 16 w 81"/>
              <a:gd name="T19" fmla="*/ 327 h 528"/>
              <a:gd name="T20" fmla="*/ 23 w 81"/>
              <a:gd name="T21" fmla="*/ 363 h 528"/>
              <a:gd name="T22" fmla="*/ 68 w 81"/>
              <a:gd name="T23" fmla="*/ 528 h 528"/>
              <a:gd name="T24" fmla="*/ 78 w 81"/>
              <a:gd name="T25" fmla="*/ 525 h 528"/>
              <a:gd name="T26" fmla="*/ 21 w 81"/>
              <a:gd name="T27" fmla="*/ 293 h 528"/>
              <a:gd name="T28" fmla="*/ 21 w 81"/>
              <a:gd name="T29" fmla="*/ 144 h 528"/>
              <a:gd name="T30" fmla="*/ 39 w 81"/>
              <a:gd name="T31" fmla="*/ 3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528">
                <a:moveTo>
                  <a:pt x="39" y="38"/>
                </a:moveTo>
                <a:cubicBezTo>
                  <a:pt x="81" y="0"/>
                  <a:pt x="81" y="0"/>
                  <a:pt x="81" y="0"/>
                </a:cubicBezTo>
                <a:cubicBezTo>
                  <a:pt x="79" y="1"/>
                  <a:pt x="77" y="2"/>
                  <a:pt x="76" y="2"/>
                </a:cubicBezTo>
                <a:cubicBezTo>
                  <a:pt x="33" y="25"/>
                  <a:pt x="33" y="25"/>
                  <a:pt x="33" y="25"/>
                </a:cubicBezTo>
                <a:cubicBezTo>
                  <a:pt x="8" y="65"/>
                  <a:pt x="0" y="104"/>
                  <a:pt x="9" y="141"/>
                </a:cubicBezTo>
                <a:cubicBezTo>
                  <a:pt x="9" y="141"/>
                  <a:pt x="9" y="141"/>
                  <a:pt x="9" y="142"/>
                </a:cubicBezTo>
                <a:cubicBezTo>
                  <a:pt x="13" y="247"/>
                  <a:pt x="13" y="247"/>
                  <a:pt x="13" y="247"/>
                </a:cubicBezTo>
                <a:cubicBezTo>
                  <a:pt x="13" y="247"/>
                  <a:pt x="13" y="247"/>
                  <a:pt x="13" y="247"/>
                </a:cubicBezTo>
                <a:cubicBezTo>
                  <a:pt x="11" y="276"/>
                  <a:pt x="12" y="303"/>
                  <a:pt x="16" y="327"/>
                </a:cubicBezTo>
                <a:cubicBezTo>
                  <a:pt x="16" y="327"/>
                  <a:pt x="16" y="327"/>
                  <a:pt x="16" y="327"/>
                </a:cubicBezTo>
                <a:cubicBezTo>
                  <a:pt x="17" y="340"/>
                  <a:pt x="20" y="352"/>
                  <a:pt x="23" y="363"/>
                </a:cubicBezTo>
                <a:cubicBezTo>
                  <a:pt x="68" y="528"/>
                  <a:pt x="68" y="528"/>
                  <a:pt x="68" y="528"/>
                </a:cubicBezTo>
                <a:cubicBezTo>
                  <a:pt x="71" y="527"/>
                  <a:pt x="75" y="526"/>
                  <a:pt x="78" y="525"/>
                </a:cubicBezTo>
                <a:cubicBezTo>
                  <a:pt x="53" y="441"/>
                  <a:pt x="33" y="364"/>
                  <a:pt x="21" y="293"/>
                </a:cubicBezTo>
                <a:cubicBezTo>
                  <a:pt x="21" y="144"/>
                  <a:pt x="21" y="144"/>
                  <a:pt x="21" y="144"/>
                </a:cubicBezTo>
                <a:cubicBezTo>
                  <a:pt x="11" y="106"/>
                  <a:pt x="18" y="71"/>
                  <a:pt x="39" y="38"/>
                </a:cubicBezTo>
                <a:close/>
              </a:path>
            </a:pathLst>
          </a:custGeom>
          <a:solidFill>
            <a:srgbClr val="E0D3B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36" name="MH_Other_73"/>
          <p:cNvSpPr>
            <a:spLocks/>
          </p:cNvSpPr>
          <p:nvPr>
            <p:custDataLst>
              <p:tags r:id="rId74"/>
            </p:custDataLst>
          </p:nvPr>
        </p:nvSpPr>
        <p:spPr bwMode="auto">
          <a:xfrm>
            <a:off x="11298275" y="5314122"/>
            <a:ext cx="234950" cy="23813"/>
          </a:xfrm>
          <a:custGeom>
            <a:avLst/>
            <a:gdLst>
              <a:gd name="T0" fmla="*/ 23 w 154"/>
              <a:gd name="T1" fmla="*/ 0 h 15"/>
              <a:gd name="T2" fmla="*/ 8 w 154"/>
              <a:gd name="T3" fmla="*/ 0 h 15"/>
              <a:gd name="T4" fmla="*/ 4 w 154"/>
              <a:gd name="T5" fmla="*/ 3 h 15"/>
              <a:gd name="T6" fmla="*/ 0 w 154"/>
              <a:gd name="T7" fmla="*/ 7 h 15"/>
              <a:gd name="T8" fmla="*/ 145 w 154"/>
              <a:gd name="T9" fmla="*/ 15 h 15"/>
              <a:gd name="T10" fmla="*/ 154 w 154"/>
              <a:gd name="T11" fmla="*/ 7 h 15"/>
              <a:gd name="T12" fmla="*/ 125 w 154"/>
              <a:gd name="T13" fmla="*/ 5 h 15"/>
              <a:gd name="T14" fmla="*/ 112 w 154"/>
              <a:gd name="T15" fmla="*/ 5 h 15"/>
              <a:gd name="T16" fmla="*/ 99 w 154"/>
              <a:gd name="T17" fmla="*/ 4 h 15"/>
              <a:gd name="T18" fmla="*/ 99 w 154"/>
              <a:gd name="T19" fmla="*/ 4 h 15"/>
              <a:gd name="T20" fmla="*/ 89 w 154"/>
              <a:gd name="T21" fmla="*/ 3 h 15"/>
              <a:gd name="T22" fmla="*/ 75 w 154"/>
              <a:gd name="T23" fmla="*/ 2 h 15"/>
              <a:gd name="T24" fmla="*/ 61 w 154"/>
              <a:gd name="T25" fmla="*/ 2 h 15"/>
              <a:gd name="T26" fmla="*/ 39 w 154"/>
              <a:gd name="T27" fmla="*/ 1 h 15"/>
              <a:gd name="T28" fmla="*/ 23 w 154"/>
              <a:gd name="T29" fmla="*/ 0 h 15"/>
              <a:gd name="T30" fmla="*/ 23 w 154"/>
              <a:gd name="T3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5">
                <a:moveTo>
                  <a:pt x="23" y="0"/>
                </a:moveTo>
                <a:lnTo>
                  <a:pt x="8" y="0"/>
                </a:lnTo>
                <a:lnTo>
                  <a:pt x="4" y="3"/>
                </a:lnTo>
                <a:lnTo>
                  <a:pt x="0" y="7"/>
                </a:lnTo>
                <a:lnTo>
                  <a:pt x="145" y="15"/>
                </a:lnTo>
                <a:lnTo>
                  <a:pt x="154" y="7"/>
                </a:lnTo>
                <a:lnTo>
                  <a:pt x="125" y="5"/>
                </a:lnTo>
                <a:lnTo>
                  <a:pt x="112" y="5"/>
                </a:lnTo>
                <a:lnTo>
                  <a:pt x="99" y="4"/>
                </a:lnTo>
                <a:lnTo>
                  <a:pt x="99" y="4"/>
                </a:lnTo>
                <a:lnTo>
                  <a:pt x="89" y="3"/>
                </a:lnTo>
                <a:lnTo>
                  <a:pt x="75" y="2"/>
                </a:lnTo>
                <a:lnTo>
                  <a:pt x="61" y="2"/>
                </a:lnTo>
                <a:lnTo>
                  <a:pt x="39" y="1"/>
                </a:lnTo>
                <a:lnTo>
                  <a:pt x="23" y="0"/>
                </a:lnTo>
                <a:lnTo>
                  <a:pt x="23" y="0"/>
                </a:lnTo>
                <a:close/>
              </a:path>
            </a:pathLst>
          </a:custGeom>
          <a:solidFill>
            <a:srgbClr val="7B7B7B"/>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37" name="MH_Other_74"/>
          <p:cNvSpPr>
            <a:spLocks/>
          </p:cNvSpPr>
          <p:nvPr>
            <p:custDataLst>
              <p:tags r:id="rId75"/>
            </p:custDataLst>
          </p:nvPr>
        </p:nvSpPr>
        <p:spPr bwMode="auto">
          <a:xfrm>
            <a:off x="11268112" y="5226810"/>
            <a:ext cx="65088" cy="92075"/>
          </a:xfrm>
          <a:custGeom>
            <a:avLst/>
            <a:gdLst>
              <a:gd name="T0" fmla="*/ 34 w 53"/>
              <a:gd name="T1" fmla="*/ 72 h 76"/>
              <a:gd name="T2" fmla="*/ 53 w 53"/>
              <a:gd name="T3" fmla="*/ 72 h 76"/>
              <a:gd name="T4" fmla="*/ 16 w 53"/>
              <a:gd name="T5" fmla="*/ 0 h 76"/>
              <a:gd name="T6" fmla="*/ 0 w 53"/>
              <a:gd name="T7" fmla="*/ 21 h 76"/>
              <a:gd name="T8" fmla="*/ 29 w 53"/>
              <a:gd name="T9" fmla="*/ 76 h 76"/>
              <a:gd name="T10" fmla="*/ 34 w 53"/>
              <a:gd name="T11" fmla="*/ 72 h 76"/>
            </a:gdLst>
            <a:ahLst/>
            <a:cxnLst>
              <a:cxn ang="0">
                <a:pos x="T0" y="T1"/>
              </a:cxn>
              <a:cxn ang="0">
                <a:pos x="T2" y="T3"/>
              </a:cxn>
              <a:cxn ang="0">
                <a:pos x="T4" y="T5"/>
              </a:cxn>
              <a:cxn ang="0">
                <a:pos x="T6" y="T7"/>
              </a:cxn>
              <a:cxn ang="0">
                <a:pos x="T8" y="T9"/>
              </a:cxn>
              <a:cxn ang="0">
                <a:pos x="T10" y="T11"/>
              </a:cxn>
            </a:cxnLst>
            <a:rect l="0" t="0" r="r" b="b"/>
            <a:pathLst>
              <a:path w="53" h="76">
                <a:moveTo>
                  <a:pt x="34" y="72"/>
                </a:moveTo>
                <a:cubicBezTo>
                  <a:pt x="53" y="72"/>
                  <a:pt x="53" y="72"/>
                  <a:pt x="53" y="72"/>
                </a:cubicBezTo>
                <a:cubicBezTo>
                  <a:pt x="16" y="0"/>
                  <a:pt x="16" y="0"/>
                  <a:pt x="16" y="0"/>
                </a:cubicBezTo>
                <a:cubicBezTo>
                  <a:pt x="12" y="9"/>
                  <a:pt x="7" y="15"/>
                  <a:pt x="0" y="21"/>
                </a:cubicBezTo>
                <a:cubicBezTo>
                  <a:pt x="8" y="41"/>
                  <a:pt x="18" y="59"/>
                  <a:pt x="29" y="76"/>
                </a:cubicBezTo>
                <a:cubicBezTo>
                  <a:pt x="34" y="72"/>
                  <a:pt x="34" y="72"/>
                  <a:pt x="34" y="72"/>
                </a:cubicBezTo>
                <a:close/>
              </a:path>
            </a:pathLst>
          </a:custGeom>
          <a:solidFill>
            <a:srgbClr val="C5B376"/>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38" name="MH_Other_75"/>
          <p:cNvSpPr>
            <a:spLocks noEditPoints="1"/>
          </p:cNvSpPr>
          <p:nvPr>
            <p:custDataLst>
              <p:tags r:id="rId76"/>
            </p:custDataLst>
          </p:nvPr>
        </p:nvSpPr>
        <p:spPr bwMode="auto">
          <a:xfrm>
            <a:off x="11233187" y="5252209"/>
            <a:ext cx="203200" cy="677862"/>
          </a:xfrm>
          <a:custGeom>
            <a:avLst/>
            <a:gdLst>
              <a:gd name="T0" fmla="*/ 29 w 166"/>
              <a:gd name="T1" fmla="*/ 0 h 549"/>
              <a:gd name="T2" fmla="*/ 16 w 166"/>
              <a:gd name="T3" fmla="*/ 8 h 549"/>
              <a:gd name="T4" fmla="*/ 43 w 166"/>
              <a:gd name="T5" fmla="*/ 60 h 549"/>
              <a:gd name="T6" fmla="*/ 43 w 166"/>
              <a:gd name="T7" fmla="*/ 74 h 549"/>
              <a:gd name="T8" fmla="*/ 89 w 166"/>
              <a:gd name="T9" fmla="*/ 262 h 549"/>
              <a:gd name="T10" fmla="*/ 99 w 166"/>
              <a:gd name="T11" fmla="*/ 262 h 549"/>
              <a:gd name="T12" fmla="*/ 99 w 166"/>
              <a:gd name="T13" fmla="*/ 271 h 549"/>
              <a:gd name="T14" fmla="*/ 151 w 166"/>
              <a:gd name="T15" fmla="*/ 286 h 549"/>
              <a:gd name="T16" fmla="*/ 125 w 166"/>
              <a:gd name="T17" fmla="*/ 385 h 549"/>
              <a:gd name="T18" fmla="*/ 68 w 166"/>
              <a:gd name="T19" fmla="*/ 449 h 549"/>
              <a:gd name="T20" fmla="*/ 59 w 166"/>
              <a:gd name="T21" fmla="*/ 407 h 549"/>
              <a:gd name="T22" fmla="*/ 86 w 166"/>
              <a:gd name="T23" fmla="*/ 337 h 549"/>
              <a:gd name="T24" fmla="*/ 45 w 166"/>
              <a:gd name="T25" fmla="*/ 337 h 549"/>
              <a:gd name="T26" fmla="*/ 37 w 166"/>
              <a:gd name="T27" fmla="*/ 297 h 549"/>
              <a:gd name="T28" fmla="*/ 91 w 166"/>
              <a:gd name="T29" fmla="*/ 307 h 549"/>
              <a:gd name="T30" fmla="*/ 86 w 166"/>
              <a:gd name="T31" fmla="*/ 337 h 549"/>
              <a:gd name="T32" fmla="*/ 94 w 166"/>
              <a:gd name="T33" fmla="*/ 337 h 549"/>
              <a:gd name="T34" fmla="*/ 104 w 166"/>
              <a:gd name="T35" fmla="*/ 294 h 549"/>
              <a:gd name="T36" fmla="*/ 35 w 166"/>
              <a:gd name="T37" fmla="*/ 286 h 549"/>
              <a:gd name="T38" fmla="*/ 21 w 166"/>
              <a:gd name="T39" fmla="*/ 254 h 549"/>
              <a:gd name="T40" fmla="*/ 41 w 166"/>
              <a:gd name="T41" fmla="*/ 135 h 549"/>
              <a:gd name="T42" fmla="*/ 1 w 166"/>
              <a:gd name="T43" fmla="*/ 260 h 549"/>
              <a:gd name="T44" fmla="*/ 21 w 166"/>
              <a:gd name="T45" fmla="*/ 298 h 549"/>
              <a:gd name="T46" fmla="*/ 58 w 166"/>
              <a:gd name="T47" fmla="*/ 513 h 549"/>
              <a:gd name="T48" fmla="*/ 0 w 166"/>
              <a:gd name="T49" fmla="*/ 542 h 549"/>
              <a:gd name="T50" fmla="*/ 1 w 166"/>
              <a:gd name="T51" fmla="*/ 549 h 549"/>
              <a:gd name="T52" fmla="*/ 19 w 166"/>
              <a:gd name="T53" fmla="*/ 547 h 549"/>
              <a:gd name="T54" fmla="*/ 79 w 166"/>
              <a:gd name="T55" fmla="*/ 527 h 549"/>
              <a:gd name="T56" fmla="*/ 83 w 166"/>
              <a:gd name="T57" fmla="*/ 525 h 549"/>
              <a:gd name="T58" fmla="*/ 79 w 166"/>
              <a:gd name="T59" fmla="*/ 503 h 549"/>
              <a:gd name="T60" fmla="*/ 69 w 166"/>
              <a:gd name="T61" fmla="*/ 457 h 549"/>
              <a:gd name="T62" fmla="*/ 93 w 166"/>
              <a:gd name="T63" fmla="*/ 453 h 549"/>
              <a:gd name="T64" fmla="*/ 101 w 166"/>
              <a:gd name="T65" fmla="*/ 449 h 549"/>
              <a:gd name="T66" fmla="*/ 113 w 166"/>
              <a:gd name="T67" fmla="*/ 442 h 549"/>
              <a:gd name="T68" fmla="*/ 118 w 166"/>
              <a:gd name="T69" fmla="*/ 436 h 549"/>
              <a:gd name="T70" fmla="*/ 128 w 166"/>
              <a:gd name="T71" fmla="*/ 422 h 549"/>
              <a:gd name="T72" fmla="*/ 133 w 166"/>
              <a:gd name="T73" fmla="*/ 405 h 549"/>
              <a:gd name="T74" fmla="*/ 136 w 166"/>
              <a:gd name="T75" fmla="*/ 390 h 549"/>
              <a:gd name="T76" fmla="*/ 160 w 166"/>
              <a:gd name="T77" fmla="*/ 303 h 549"/>
              <a:gd name="T78" fmla="*/ 166 w 166"/>
              <a:gd name="T79" fmla="*/ 280 h 549"/>
              <a:gd name="T80" fmla="*/ 157 w 166"/>
              <a:gd name="T81" fmla="*/ 271 h 549"/>
              <a:gd name="T82" fmla="*/ 109 w 166"/>
              <a:gd name="T83" fmla="*/ 260 h 549"/>
              <a:gd name="T84" fmla="*/ 109 w 166"/>
              <a:gd name="T85" fmla="*/ 252 h 549"/>
              <a:gd name="T86" fmla="*/ 100 w 166"/>
              <a:gd name="T87" fmla="*/ 252 h 549"/>
              <a:gd name="T88" fmla="*/ 53 w 166"/>
              <a:gd name="T89" fmla="*/ 60 h 549"/>
              <a:gd name="T90" fmla="*/ 58 w 166"/>
              <a:gd name="T91" fmla="*/ 55 h 549"/>
              <a:gd name="T92" fmla="*/ 29 w 166"/>
              <a:gd name="T93" fmla="*/ 0 h 549"/>
              <a:gd name="T94" fmla="*/ 46 w 166"/>
              <a:gd name="T95" fmla="*/ 344 h 549"/>
              <a:gd name="T96" fmla="*/ 74 w 166"/>
              <a:gd name="T97" fmla="*/ 344 h 549"/>
              <a:gd name="T98" fmla="*/ 57 w 166"/>
              <a:gd name="T99" fmla="*/ 397 h 549"/>
              <a:gd name="T100" fmla="*/ 46 w 166"/>
              <a:gd name="T101" fmla="*/ 344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 h="549">
                <a:moveTo>
                  <a:pt x="29" y="0"/>
                </a:moveTo>
                <a:cubicBezTo>
                  <a:pt x="25" y="3"/>
                  <a:pt x="21" y="5"/>
                  <a:pt x="16" y="8"/>
                </a:cubicBezTo>
                <a:cubicBezTo>
                  <a:pt x="43" y="60"/>
                  <a:pt x="43" y="60"/>
                  <a:pt x="43" y="60"/>
                </a:cubicBezTo>
                <a:cubicBezTo>
                  <a:pt x="43" y="74"/>
                  <a:pt x="43" y="74"/>
                  <a:pt x="43" y="74"/>
                </a:cubicBezTo>
                <a:cubicBezTo>
                  <a:pt x="89" y="262"/>
                  <a:pt x="89" y="262"/>
                  <a:pt x="89" y="262"/>
                </a:cubicBezTo>
                <a:cubicBezTo>
                  <a:pt x="99" y="262"/>
                  <a:pt x="99" y="262"/>
                  <a:pt x="99" y="262"/>
                </a:cubicBezTo>
                <a:cubicBezTo>
                  <a:pt x="99" y="271"/>
                  <a:pt x="99" y="271"/>
                  <a:pt x="99" y="271"/>
                </a:cubicBezTo>
                <a:cubicBezTo>
                  <a:pt x="151" y="286"/>
                  <a:pt x="151" y="286"/>
                  <a:pt x="151" y="286"/>
                </a:cubicBezTo>
                <a:cubicBezTo>
                  <a:pt x="125" y="385"/>
                  <a:pt x="125" y="385"/>
                  <a:pt x="125" y="385"/>
                </a:cubicBezTo>
                <a:cubicBezTo>
                  <a:pt x="116" y="416"/>
                  <a:pt x="97" y="437"/>
                  <a:pt x="68" y="449"/>
                </a:cubicBezTo>
                <a:cubicBezTo>
                  <a:pt x="59" y="407"/>
                  <a:pt x="59" y="407"/>
                  <a:pt x="59" y="407"/>
                </a:cubicBezTo>
                <a:cubicBezTo>
                  <a:pt x="71" y="393"/>
                  <a:pt x="80" y="370"/>
                  <a:pt x="86" y="337"/>
                </a:cubicBezTo>
                <a:cubicBezTo>
                  <a:pt x="45" y="337"/>
                  <a:pt x="45" y="337"/>
                  <a:pt x="45" y="337"/>
                </a:cubicBezTo>
                <a:cubicBezTo>
                  <a:pt x="37" y="297"/>
                  <a:pt x="37" y="297"/>
                  <a:pt x="37" y="297"/>
                </a:cubicBezTo>
                <a:cubicBezTo>
                  <a:pt x="91" y="307"/>
                  <a:pt x="91" y="307"/>
                  <a:pt x="91" y="307"/>
                </a:cubicBezTo>
                <a:cubicBezTo>
                  <a:pt x="86" y="337"/>
                  <a:pt x="86" y="337"/>
                  <a:pt x="86" y="337"/>
                </a:cubicBezTo>
                <a:cubicBezTo>
                  <a:pt x="94" y="337"/>
                  <a:pt x="94" y="337"/>
                  <a:pt x="94" y="337"/>
                </a:cubicBezTo>
                <a:cubicBezTo>
                  <a:pt x="104" y="294"/>
                  <a:pt x="104" y="294"/>
                  <a:pt x="104" y="294"/>
                </a:cubicBezTo>
                <a:cubicBezTo>
                  <a:pt x="35" y="286"/>
                  <a:pt x="35" y="286"/>
                  <a:pt x="35" y="286"/>
                </a:cubicBezTo>
                <a:cubicBezTo>
                  <a:pt x="21" y="254"/>
                  <a:pt x="21" y="254"/>
                  <a:pt x="21" y="254"/>
                </a:cubicBezTo>
                <a:cubicBezTo>
                  <a:pt x="41" y="135"/>
                  <a:pt x="41" y="135"/>
                  <a:pt x="41" y="135"/>
                </a:cubicBezTo>
                <a:cubicBezTo>
                  <a:pt x="1" y="260"/>
                  <a:pt x="1" y="260"/>
                  <a:pt x="1" y="260"/>
                </a:cubicBezTo>
                <a:cubicBezTo>
                  <a:pt x="21" y="298"/>
                  <a:pt x="21" y="298"/>
                  <a:pt x="21" y="298"/>
                </a:cubicBezTo>
                <a:cubicBezTo>
                  <a:pt x="58" y="513"/>
                  <a:pt x="58" y="513"/>
                  <a:pt x="58" y="513"/>
                </a:cubicBezTo>
                <a:cubicBezTo>
                  <a:pt x="47" y="526"/>
                  <a:pt x="27" y="536"/>
                  <a:pt x="0" y="542"/>
                </a:cubicBezTo>
                <a:cubicBezTo>
                  <a:pt x="1" y="549"/>
                  <a:pt x="1" y="549"/>
                  <a:pt x="1" y="549"/>
                </a:cubicBezTo>
                <a:cubicBezTo>
                  <a:pt x="7" y="549"/>
                  <a:pt x="13" y="548"/>
                  <a:pt x="19" y="547"/>
                </a:cubicBezTo>
                <a:cubicBezTo>
                  <a:pt x="38" y="544"/>
                  <a:pt x="58" y="538"/>
                  <a:pt x="79" y="527"/>
                </a:cubicBezTo>
                <a:cubicBezTo>
                  <a:pt x="80" y="527"/>
                  <a:pt x="82" y="526"/>
                  <a:pt x="83" y="525"/>
                </a:cubicBezTo>
                <a:cubicBezTo>
                  <a:pt x="79" y="503"/>
                  <a:pt x="79" y="503"/>
                  <a:pt x="79" y="503"/>
                </a:cubicBezTo>
                <a:cubicBezTo>
                  <a:pt x="69" y="457"/>
                  <a:pt x="69" y="457"/>
                  <a:pt x="69" y="457"/>
                </a:cubicBezTo>
                <a:cubicBezTo>
                  <a:pt x="78" y="457"/>
                  <a:pt x="86" y="455"/>
                  <a:pt x="93" y="453"/>
                </a:cubicBezTo>
                <a:cubicBezTo>
                  <a:pt x="96" y="452"/>
                  <a:pt x="99" y="451"/>
                  <a:pt x="101" y="449"/>
                </a:cubicBezTo>
                <a:cubicBezTo>
                  <a:pt x="105" y="447"/>
                  <a:pt x="109" y="445"/>
                  <a:pt x="113" y="442"/>
                </a:cubicBezTo>
                <a:cubicBezTo>
                  <a:pt x="115" y="440"/>
                  <a:pt x="117" y="438"/>
                  <a:pt x="118" y="436"/>
                </a:cubicBezTo>
                <a:cubicBezTo>
                  <a:pt x="122" y="432"/>
                  <a:pt x="125" y="427"/>
                  <a:pt x="128" y="422"/>
                </a:cubicBezTo>
                <a:cubicBezTo>
                  <a:pt x="130" y="417"/>
                  <a:pt x="132" y="411"/>
                  <a:pt x="133" y="405"/>
                </a:cubicBezTo>
                <a:cubicBezTo>
                  <a:pt x="134" y="401"/>
                  <a:pt x="135" y="395"/>
                  <a:pt x="136" y="390"/>
                </a:cubicBezTo>
                <a:cubicBezTo>
                  <a:pt x="160" y="303"/>
                  <a:pt x="160" y="303"/>
                  <a:pt x="160" y="303"/>
                </a:cubicBezTo>
                <a:cubicBezTo>
                  <a:pt x="166" y="280"/>
                  <a:pt x="166" y="280"/>
                  <a:pt x="166" y="280"/>
                </a:cubicBezTo>
                <a:cubicBezTo>
                  <a:pt x="160" y="276"/>
                  <a:pt x="157" y="273"/>
                  <a:pt x="157" y="271"/>
                </a:cubicBezTo>
                <a:cubicBezTo>
                  <a:pt x="109" y="260"/>
                  <a:pt x="109" y="260"/>
                  <a:pt x="109" y="260"/>
                </a:cubicBezTo>
                <a:cubicBezTo>
                  <a:pt x="109" y="252"/>
                  <a:pt x="109" y="252"/>
                  <a:pt x="109" y="252"/>
                </a:cubicBezTo>
                <a:cubicBezTo>
                  <a:pt x="100" y="252"/>
                  <a:pt x="100" y="252"/>
                  <a:pt x="100" y="252"/>
                </a:cubicBezTo>
                <a:cubicBezTo>
                  <a:pt x="53" y="60"/>
                  <a:pt x="53" y="60"/>
                  <a:pt x="53" y="60"/>
                </a:cubicBezTo>
                <a:cubicBezTo>
                  <a:pt x="58" y="55"/>
                  <a:pt x="58" y="55"/>
                  <a:pt x="58" y="55"/>
                </a:cubicBezTo>
                <a:cubicBezTo>
                  <a:pt x="47" y="38"/>
                  <a:pt x="37" y="20"/>
                  <a:pt x="29" y="0"/>
                </a:cubicBezTo>
                <a:close/>
                <a:moveTo>
                  <a:pt x="46" y="344"/>
                </a:moveTo>
                <a:cubicBezTo>
                  <a:pt x="74" y="344"/>
                  <a:pt x="74" y="344"/>
                  <a:pt x="74" y="344"/>
                </a:cubicBezTo>
                <a:cubicBezTo>
                  <a:pt x="73" y="362"/>
                  <a:pt x="67" y="380"/>
                  <a:pt x="57" y="397"/>
                </a:cubicBezTo>
                <a:cubicBezTo>
                  <a:pt x="46" y="344"/>
                  <a:pt x="46" y="344"/>
                  <a:pt x="46" y="344"/>
                </a:cubicBezTo>
                <a:close/>
              </a:path>
            </a:pathLst>
          </a:custGeom>
          <a:solidFill>
            <a:srgbClr val="B89B5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39" name="MH_Other_76"/>
          <p:cNvSpPr>
            <a:spLocks/>
          </p:cNvSpPr>
          <p:nvPr>
            <p:custDataLst>
              <p:tags r:id="rId77"/>
            </p:custDataLst>
          </p:nvPr>
        </p:nvSpPr>
        <p:spPr bwMode="auto">
          <a:xfrm>
            <a:off x="11288751" y="5676071"/>
            <a:ext cx="34925" cy="65088"/>
          </a:xfrm>
          <a:custGeom>
            <a:avLst/>
            <a:gdLst>
              <a:gd name="T0" fmla="*/ 28 w 28"/>
              <a:gd name="T1" fmla="*/ 0 h 53"/>
              <a:gd name="T2" fmla="*/ 0 w 28"/>
              <a:gd name="T3" fmla="*/ 0 h 53"/>
              <a:gd name="T4" fmla="*/ 11 w 28"/>
              <a:gd name="T5" fmla="*/ 53 h 53"/>
              <a:gd name="T6" fmla="*/ 28 w 28"/>
              <a:gd name="T7" fmla="*/ 0 h 53"/>
            </a:gdLst>
            <a:ahLst/>
            <a:cxnLst>
              <a:cxn ang="0">
                <a:pos x="T0" y="T1"/>
              </a:cxn>
              <a:cxn ang="0">
                <a:pos x="T2" y="T3"/>
              </a:cxn>
              <a:cxn ang="0">
                <a:pos x="T4" y="T5"/>
              </a:cxn>
              <a:cxn ang="0">
                <a:pos x="T6" y="T7"/>
              </a:cxn>
            </a:cxnLst>
            <a:rect l="0" t="0" r="r" b="b"/>
            <a:pathLst>
              <a:path w="28" h="53">
                <a:moveTo>
                  <a:pt x="28" y="0"/>
                </a:moveTo>
                <a:cubicBezTo>
                  <a:pt x="0" y="0"/>
                  <a:pt x="0" y="0"/>
                  <a:pt x="0" y="0"/>
                </a:cubicBezTo>
                <a:cubicBezTo>
                  <a:pt x="11" y="53"/>
                  <a:pt x="11" y="53"/>
                  <a:pt x="11" y="53"/>
                </a:cubicBezTo>
                <a:cubicBezTo>
                  <a:pt x="21" y="36"/>
                  <a:pt x="27" y="18"/>
                  <a:pt x="28" y="0"/>
                </a:cubicBezTo>
                <a:close/>
              </a:path>
            </a:pathLst>
          </a:custGeom>
          <a:solidFill>
            <a:srgbClr val="C5B376"/>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40" name="MH_Other_77"/>
          <p:cNvSpPr>
            <a:spLocks/>
          </p:cNvSpPr>
          <p:nvPr>
            <p:custDataLst>
              <p:tags r:id="rId78"/>
            </p:custDataLst>
          </p:nvPr>
        </p:nvSpPr>
        <p:spPr bwMode="auto">
          <a:xfrm>
            <a:off x="11587201" y="5122034"/>
            <a:ext cx="41275" cy="95250"/>
          </a:xfrm>
          <a:custGeom>
            <a:avLst/>
            <a:gdLst>
              <a:gd name="T0" fmla="*/ 33 w 33"/>
              <a:gd name="T1" fmla="*/ 39 h 76"/>
              <a:gd name="T2" fmla="*/ 21 w 33"/>
              <a:gd name="T3" fmla="*/ 29 h 76"/>
              <a:gd name="T4" fmla="*/ 0 w 33"/>
              <a:gd name="T5" fmla="*/ 0 h 76"/>
              <a:gd name="T6" fmla="*/ 5 w 33"/>
              <a:gd name="T7" fmla="*/ 56 h 76"/>
              <a:gd name="T8" fmla="*/ 21 w 33"/>
              <a:gd name="T9" fmla="*/ 76 h 76"/>
              <a:gd name="T10" fmla="*/ 24 w 33"/>
              <a:gd name="T11" fmla="*/ 69 h 76"/>
              <a:gd name="T12" fmla="*/ 25 w 33"/>
              <a:gd name="T13" fmla="*/ 66 h 76"/>
              <a:gd name="T14" fmla="*/ 31 w 33"/>
              <a:gd name="T15" fmla="*/ 46 h 76"/>
              <a:gd name="T16" fmla="*/ 33 w 33"/>
              <a:gd name="T1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76">
                <a:moveTo>
                  <a:pt x="33" y="39"/>
                </a:moveTo>
                <a:cubicBezTo>
                  <a:pt x="29" y="37"/>
                  <a:pt x="25" y="34"/>
                  <a:pt x="21" y="29"/>
                </a:cubicBezTo>
                <a:cubicBezTo>
                  <a:pt x="0" y="0"/>
                  <a:pt x="0" y="0"/>
                  <a:pt x="0" y="0"/>
                </a:cubicBezTo>
                <a:cubicBezTo>
                  <a:pt x="5" y="56"/>
                  <a:pt x="5" y="56"/>
                  <a:pt x="5" y="56"/>
                </a:cubicBezTo>
                <a:cubicBezTo>
                  <a:pt x="10" y="67"/>
                  <a:pt x="15" y="74"/>
                  <a:pt x="21" y="76"/>
                </a:cubicBezTo>
                <a:cubicBezTo>
                  <a:pt x="24" y="69"/>
                  <a:pt x="24" y="69"/>
                  <a:pt x="24" y="69"/>
                </a:cubicBezTo>
                <a:cubicBezTo>
                  <a:pt x="25" y="66"/>
                  <a:pt x="25" y="66"/>
                  <a:pt x="25" y="66"/>
                </a:cubicBezTo>
                <a:cubicBezTo>
                  <a:pt x="31" y="46"/>
                  <a:pt x="31" y="46"/>
                  <a:pt x="31" y="46"/>
                </a:cubicBezTo>
                <a:cubicBezTo>
                  <a:pt x="33" y="39"/>
                  <a:pt x="33" y="39"/>
                  <a:pt x="33" y="39"/>
                </a:cubicBez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41" name="MH_Other_78"/>
          <p:cNvSpPr>
            <a:spLocks/>
          </p:cNvSpPr>
          <p:nvPr>
            <p:custDataLst>
              <p:tags r:id="rId79"/>
            </p:custDataLst>
          </p:nvPr>
        </p:nvSpPr>
        <p:spPr bwMode="auto">
          <a:xfrm>
            <a:off x="11555450" y="5207760"/>
            <a:ext cx="80962" cy="312737"/>
          </a:xfrm>
          <a:custGeom>
            <a:avLst/>
            <a:gdLst>
              <a:gd name="T0" fmla="*/ 62 w 65"/>
              <a:gd name="T1" fmla="*/ 4 h 253"/>
              <a:gd name="T2" fmla="*/ 49 w 65"/>
              <a:gd name="T3" fmla="*/ 0 h 253"/>
              <a:gd name="T4" fmla="*/ 49 w 65"/>
              <a:gd name="T5" fmla="*/ 7 h 253"/>
              <a:gd name="T6" fmla="*/ 43 w 65"/>
              <a:gd name="T7" fmla="*/ 43 h 253"/>
              <a:gd name="T8" fmla="*/ 0 w 65"/>
              <a:gd name="T9" fmla="*/ 203 h 253"/>
              <a:gd name="T10" fmla="*/ 9 w 65"/>
              <a:gd name="T11" fmla="*/ 253 h 253"/>
              <a:gd name="T12" fmla="*/ 43 w 65"/>
              <a:gd name="T13" fmla="*/ 242 h 253"/>
              <a:gd name="T14" fmla="*/ 53 w 65"/>
              <a:gd name="T15" fmla="*/ 147 h 253"/>
              <a:gd name="T16" fmla="*/ 62 w 65"/>
              <a:gd name="T17" fmla="*/ 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253">
                <a:moveTo>
                  <a:pt x="62" y="4"/>
                </a:moveTo>
                <a:cubicBezTo>
                  <a:pt x="58" y="4"/>
                  <a:pt x="53" y="3"/>
                  <a:pt x="49" y="0"/>
                </a:cubicBezTo>
                <a:cubicBezTo>
                  <a:pt x="49" y="2"/>
                  <a:pt x="49" y="4"/>
                  <a:pt x="49" y="7"/>
                </a:cubicBezTo>
                <a:cubicBezTo>
                  <a:pt x="48" y="19"/>
                  <a:pt x="46" y="31"/>
                  <a:pt x="43" y="43"/>
                </a:cubicBezTo>
                <a:cubicBezTo>
                  <a:pt x="24" y="88"/>
                  <a:pt x="9" y="141"/>
                  <a:pt x="0" y="203"/>
                </a:cubicBezTo>
                <a:cubicBezTo>
                  <a:pt x="9" y="253"/>
                  <a:pt x="9" y="253"/>
                  <a:pt x="9" y="253"/>
                </a:cubicBezTo>
                <a:cubicBezTo>
                  <a:pt x="43" y="242"/>
                  <a:pt x="43" y="242"/>
                  <a:pt x="43" y="242"/>
                </a:cubicBezTo>
                <a:cubicBezTo>
                  <a:pt x="53" y="147"/>
                  <a:pt x="53" y="147"/>
                  <a:pt x="53" y="147"/>
                </a:cubicBezTo>
                <a:cubicBezTo>
                  <a:pt x="62" y="99"/>
                  <a:pt x="65" y="51"/>
                  <a:pt x="62" y="4"/>
                </a:cubicBezTo>
                <a:close/>
              </a:path>
            </a:pathLst>
          </a:custGeom>
          <a:solidFill>
            <a:srgbClr val="EC8E02"/>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42" name="MH_Other_79"/>
          <p:cNvSpPr>
            <a:spLocks/>
          </p:cNvSpPr>
          <p:nvPr>
            <p:custDataLst>
              <p:tags r:id="rId80"/>
            </p:custDataLst>
          </p:nvPr>
        </p:nvSpPr>
        <p:spPr bwMode="auto">
          <a:xfrm>
            <a:off x="11618951" y="5180771"/>
            <a:ext cx="26987" cy="26988"/>
          </a:xfrm>
          <a:custGeom>
            <a:avLst/>
            <a:gdLst>
              <a:gd name="T0" fmla="*/ 6 w 23"/>
              <a:gd name="T1" fmla="*/ 0 h 23"/>
              <a:gd name="T2" fmla="*/ 0 w 23"/>
              <a:gd name="T3" fmla="*/ 20 h 23"/>
              <a:gd name="T4" fmla="*/ 23 w 23"/>
              <a:gd name="T5" fmla="*/ 13 h 23"/>
              <a:gd name="T6" fmla="*/ 20 w 23"/>
              <a:gd name="T7" fmla="*/ 6 h 23"/>
              <a:gd name="T8" fmla="*/ 6 w 23"/>
              <a:gd name="T9" fmla="*/ 0 h 23"/>
            </a:gdLst>
            <a:ahLst/>
            <a:cxnLst>
              <a:cxn ang="0">
                <a:pos x="T0" y="T1"/>
              </a:cxn>
              <a:cxn ang="0">
                <a:pos x="T2" y="T3"/>
              </a:cxn>
              <a:cxn ang="0">
                <a:pos x="T4" y="T5"/>
              </a:cxn>
              <a:cxn ang="0">
                <a:pos x="T6" y="T7"/>
              </a:cxn>
              <a:cxn ang="0">
                <a:pos x="T8" y="T9"/>
              </a:cxn>
            </a:cxnLst>
            <a:rect l="0" t="0" r="r" b="b"/>
            <a:pathLst>
              <a:path w="23" h="23">
                <a:moveTo>
                  <a:pt x="6" y="0"/>
                </a:moveTo>
                <a:cubicBezTo>
                  <a:pt x="0" y="20"/>
                  <a:pt x="0" y="20"/>
                  <a:pt x="0" y="20"/>
                </a:cubicBezTo>
                <a:cubicBezTo>
                  <a:pt x="10" y="23"/>
                  <a:pt x="18" y="21"/>
                  <a:pt x="23" y="13"/>
                </a:cubicBezTo>
                <a:cubicBezTo>
                  <a:pt x="20" y="6"/>
                  <a:pt x="20" y="6"/>
                  <a:pt x="20" y="6"/>
                </a:cubicBezTo>
                <a:cubicBezTo>
                  <a:pt x="6" y="0"/>
                  <a:pt x="6" y="0"/>
                  <a:pt x="6" y="0"/>
                </a:cubicBezTo>
                <a:close/>
              </a:path>
            </a:pathLst>
          </a:custGeom>
          <a:solidFill>
            <a:srgbClr val="EC8E02"/>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43" name="MH_Other_80"/>
          <p:cNvSpPr>
            <a:spLocks/>
          </p:cNvSpPr>
          <p:nvPr>
            <p:custDataLst>
              <p:tags r:id="rId81"/>
            </p:custDataLst>
          </p:nvPr>
        </p:nvSpPr>
        <p:spPr bwMode="auto">
          <a:xfrm>
            <a:off x="11374476" y="5253796"/>
            <a:ext cx="60325" cy="65088"/>
          </a:xfrm>
          <a:custGeom>
            <a:avLst/>
            <a:gdLst>
              <a:gd name="T0" fmla="*/ 26 w 48"/>
              <a:gd name="T1" fmla="*/ 16 h 54"/>
              <a:gd name="T2" fmla="*/ 12 w 48"/>
              <a:gd name="T3" fmla="*/ 0 h 54"/>
              <a:gd name="T4" fmla="*/ 0 w 48"/>
              <a:gd name="T5" fmla="*/ 31 h 54"/>
              <a:gd name="T6" fmla="*/ 17 w 48"/>
              <a:gd name="T7" fmla="*/ 20 h 54"/>
              <a:gd name="T8" fmla="*/ 31 w 48"/>
              <a:gd name="T9" fmla="*/ 53 h 54"/>
              <a:gd name="T10" fmla="*/ 48 w 48"/>
              <a:gd name="T11" fmla="*/ 54 h 54"/>
              <a:gd name="T12" fmla="*/ 26 w 48"/>
              <a:gd name="T13" fmla="*/ 16 h 54"/>
            </a:gdLst>
            <a:ahLst/>
            <a:cxnLst>
              <a:cxn ang="0">
                <a:pos x="T0" y="T1"/>
              </a:cxn>
              <a:cxn ang="0">
                <a:pos x="T2" y="T3"/>
              </a:cxn>
              <a:cxn ang="0">
                <a:pos x="T4" y="T5"/>
              </a:cxn>
              <a:cxn ang="0">
                <a:pos x="T6" y="T7"/>
              </a:cxn>
              <a:cxn ang="0">
                <a:pos x="T8" y="T9"/>
              </a:cxn>
              <a:cxn ang="0">
                <a:pos x="T10" y="T11"/>
              </a:cxn>
              <a:cxn ang="0">
                <a:pos x="T12" y="T13"/>
              </a:cxn>
            </a:cxnLst>
            <a:rect l="0" t="0" r="r" b="b"/>
            <a:pathLst>
              <a:path w="48" h="54">
                <a:moveTo>
                  <a:pt x="26" y="16"/>
                </a:moveTo>
                <a:cubicBezTo>
                  <a:pt x="21" y="10"/>
                  <a:pt x="17" y="4"/>
                  <a:pt x="12" y="0"/>
                </a:cubicBezTo>
                <a:cubicBezTo>
                  <a:pt x="0" y="31"/>
                  <a:pt x="0" y="31"/>
                  <a:pt x="0" y="31"/>
                </a:cubicBezTo>
                <a:cubicBezTo>
                  <a:pt x="17" y="20"/>
                  <a:pt x="17" y="20"/>
                  <a:pt x="17" y="20"/>
                </a:cubicBezTo>
                <a:cubicBezTo>
                  <a:pt x="31" y="53"/>
                  <a:pt x="31" y="53"/>
                  <a:pt x="31" y="53"/>
                </a:cubicBezTo>
                <a:cubicBezTo>
                  <a:pt x="48" y="54"/>
                  <a:pt x="48" y="54"/>
                  <a:pt x="48" y="54"/>
                </a:cubicBezTo>
                <a:cubicBezTo>
                  <a:pt x="40" y="39"/>
                  <a:pt x="33" y="26"/>
                  <a:pt x="26" y="16"/>
                </a:cubicBezTo>
                <a:close/>
              </a:path>
            </a:pathLst>
          </a:custGeom>
          <a:solidFill>
            <a:srgbClr val="89713A"/>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44" name="MH_Other_81"/>
          <p:cNvSpPr>
            <a:spLocks/>
          </p:cNvSpPr>
          <p:nvPr>
            <p:custDataLst>
              <p:tags r:id="rId82"/>
            </p:custDataLst>
          </p:nvPr>
        </p:nvSpPr>
        <p:spPr bwMode="auto">
          <a:xfrm>
            <a:off x="11374475" y="5277610"/>
            <a:ext cx="38100" cy="39687"/>
          </a:xfrm>
          <a:custGeom>
            <a:avLst/>
            <a:gdLst>
              <a:gd name="T0" fmla="*/ 25 w 25"/>
              <a:gd name="T1" fmla="*/ 26 h 26"/>
              <a:gd name="T2" fmla="*/ 14 w 25"/>
              <a:gd name="T3" fmla="*/ 0 h 26"/>
              <a:gd name="T4" fmla="*/ 0 w 25"/>
              <a:gd name="T5" fmla="*/ 9 h 26"/>
              <a:gd name="T6" fmla="*/ 11 w 25"/>
              <a:gd name="T7" fmla="*/ 26 h 26"/>
              <a:gd name="T8" fmla="*/ 25 w 25"/>
              <a:gd name="T9" fmla="*/ 26 h 26"/>
              <a:gd name="T10" fmla="*/ 25 w 25"/>
              <a:gd name="T11" fmla="*/ 26 h 26"/>
            </a:gdLst>
            <a:ahLst/>
            <a:cxnLst>
              <a:cxn ang="0">
                <a:pos x="T0" y="T1"/>
              </a:cxn>
              <a:cxn ang="0">
                <a:pos x="T2" y="T3"/>
              </a:cxn>
              <a:cxn ang="0">
                <a:pos x="T4" y="T5"/>
              </a:cxn>
              <a:cxn ang="0">
                <a:pos x="T6" y="T7"/>
              </a:cxn>
              <a:cxn ang="0">
                <a:pos x="T8" y="T9"/>
              </a:cxn>
              <a:cxn ang="0">
                <a:pos x="T10" y="T11"/>
              </a:cxn>
            </a:cxnLst>
            <a:rect l="0" t="0" r="r" b="b"/>
            <a:pathLst>
              <a:path w="25" h="26">
                <a:moveTo>
                  <a:pt x="25" y="26"/>
                </a:moveTo>
                <a:lnTo>
                  <a:pt x="14" y="0"/>
                </a:lnTo>
                <a:lnTo>
                  <a:pt x="0" y="9"/>
                </a:lnTo>
                <a:lnTo>
                  <a:pt x="11" y="26"/>
                </a:lnTo>
                <a:lnTo>
                  <a:pt x="25" y="26"/>
                </a:lnTo>
                <a:lnTo>
                  <a:pt x="25" y="26"/>
                </a:lnTo>
                <a:close/>
              </a:path>
            </a:pathLst>
          </a:custGeom>
          <a:solidFill>
            <a:srgbClr val="C5B376"/>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45" name="MH_Other_82"/>
          <p:cNvSpPr>
            <a:spLocks/>
          </p:cNvSpPr>
          <p:nvPr>
            <p:custDataLst>
              <p:tags r:id="rId83"/>
            </p:custDataLst>
          </p:nvPr>
        </p:nvSpPr>
        <p:spPr bwMode="auto">
          <a:xfrm>
            <a:off x="11469726" y="5190297"/>
            <a:ext cx="22225" cy="131763"/>
          </a:xfrm>
          <a:custGeom>
            <a:avLst/>
            <a:gdLst>
              <a:gd name="T0" fmla="*/ 0 w 18"/>
              <a:gd name="T1" fmla="*/ 107 h 107"/>
              <a:gd name="T2" fmla="*/ 16 w 18"/>
              <a:gd name="T3" fmla="*/ 107 h 107"/>
              <a:gd name="T4" fmla="*/ 18 w 18"/>
              <a:gd name="T5" fmla="*/ 0 h 107"/>
              <a:gd name="T6" fmla="*/ 0 w 18"/>
              <a:gd name="T7" fmla="*/ 107 h 107"/>
            </a:gdLst>
            <a:ahLst/>
            <a:cxnLst>
              <a:cxn ang="0">
                <a:pos x="T0" y="T1"/>
              </a:cxn>
              <a:cxn ang="0">
                <a:pos x="T2" y="T3"/>
              </a:cxn>
              <a:cxn ang="0">
                <a:pos x="T4" y="T5"/>
              </a:cxn>
              <a:cxn ang="0">
                <a:pos x="T6" y="T7"/>
              </a:cxn>
            </a:cxnLst>
            <a:rect l="0" t="0" r="r" b="b"/>
            <a:pathLst>
              <a:path w="18" h="107">
                <a:moveTo>
                  <a:pt x="0" y="107"/>
                </a:moveTo>
                <a:cubicBezTo>
                  <a:pt x="16" y="107"/>
                  <a:pt x="16" y="107"/>
                  <a:pt x="16" y="107"/>
                </a:cubicBezTo>
                <a:cubicBezTo>
                  <a:pt x="14" y="76"/>
                  <a:pt x="14" y="40"/>
                  <a:pt x="18" y="0"/>
                </a:cubicBezTo>
                <a:cubicBezTo>
                  <a:pt x="0" y="107"/>
                  <a:pt x="0" y="107"/>
                  <a:pt x="0" y="107"/>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46" name="MH_Other_83"/>
          <p:cNvSpPr>
            <a:spLocks/>
          </p:cNvSpPr>
          <p:nvPr>
            <p:custDataLst>
              <p:tags r:id="rId84"/>
            </p:custDataLst>
          </p:nvPr>
        </p:nvSpPr>
        <p:spPr bwMode="auto">
          <a:xfrm>
            <a:off x="11518937" y="5325235"/>
            <a:ext cx="57150" cy="255587"/>
          </a:xfrm>
          <a:custGeom>
            <a:avLst/>
            <a:gdLst>
              <a:gd name="T0" fmla="*/ 9 w 37"/>
              <a:gd name="T1" fmla="*/ 0 h 167"/>
              <a:gd name="T2" fmla="*/ 0 w 37"/>
              <a:gd name="T3" fmla="*/ 8 h 167"/>
              <a:gd name="T4" fmla="*/ 31 w 37"/>
              <a:gd name="T5" fmla="*/ 167 h 167"/>
              <a:gd name="T6" fmla="*/ 37 w 37"/>
              <a:gd name="T7" fmla="*/ 160 h 167"/>
              <a:gd name="T8" fmla="*/ 36 w 37"/>
              <a:gd name="T9" fmla="*/ 158 h 167"/>
              <a:gd name="T10" fmla="*/ 35 w 37"/>
              <a:gd name="T11" fmla="*/ 149 h 167"/>
              <a:gd name="T12" fmla="*/ 34 w 37"/>
              <a:gd name="T13" fmla="*/ 142 h 167"/>
              <a:gd name="T14" fmla="*/ 32 w 37"/>
              <a:gd name="T15" fmla="*/ 135 h 167"/>
              <a:gd name="T16" fmla="*/ 31 w 37"/>
              <a:gd name="T17" fmla="*/ 128 h 167"/>
              <a:gd name="T18" fmla="*/ 24 w 37"/>
              <a:gd name="T19" fmla="*/ 88 h 167"/>
              <a:gd name="T20" fmla="*/ 9 w 37"/>
              <a:gd name="T21" fmla="*/ 0 h 167"/>
              <a:gd name="T22" fmla="*/ 9 w 37"/>
              <a:gd name="T2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167">
                <a:moveTo>
                  <a:pt x="9" y="0"/>
                </a:moveTo>
                <a:lnTo>
                  <a:pt x="0" y="8"/>
                </a:lnTo>
                <a:lnTo>
                  <a:pt x="31" y="167"/>
                </a:lnTo>
                <a:lnTo>
                  <a:pt x="37" y="160"/>
                </a:lnTo>
                <a:lnTo>
                  <a:pt x="36" y="158"/>
                </a:lnTo>
                <a:lnTo>
                  <a:pt x="35" y="149"/>
                </a:lnTo>
                <a:lnTo>
                  <a:pt x="34" y="142"/>
                </a:lnTo>
                <a:lnTo>
                  <a:pt x="32" y="135"/>
                </a:lnTo>
                <a:lnTo>
                  <a:pt x="31" y="128"/>
                </a:lnTo>
                <a:lnTo>
                  <a:pt x="24" y="88"/>
                </a:lnTo>
                <a:lnTo>
                  <a:pt x="9" y="0"/>
                </a:lnTo>
                <a:lnTo>
                  <a:pt x="9" y="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47" name="MH_Other_84"/>
          <p:cNvSpPr>
            <a:spLocks/>
          </p:cNvSpPr>
          <p:nvPr>
            <p:custDataLst>
              <p:tags r:id="rId85"/>
            </p:custDataLst>
          </p:nvPr>
        </p:nvSpPr>
        <p:spPr bwMode="auto">
          <a:xfrm>
            <a:off x="11310760" y="5325234"/>
            <a:ext cx="268287" cy="255587"/>
          </a:xfrm>
          <a:custGeom>
            <a:avLst/>
            <a:gdLst>
              <a:gd name="T0" fmla="*/ 145 w 176"/>
              <a:gd name="T1" fmla="*/ 8 h 167"/>
              <a:gd name="T2" fmla="*/ 0 w 176"/>
              <a:gd name="T3" fmla="*/ 0 h 167"/>
              <a:gd name="T4" fmla="*/ 38 w 176"/>
              <a:gd name="T5" fmla="*/ 156 h 167"/>
              <a:gd name="T6" fmla="*/ 45 w 176"/>
              <a:gd name="T7" fmla="*/ 156 h 167"/>
              <a:gd name="T8" fmla="*/ 176 w 176"/>
              <a:gd name="T9" fmla="*/ 167 h 167"/>
              <a:gd name="T10" fmla="*/ 145 w 176"/>
              <a:gd name="T11" fmla="*/ 8 h 167"/>
              <a:gd name="T12" fmla="*/ 145 w 176"/>
              <a:gd name="T13" fmla="*/ 8 h 167"/>
            </a:gdLst>
            <a:ahLst/>
            <a:cxnLst>
              <a:cxn ang="0">
                <a:pos x="T0" y="T1"/>
              </a:cxn>
              <a:cxn ang="0">
                <a:pos x="T2" y="T3"/>
              </a:cxn>
              <a:cxn ang="0">
                <a:pos x="T4" y="T5"/>
              </a:cxn>
              <a:cxn ang="0">
                <a:pos x="T6" y="T7"/>
              </a:cxn>
              <a:cxn ang="0">
                <a:pos x="T8" y="T9"/>
              </a:cxn>
              <a:cxn ang="0">
                <a:pos x="T10" y="T11"/>
              </a:cxn>
              <a:cxn ang="0">
                <a:pos x="T12" y="T13"/>
              </a:cxn>
            </a:cxnLst>
            <a:rect l="0" t="0" r="r" b="b"/>
            <a:pathLst>
              <a:path w="176" h="167">
                <a:moveTo>
                  <a:pt x="145" y="8"/>
                </a:moveTo>
                <a:lnTo>
                  <a:pt x="0" y="0"/>
                </a:lnTo>
                <a:lnTo>
                  <a:pt x="38" y="156"/>
                </a:lnTo>
                <a:lnTo>
                  <a:pt x="45" y="156"/>
                </a:lnTo>
                <a:lnTo>
                  <a:pt x="176" y="167"/>
                </a:lnTo>
                <a:lnTo>
                  <a:pt x="145" y="8"/>
                </a:lnTo>
                <a:lnTo>
                  <a:pt x="145" y="8"/>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48" name="MH_Other_85"/>
          <p:cNvSpPr>
            <a:spLocks/>
          </p:cNvSpPr>
          <p:nvPr>
            <p:custDataLst>
              <p:tags r:id="rId86"/>
            </p:custDataLst>
          </p:nvPr>
        </p:nvSpPr>
        <p:spPr bwMode="auto">
          <a:xfrm>
            <a:off x="11571325" y="5533196"/>
            <a:ext cx="57150" cy="19050"/>
          </a:xfrm>
          <a:custGeom>
            <a:avLst/>
            <a:gdLst>
              <a:gd name="T0" fmla="*/ 13 w 37"/>
              <a:gd name="T1" fmla="*/ 0 h 13"/>
              <a:gd name="T2" fmla="*/ 0 w 37"/>
              <a:gd name="T3" fmla="*/ 6 h 13"/>
              <a:gd name="T4" fmla="*/ 1 w 37"/>
              <a:gd name="T5" fmla="*/ 13 h 13"/>
              <a:gd name="T6" fmla="*/ 19 w 37"/>
              <a:gd name="T7" fmla="*/ 4 h 13"/>
              <a:gd name="T8" fmla="*/ 37 w 37"/>
              <a:gd name="T9" fmla="*/ 4 h 13"/>
              <a:gd name="T10" fmla="*/ 13 w 37"/>
              <a:gd name="T11" fmla="*/ 0 h 13"/>
              <a:gd name="T12" fmla="*/ 13 w 37"/>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37" h="13">
                <a:moveTo>
                  <a:pt x="13" y="0"/>
                </a:moveTo>
                <a:lnTo>
                  <a:pt x="0" y="6"/>
                </a:lnTo>
                <a:lnTo>
                  <a:pt x="1" y="13"/>
                </a:lnTo>
                <a:lnTo>
                  <a:pt x="19" y="4"/>
                </a:lnTo>
                <a:lnTo>
                  <a:pt x="37" y="4"/>
                </a:lnTo>
                <a:lnTo>
                  <a:pt x="13" y="0"/>
                </a:lnTo>
                <a:lnTo>
                  <a:pt x="13" y="0"/>
                </a:ln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49" name="MH_Other_86"/>
          <p:cNvSpPr>
            <a:spLocks/>
          </p:cNvSpPr>
          <p:nvPr>
            <p:custDataLst>
              <p:tags r:id="rId87"/>
            </p:custDataLst>
          </p:nvPr>
        </p:nvSpPr>
        <p:spPr bwMode="auto">
          <a:xfrm>
            <a:off x="11576087" y="5553835"/>
            <a:ext cx="69850" cy="26987"/>
          </a:xfrm>
          <a:custGeom>
            <a:avLst/>
            <a:gdLst>
              <a:gd name="T0" fmla="*/ 19 w 56"/>
              <a:gd name="T1" fmla="*/ 0 h 21"/>
              <a:gd name="T2" fmla="*/ 0 w 56"/>
              <a:gd name="T3" fmla="*/ 12 h 21"/>
              <a:gd name="T4" fmla="*/ 56 w 56"/>
              <a:gd name="T5" fmla="*/ 21 h 21"/>
              <a:gd name="T6" fmla="*/ 40 w 56"/>
              <a:gd name="T7" fmla="*/ 11 h 21"/>
              <a:gd name="T8" fmla="*/ 19 w 56"/>
              <a:gd name="T9" fmla="*/ 0 h 21"/>
            </a:gdLst>
            <a:ahLst/>
            <a:cxnLst>
              <a:cxn ang="0">
                <a:pos x="T0" y="T1"/>
              </a:cxn>
              <a:cxn ang="0">
                <a:pos x="T2" y="T3"/>
              </a:cxn>
              <a:cxn ang="0">
                <a:pos x="T4" y="T5"/>
              </a:cxn>
              <a:cxn ang="0">
                <a:pos x="T6" y="T7"/>
              </a:cxn>
              <a:cxn ang="0">
                <a:pos x="T8" y="T9"/>
              </a:cxn>
            </a:cxnLst>
            <a:rect l="0" t="0" r="r" b="b"/>
            <a:pathLst>
              <a:path w="56" h="21">
                <a:moveTo>
                  <a:pt x="19" y="0"/>
                </a:moveTo>
                <a:cubicBezTo>
                  <a:pt x="0" y="12"/>
                  <a:pt x="0" y="12"/>
                  <a:pt x="0" y="12"/>
                </a:cubicBezTo>
                <a:cubicBezTo>
                  <a:pt x="56" y="21"/>
                  <a:pt x="56" y="21"/>
                  <a:pt x="56" y="21"/>
                </a:cubicBezTo>
                <a:cubicBezTo>
                  <a:pt x="48" y="19"/>
                  <a:pt x="43" y="16"/>
                  <a:pt x="40" y="11"/>
                </a:cubicBezTo>
                <a:cubicBezTo>
                  <a:pt x="19" y="0"/>
                  <a:pt x="19" y="0"/>
                  <a:pt x="19" y="0"/>
                </a:cubicBezTo>
                <a:close/>
              </a:path>
            </a:pathLst>
          </a:custGeom>
          <a:solidFill>
            <a:srgbClr val="2F2F2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50" name="MH_Other_87"/>
          <p:cNvSpPr>
            <a:spLocks/>
          </p:cNvSpPr>
          <p:nvPr>
            <p:custDataLst>
              <p:tags r:id="rId88"/>
            </p:custDataLst>
          </p:nvPr>
        </p:nvSpPr>
        <p:spPr bwMode="auto">
          <a:xfrm>
            <a:off x="11498300" y="5582409"/>
            <a:ext cx="42862" cy="36512"/>
          </a:xfrm>
          <a:custGeom>
            <a:avLst/>
            <a:gdLst>
              <a:gd name="T0" fmla="*/ 8 w 34"/>
              <a:gd name="T1" fmla="*/ 3 h 29"/>
              <a:gd name="T2" fmla="*/ 0 w 34"/>
              <a:gd name="T3" fmla="*/ 0 h 29"/>
              <a:gd name="T4" fmla="*/ 24 w 34"/>
              <a:gd name="T5" fmla="*/ 25 h 29"/>
              <a:gd name="T6" fmla="*/ 34 w 34"/>
              <a:gd name="T7" fmla="*/ 29 h 29"/>
              <a:gd name="T8" fmla="*/ 31 w 34"/>
              <a:gd name="T9" fmla="*/ 23 h 29"/>
              <a:gd name="T10" fmla="*/ 9 w 34"/>
              <a:gd name="T11" fmla="*/ 3 h 29"/>
              <a:gd name="T12" fmla="*/ 8 w 34"/>
              <a:gd name="T13" fmla="*/ 3 h 29"/>
            </a:gdLst>
            <a:ahLst/>
            <a:cxnLst>
              <a:cxn ang="0">
                <a:pos x="T0" y="T1"/>
              </a:cxn>
              <a:cxn ang="0">
                <a:pos x="T2" y="T3"/>
              </a:cxn>
              <a:cxn ang="0">
                <a:pos x="T4" y="T5"/>
              </a:cxn>
              <a:cxn ang="0">
                <a:pos x="T6" y="T7"/>
              </a:cxn>
              <a:cxn ang="0">
                <a:pos x="T8" y="T9"/>
              </a:cxn>
              <a:cxn ang="0">
                <a:pos x="T10" y="T11"/>
              </a:cxn>
              <a:cxn ang="0">
                <a:pos x="T12" y="T13"/>
              </a:cxn>
            </a:cxnLst>
            <a:rect l="0" t="0" r="r" b="b"/>
            <a:pathLst>
              <a:path w="34" h="29">
                <a:moveTo>
                  <a:pt x="8" y="3"/>
                </a:moveTo>
                <a:cubicBezTo>
                  <a:pt x="5" y="1"/>
                  <a:pt x="2" y="0"/>
                  <a:pt x="0" y="0"/>
                </a:cubicBezTo>
                <a:cubicBezTo>
                  <a:pt x="24" y="25"/>
                  <a:pt x="24" y="25"/>
                  <a:pt x="24" y="25"/>
                </a:cubicBezTo>
                <a:cubicBezTo>
                  <a:pt x="34" y="29"/>
                  <a:pt x="34" y="29"/>
                  <a:pt x="34" y="29"/>
                </a:cubicBezTo>
                <a:cubicBezTo>
                  <a:pt x="31" y="23"/>
                  <a:pt x="31" y="23"/>
                  <a:pt x="31" y="23"/>
                </a:cubicBezTo>
                <a:cubicBezTo>
                  <a:pt x="9" y="3"/>
                  <a:pt x="9" y="3"/>
                  <a:pt x="9" y="3"/>
                </a:cubicBezTo>
                <a:cubicBezTo>
                  <a:pt x="8" y="3"/>
                  <a:pt x="8" y="3"/>
                  <a:pt x="8" y="3"/>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51" name="MH_Other_88"/>
          <p:cNvSpPr>
            <a:spLocks/>
          </p:cNvSpPr>
          <p:nvPr>
            <p:custDataLst>
              <p:tags r:id="rId89"/>
            </p:custDataLst>
          </p:nvPr>
        </p:nvSpPr>
        <p:spPr bwMode="auto">
          <a:xfrm>
            <a:off x="11476075" y="5583997"/>
            <a:ext cx="19050" cy="9525"/>
          </a:xfrm>
          <a:custGeom>
            <a:avLst/>
            <a:gdLst>
              <a:gd name="T0" fmla="*/ 14 w 14"/>
              <a:gd name="T1" fmla="*/ 8 h 8"/>
              <a:gd name="T2" fmla="*/ 14 w 14"/>
              <a:gd name="T3" fmla="*/ 8 h 8"/>
              <a:gd name="T4" fmla="*/ 12 w 14"/>
              <a:gd name="T5" fmla="*/ 1 h 8"/>
              <a:gd name="T6" fmla="*/ 0 w 14"/>
              <a:gd name="T7" fmla="*/ 0 h 8"/>
              <a:gd name="T8" fmla="*/ 3 w 14"/>
              <a:gd name="T9" fmla="*/ 1 h 8"/>
              <a:gd name="T10" fmla="*/ 14 w 14"/>
              <a:gd name="T11" fmla="*/ 8 h 8"/>
            </a:gdLst>
            <a:ahLst/>
            <a:cxnLst>
              <a:cxn ang="0">
                <a:pos x="T0" y="T1"/>
              </a:cxn>
              <a:cxn ang="0">
                <a:pos x="T2" y="T3"/>
              </a:cxn>
              <a:cxn ang="0">
                <a:pos x="T4" y="T5"/>
              </a:cxn>
              <a:cxn ang="0">
                <a:pos x="T6" y="T7"/>
              </a:cxn>
              <a:cxn ang="0">
                <a:pos x="T8" y="T9"/>
              </a:cxn>
              <a:cxn ang="0">
                <a:pos x="T10" y="T11"/>
              </a:cxn>
            </a:cxnLst>
            <a:rect l="0" t="0" r="r" b="b"/>
            <a:pathLst>
              <a:path w="14" h="8">
                <a:moveTo>
                  <a:pt x="14" y="8"/>
                </a:moveTo>
                <a:cubicBezTo>
                  <a:pt x="14" y="8"/>
                  <a:pt x="14" y="8"/>
                  <a:pt x="14" y="8"/>
                </a:cubicBezTo>
                <a:cubicBezTo>
                  <a:pt x="11" y="5"/>
                  <a:pt x="10" y="2"/>
                  <a:pt x="12" y="1"/>
                </a:cubicBezTo>
                <a:cubicBezTo>
                  <a:pt x="0" y="0"/>
                  <a:pt x="0" y="0"/>
                  <a:pt x="0" y="0"/>
                </a:cubicBezTo>
                <a:cubicBezTo>
                  <a:pt x="1" y="0"/>
                  <a:pt x="2" y="0"/>
                  <a:pt x="3" y="1"/>
                </a:cubicBezTo>
                <a:cubicBezTo>
                  <a:pt x="14" y="8"/>
                  <a:pt x="14" y="8"/>
                  <a:pt x="14" y="8"/>
                </a:cubicBez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52" name="MH_Other_89"/>
          <p:cNvSpPr>
            <a:spLocks/>
          </p:cNvSpPr>
          <p:nvPr>
            <p:custDataLst>
              <p:tags r:id="rId90"/>
            </p:custDataLst>
          </p:nvPr>
        </p:nvSpPr>
        <p:spPr bwMode="auto">
          <a:xfrm>
            <a:off x="11466551" y="5580821"/>
            <a:ext cx="46037" cy="33338"/>
          </a:xfrm>
          <a:custGeom>
            <a:avLst/>
            <a:gdLst>
              <a:gd name="T0" fmla="*/ 24 w 37"/>
              <a:gd name="T1" fmla="*/ 11 h 26"/>
              <a:gd name="T2" fmla="*/ 23 w 37"/>
              <a:gd name="T3" fmla="*/ 10 h 26"/>
              <a:gd name="T4" fmla="*/ 12 w 37"/>
              <a:gd name="T5" fmla="*/ 3 h 26"/>
              <a:gd name="T6" fmla="*/ 9 w 37"/>
              <a:gd name="T7" fmla="*/ 2 h 26"/>
              <a:gd name="T8" fmla="*/ 0 w 37"/>
              <a:gd name="T9" fmla="*/ 0 h 26"/>
              <a:gd name="T10" fmla="*/ 37 w 37"/>
              <a:gd name="T11" fmla="*/ 26 h 26"/>
              <a:gd name="T12" fmla="*/ 24 w 37"/>
              <a:gd name="T13" fmla="*/ 11 h 26"/>
            </a:gdLst>
            <a:ahLst/>
            <a:cxnLst>
              <a:cxn ang="0">
                <a:pos x="T0" y="T1"/>
              </a:cxn>
              <a:cxn ang="0">
                <a:pos x="T2" y="T3"/>
              </a:cxn>
              <a:cxn ang="0">
                <a:pos x="T4" y="T5"/>
              </a:cxn>
              <a:cxn ang="0">
                <a:pos x="T6" y="T7"/>
              </a:cxn>
              <a:cxn ang="0">
                <a:pos x="T8" y="T9"/>
              </a:cxn>
              <a:cxn ang="0">
                <a:pos x="T10" y="T11"/>
              </a:cxn>
              <a:cxn ang="0">
                <a:pos x="T12" y="T13"/>
              </a:cxn>
            </a:cxnLst>
            <a:rect l="0" t="0" r="r" b="b"/>
            <a:pathLst>
              <a:path w="37" h="26">
                <a:moveTo>
                  <a:pt x="24" y="11"/>
                </a:moveTo>
                <a:cubicBezTo>
                  <a:pt x="23" y="10"/>
                  <a:pt x="23" y="10"/>
                  <a:pt x="23" y="10"/>
                </a:cubicBezTo>
                <a:cubicBezTo>
                  <a:pt x="12" y="3"/>
                  <a:pt x="12" y="3"/>
                  <a:pt x="12" y="3"/>
                </a:cubicBezTo>
                <a:cubicBezTo>
                  <a:pt x="11" y="2"/>
                  <a:pt x="10" y="2"/>
                  <a:pt x="9" y="2"/>
                </a:cubicBezTo>
                <a:cubicBezTo>
                  <a:pt x="5" y="1"/>
                  <a:pt x="2" y="0"/>
                  <a:pt x="0" y="0"/>
                </a:cubicBezTo>
                <a:cubicBezTo>
                  <a:pt x="37" y="26"/>
                  <a:pt x="37" y="26"/>
                  <a:pt x="37" y="26"/>
                </a:cubicBezTo>
                <a:cubicBezTo>
                  <a:pt x="24" y="11"/>
                  <a:pt x="24" y="11"/>
                  <a:pt x="24" y="11"/>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53" name="MH_Other_90"/>
          <p:cNvSpPr>
            <a:spLocks/>
          </p:cNvSpPr>
          <p:nvPr>
            <p:custDataLst>
              <p:tags r:id="rId91"/>
            </p:custDataLst>
          </p:nvPr>
        </p:nvSpPr>
        <p:spPr bwMode="auto">
          <a:xfrm>
            <a:off x="11509412" y="5585585"/>
            <a:ext cx="26988" cy="26987"/>
          </a:xfrm>
          <a:custGeom>
            <a:avLst/>
            <a:gdLst>
              <a:gd name="T0" fmla="*/ 14 w 22"/>
              <a:gd name="T1" fmla="*/ 2 h 20"/>
              <a:gd name="T2" fmla="*/ 0 w 22"/>
              <a:gd name="T3" fmla="*/ 0 h 20"/>
              <a:gd name="T4" fmla="*/ 22 w 22"/>
              <a:gd name="T5" fmla="*/ 20 h 20"/>
              <a:gd name="T6" fmla="*/ 15 w 22"/>
              <a:gd name="T7" fmla="*/ 9 h 20"/>
              <a:gd name="T8" fmla="*/ 14 w 22"/>
              <a:gd name="T9" fmla="*/ 2 h 20"/>
            </a:gdLst>
            <a:ahLst/>
            <a:cxnLst>
              <a:cxn ang="0">
                <a:pos x="T0" y="T1"/>
              </a:cxn>
              <a:cxn ang="0">
                <a:pos x="T2" y="T3"/>
              </a:cxn>
              <a:cxn ang="0">
                <a:pos x="T4" y="T5"/>
              </a:cxn>
              <a:cxn ang="0">
                <a:pos x="T6" y="T7"/>
              </a:cxn>
              <a:cxn ang="0">
                <a:pos x="T8" y="T9"/>
              </a:cxn>
            </a:cxnLst>
            <a:rect l="0" t="0" r="r" b="b"/>
            <a:pathLst>
              <a:path w="22" h="20">
                <a:moveTo>
                  <a:pt x="14" y="2"/>
                </a:moveTo>
                <a:cubicBezTo>
                  <a:pt x="0" y="0"/>
                  <a:pt x="0" y="0"/>
                  <a:pt x="0" y="0"/>
                </a:cubicBezTo>
                <a:cubicBezTo>
                  <a:pt x="22" y="20"/>
                  <a:pt x="22" y="20"/>
                  <a:pt x="22" y="20"/>
                </a:cubicBezTo>
                <a:cubicBezTo>
                  <a:pt x="15" y="9"/>
                  <a:pt x="15" y="9"/>
                  <a:pt x="15" y="9"/>
                </a:cubicBezTo>
                <a:cubicBezTo>
                  <a:pt x="14" y="6"/>
                  <a:pt x="13" y="3"/>
                  <a:pt x="14" y="2"/>
                </a:cubicBez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54" name="MH_Other_91"/>
          <p:cNvSpPr>
            <a:spLocks/>
          </p:cNvSpPr>
          <p:nvPr>
            <p:custDataLst>
              <p:tags r:id="rId92"/>
            </p:custDataLst>
          </p:nvPr>
        </p:nvSpPr>
        <p:spPr bwMode="auto">
          <a:xfrm>
            <a:off x="11526875" y="5585584"/>
            <a:ext cx="49212" cy="25400"/>
          </a:xfrm>
          <a:custGeom>
            <a:avLst/>
            <a:gdLst>
              <a:gd name="T0" fmla="*/ 11 w 40"/>
              <a:gd name="T1" fmla="*/ 4 h 19"/>
              <a:gd name="T2" fmla="*/ 8 w 40"/>
              <a:gd name="T3" fmla="*/ 3 h 19"/>
              <a:gd name="T4" fmla="*/ 0 w 40"/>
              <a:gd name="T5" fmla="*/ 2 h 19"/>
              <a:gd name="T6" fmla="*/ 20 w 40"/>
              <a:gd name="T7" fmla="*/ 19 h 19"/>
              <a:gd name="T8" fmla="*/ 40 w 40"/>
              <a:gd name="T9" fmla="*/ 14 h 19"/>
              <a:gd name="T10" fmla="*/ 24 w 40"/>
              <a:gd name="T11" fmla="*/ 14 h 19"/>
              <a:gd name="T12" fmla="*/ 11 w 40"/>
              <a:gd name="T13" fmla="*/ 4 h 19"/>
            </a:gdLst>
            <a:ahLst/>
            <a:cxnLst>
              <a:cxn ang="0">
                <a:pos x="T0" y="T1"/>
              </a:cxn>
              <a:cxn ang="0">
                <a:pos x="T2" y="T3"/>
              </a:cxn>
              <a:cxn ang="0">
                <a:pos x="T4" y="T5"/>
              </a:cxn>
              <a:cxn ang="0">
                <a:pos x="T6" y="T7"/>
              </a:cxn>
              <a:cxn ang="0">
                <a:pos x="T8" y="T9"/>
              </a:cxn>
              <a:cxn ang="0">
                <a:pos x="T10" y="T11"/>
              </a:cxn>
              <a:cxn ang="0">
                <a:pos x="T12" y="T13"/>
              </a:cxn>
            </a:cxnLst>
            <a:rect l="0" t="0" r="r" b="b"/>
            <a:pathLst>
              <a:path w="40" h="19">
                <a:moveTo>
                  <a:pt x="11" y="4"/>
                </a:moveTo>
                <a:cubicBezTo>
                  <a:pt x="10" y="4"/>
                  <a:pt x="9" y="3"/>
                  <a:pt x="8" y="3"/>
                </a:cubicBezTo>
                <a:cubicBezTo>
                  <a:pt x="4" y="1"/>
                  <a:pt x="1" y="0"/>
                  <a:pt x="0" y="2"/>
                </a:cubicBezTo>
                <a:cubicBezTo>
                  <a:pt x="20" y="19"/>
                  <a:pt x="20" y="19"/>
                  <a:pt x="20" y="19"/>
                </a:cubicBezTo>
                <a:cubicBezTo>
                  <a:pt x="40" y="14"/>
                  <a:pt x="40" y="14"/>
                  <a:pt x="40" y="14"/>
                </a:cubicBezTo>
                <a:cubicBezTo>
                  <a:pt x="24" y="14"/>
                  <a:pt x="24" y="14"/>
                  <a:pt x="24" y="14"/>
                </a:cubicBezTo>
                <a:cubicBezTo>
                  <a:pt x="11" y="4"/>
                  <a:pt x="11" y="4"/>
                  <a:pt x="11" y="4"/>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55" name="MH_Other_92"/>
          <p:cNvSpPr>
            <a:spLocks/>
          </p:cNvSpPr>
          <p:nvPr>
            <p:custDataLst>
              <p:tags r:id="rId93"/>
            </p:custDataLst>
          </p:nvPr>
        </p:nvSpPr>
        <p:spPr bwMode="auto">
          <a:xfrm>
            <a:off x="11536401" y="5590346"/>
            <a:ext cx="52387" cy="14288"/>
          </a:xfrm>
          <a:custGeom>
            <a:avLst/>
            <a:gdLst>
              <a:gd name="T0" fmla="*/ 0 w 42"/>
              <a:gd name="T1" fmla="*/ 0 h 11"/>
              <a:gd name="T2" fmla="*/ 3 w 42"/>
              <a:gd name="T3" fmla="*/ 1 h 11"/>
              <a:gd name="T4" fmla="*/ 16 w 42"/>
              <a:gd name="T5" fmla="*/ 11 h 11"/>
              <a:gd name="T6" fmla="*/ 32 w 42"/>
              <a:gd name="T7" fmla="*/ 11 h 11"/>
              <a:gd name="T8" fmla="*/ 42 w 42"/>
              <a:gd name="T9" fmla="*/ 4 h 11"/>
              <a:gd name="T10" fmla="*/ 0 w 42"/>
              <a:gd name="T11" fmla="*/ 0 h 11"/>
            </a:gdLst>
            <a:ahLst/>
            <a:cxnLst>
              <a:cxn ang="0">
                <a:pos x="T0" y="T1"/>
              </a:cxn>
              <a:cxn ang="0">
                <a:pos x="T2" y="T3"/>
              </a:cxn>
              <a:cxn ang="0">
                <a:pos x="T4" y="T5"/>
              </a:cxn>
              <a:cxn ang="0">
                <a:pos x="T6" y="T7"/>
              </a:cxn>
              <a:cxn ang="0">
                <a:pos x="T8" y="T9"/>
              </a:cxn>
              <a:cxn ang="0">
                <a:pos x="T10" y="T11"/>
              </a:cxn>
            </a:cxnLst>
            <a:rect l="0" t="0" r="r" b="b"/>
            <a:pathLst>
              <a:path w="42" h="11">
                <a:moveTo>
                  <a:pt x="0" y="0"/>
                </a:moveTo>
                <a:cubicBezTo>
                  <a:pt x="1" y="0"/>
                  <a:pt x="2" y="1"/>
                  <a:pt x="3" y="1"/>
                </a:cubicBezTo>
                <a:cubicBezTo>
                  <a:pt x="16" y="11"/>
                  <a:pt x="16" y="11"/>
                  <a:pt x="16" y="11"/>
                </a:cubicBezTo>
                <a:cubicBezTo>
                  <a:pt x="32" y="11"/>
                  <a:pt x="32" y="11"/>
                  <a:pt x="32" y="11"/>
                </a:cubicBezTo>
                <a:cubicBezTo>
                  <a:pt x="42" y="4"/>
                  <a:pt x="42" y="4"/>
                  <a:pt x="42" y="4"/>
                </a:cubicBezTo>
                <a:cubicBezTo>
                  <a:pt x="0" y="0"/>
                  <a:pt x="0" y="0"/>
                  <a:pt x="0" y="0"/>
                </a:cubicBez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56" name="MH_Other_93"/>
          <p:cNvSpPr>
            <a:spLocks/>
          </p:cNvSpPr>
          <p:nvPr>
            <p:custDataLst>
              <p:tags r:id="rId94"/>
            </p:custDataLst>
          </p:nvPr>
        </p:nvSpPr>
        <p:spPr bwMode="auto">
          <a:xfrm>
            <a:off x="11523701" y="5639559"/>
            <a:ext cx="96837" cy="61912"/>
          </a:xfrm>
          <a:custGeom>
            <a:avLst/>
            <a:gdLst>
              <a:gd name="T0" fmla="*/ 0 w 77"/>
              <a:gd name="T1" fmla="*/ 2 h 51"/>
              <a:gd name="T2" fmla="*/ 0 w 77"/>
              <a:gd name="T3" fmla="*/ 18 h 51"/>
              <a:gd name="T4" fmla="*/ 9 w 77"/>
              <a:gd name="T5" fmla="*/ 29 h 51"/>
              <a:gd name="T6" fmla="*/ 26 w 77"/>
              <a:gd name="T7" fmla="*/ 51 h 51"/>
              <a:gd name="T8" fmla="*/ 51 w 77"/>
              <a:gd name="T9" fmla="*/ 29 h 51"/>
              <a:gd name="T10" fmla="*/ 77 w 77"/>
              <a:gd name="T11" fmla="*/ 4 h 51"/>
              <a:gd name="T12" fmla="*/ 26 w 77"/>
              <a:gd name="T13" fmla="*/ 6 h 51"/>
              <a:gd name="T14" fmla="*/ 10 w 77"/>
              <a:gd name="T15" fmla="*/ 0 h 51"/>
              <a:gd name="T16" fmla="*/ 0 w 77"/>
              <a:gd name="T17" fmla="*/ 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51">
                <a:moveTo>
                  <a:pt x="0" y="2"/>
                </a:moveTo>
                <a:cubicBezTo>
                  <a:pt x="0" y="18"/>
                  <a:pt x="0" y="18"/>
                  <a:pt x="0" y="18"/>
                </a:cubicBezTo>
                <a:cubicBezTo>
                  <a:pt x="9" y="29"/>
                  <a:pt x="9" y="29"/>
                  <a:pt x="9" y="29"/>
                </a:cubicBezTo>
                <a:cubicBezTo>
                  <a:pt x="26" y="51"/>
                  <a:pt x="26" y="51"/>
                  <a:pt x="26" y="51"/>
                </a:cubicBezTo>
                <a:cubicBezTo>
                  <a:pt x="51" y="29"/>
                  <a:pt x="51" y="29"/>
                  <a:pt x="51" y="29"/>
                </a:cubicBezTo>
                <a:cubicBezTo>
                  <a:pt x="77" y="4"/>
                  <a:pt x="77" y="4"/>
                  <a:pt x="77" y="4"/>
                </a:cubicBezTo>
                <a:cubicBezTo>
                  <a:pt x="26" y="6"/>
                  <a:pt x="26" y="6"/>
                  <a:pt x="26" y="6"/>
                </a:cubicBezTo>
                <a:cubicBezTo>
                  <a:pt x="20" y="5"/>
                  <a:pt x="15" y="3"/>
                  <a:pt x="10" y="0"/>
                </a:cubicBezTo>
                <a:cubicBezTo>
                  <a:pt x="6" y="0"/>
                  <a:pt x="3" y="1"/>
                  <a:pt x="0" y="2"/>
                </a:cubicBezTo>
                <a:close/>
              </a:path>
            </a:pathLst>
          </a:custGeom>
          <a:solidFill>
            <a:srgbClr val="B16A01"/>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57" name="MH_Other_94"/>
          <p:cNvSpPr>
            <a:spLocks/>
          </p:cNvSpPr>
          <p:nvPr>
            <p:custDataLst>
              <p:tags r:id="rId95"/>
            </p:custDataLst>
          </p:nvPr>
        </p:nvSpPr>
        <p:spPr bwMode="auto">
          <a:xfrm>
            <a:off x="11503062" y="5642735"/>
            <a:ext cx="31750" cy="33337"/>
          </a:xfrm>
          <a:custGeom>
            <a:avLst/>
            <a:gdLst>
              <a:gd name="T0" fmla="*/ 18 w 27"/>
              <a:gd name="T1" fmla="*/ 16 h 27"/>
              <a:gd name="T2" fmla="*/ 18 w 27"/>
              <a:gd name="T3" fmla="*/ 0 h 27"/>
              <a:gd name="T4" fmla="*/ 0 w 27"/>
              <a:gd name="T5" fmla="*/ 1 h 27"/>
              <a:gd name="T6" fmla="*/ 0 w 27"/>
              <a:gd name="T7" fmla="*/ 27 h 27"/>
              <a:gd name="T8" fmla="*/ 27 w 27"/>
              <a:gd name="T9" fmla="*/ 27 h 27"/>
              <a:gd name="T10" fmla="*/ 18 w 27"/>
              <a:gd name="T11" fmla="*/ 16 h 27"/>
            </a:gdLst>
            <a:ahLst/>
            <a:cxnLst>
              <a:cxn ang="0">
                <a:pos x="T0" y="T1"/>
              </a:cxn>
              <a:cxn ang="0">
                <a:pos x="T2" y="T3"/>
              </a:cxn>
              <a:cxn ang="0">
                <a:pos x="T4" y="T5"/>
              </a:cxn>
              <a:cxn ang="0">
                <a:pos x="T6" y="T7"/>
              </a:cxn>
              <a:cxn ang="0">
                <a:pos x="T8" y="T9"/>
              </a:cxn>
              <a:cxn ang="0">
                <a:pos x="T10" y="T11"/>
              </a:cxn>
            </a:cxnLst>
            <a:rect l="0" t="0" r="r" b="b"/>
            <a:pathLst>
              <a:path w="27" h="27">
                <a:moveTo>
                  <a:pt x="18" y="16"/>
                </a:moveTo>
                <a:cubicBezTo>
                  <a:pt x="18" y="0"/>
                  <a:pt x="18" y="0"/>
                  <a:pt x="18" y="0"/>
                </a:cubicBezTo>
                <a:cubicBezTo>
                  <a:pt x="11" y="1"/>
                  <a:pt x="5" y="1"/>
                  <a:pt x="0" y="1"/>
                </a:cubicBezTo>
                <a:cubicBezTo>
                  <a:pt x="0" y="27"/>
                  <a:pt x="0" y="27"/>
                  <a:pt x="0" y="27"/>
                </a:cubicBezTo>
                <a:cubicBezTo>
                  <a:pt x="9" y="27"/>
                  <a:pt x="18" y="27"/>
                  <a:pt x="27" y="27"/>
                </a:cubicBezTo>
                <a:cubicBezTo>
                  <a:pt x="18" y="16"/>
                  <a:pt x="18" y="16"/>
                  <a:pt x="18" y="1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58" name="MH_Other_95"/>
          <p:cNvSpPr>
            <a:spLocks/>
          </p:cNvSpPr>
          <p:nvPr>
            <p:custDataLst>
              <p:tags r:id="rId96"/>
            </p:custDataLst>
          </p:nvPr>
        </p:nvSpPr>
        <p:spPr bwMode="auto">
          <a:xfrm>
            <a:off x="11474488" y="5612571"/>
            <a:ext cx="61913" cy="31750"/>
          </a:xfrm>
          <a:custGeom>
            <a:avLst/>
            <a:gdLst>
              <a:gd name="T0" fmla="*/ 22 w 50"/>
              <a:gd name="T1" fmla="*/ 26 h 26"/>
              <a:gd name="T2" fmla="*/ 40 w 50"/>
              <a:gd name="T3" fmla="*/ 25 h 26"/>
              <a:gd name="T4" fmla="*/ 50 w 50"/>
              <a:gd name="T5" fmla="*/ 23 h 26"/>
              <a:gd name="T6" fmla="*/ 37 w 50"/>
              <a:gd name="T7" fmla="*/ 12 h 26"/>
              <a:gd name="T8" fmla="*/ 0 w 50"/>
              <a:gd name="T9" fmla="*/ 0 h 26"/>
              <a:gd name="T10" fmla="*/ 5 w 50"/>
              <a:gd name="T11" fmla="*/ 19 h 26"/>
              <a:gd name="T12" fmla="*/ 22 w 50"/>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50" h="26">
                <a:moveTo>
                  <a:pt x="22" y="26"/>
                </a:moveTo>
                <a:cubicBezTo>
                  <a:pt x="27" y="26"/>
                  <a:pt x="33" y="26"/>
                  <a:pt x="40" y="25"/>
                </a:cubicBezTo>
                <a:cubicBezTo>
                  <a:pt x="43" y="24"/>
                  <a:pt x="46" y="23"/>
                  <a:pt x="50" y="23"/>
                </a:cubicBezTo>
                <a:cubicBezTo>
                  <a:pt x="45" y="20"/>
                  <a:pt x="41" y="16"/>
                  <a:pt x="37" y="12"/>
                </a:cubicBezTo>
                <a:cubicBezTo>
                  <a:pt x="0" y="0"/>
                  <a:pt x="0" y="0"/>
                  <a:pt x="0" y="0"/>
                </a:cubicBezTo>
                <a:cubicBezTo>
                  <a:pt x="5" y="19"/>
                  <a:pt x="5" y="19"/>
                  <a:pt x="5" y="19"/>
                </a:cubicBezTo>
                <a:cubicBezTo>
                  <a:pt x="9" y="23"/>
                  <a:pt x="14" y="25"/>
                  <a:pt x="22" y="26"/>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59" name="MH_Other_96"/>
          <p:cNvSpPr>
            <a:spLocks/>
          </p:cNvSpPr>
          <p:nvPr>
            <p:custDataLst>
              <p:tags r:id="rId97"/>
            </p:custDataLst>
          </p:nvPr>
        </p:nvSpPr>
        <p:spPr bwMode="auto">
          <a:xfrm>
            <a:off x="11576088" y="5596697"/>
            <a:ext cx="34925" cy="30163"/>
          </a:xfrm>
          <a:custGeom>
            <a:avLst/>
            <a:gdLst>
              <a:gd name="T0" fmla="*/ 0 w 28"/>
              <a:gd name="T1" fmla="*/ 15 h 25"/>
              <a:gd name="T2" fmla="*/ 9 w 28"/>
              <a:gd name="T3" fmla="*/ 20 h 25"/>
              <a:gd name="T4" fmla="*/ 28 w 28"/>
              <a:gd name="T5" fmla="*/ 25 h 25"/>
              <a:gd name="T6" fmla="*/ 21 w 28"/>
              <a:gd name="T7" fmla="*/ 21 h 25"/>
              <a:gd name="T8" fmla="*/ 15 w 28"/>
              <a:gd name="T9" fmla="*/ 18 h 25"/>
              <a:gd name="T10" fmla="*/ 11 w 28"/>
              <a:gd name="T11" fmla="*/ 12 h 25"/>
              <a:gd name="T12" fmla="*/ 16 w 28"/>
              <a:gd name="T13" fmla="*/ 0 h 25"/>
              <a:gd name="T14" fmla="*/ 0 w 28"/>
              <a:gd name="T15" fmla="*/ 1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5">
                <a:moveTo>
                  <a:pt x="0" y="15"/>
                </a:moveTo>
                <a:cubicBezTo>
                  <a:pt x="9" y="20"/>
                  <a:pt x="9" y="20"/>
                  <a:pt x="9" y="20"/>
                </a:cubicBezTo>
                <a:cubicBezTo>
                  <a:pt x="28" y="25"/>
                  <a:pt x="28" y="25"/>
                  <a:pt x="28" y="25"/>
                </a:cubicBezTo>
                <a:cubicBezTo>
                  <a:pt x="21" y="21"/>
                  <a:pt x="21" y="21"/>
                  <a:pt x="21" y="21"/>
                </a:cubicBezTo>
                <a:cubicBezTo>
                  <a:pt x="19" y="21"/>
                  <a:pt x="16" y="19"/>
                  <a:pt x="15" y="18"/>
                </a:cubicBezTo>
                <a:cubicBezTo>
                  <a:pt x="13" y="16"/>
                  <a:pt x="12" y="14"/>
                  <a:pt x="11" y="12"/>
                </a:cubicBezTo>
                <a:cubicBezTo>
                  <a:pt x="17" y="7"/>
                  <a:pt x="19" y="3"/>
                  <a:pt x="16" y="0"/>
                </a:cubicBezTo>
                <a:cubicBezTo>
                  <a:pt x="0" y="15"/>
                  <a:pt x="0" y="15"/>
                  <a:pt x="0" y="15"/>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60" name="MH_Other_97"/>
          <p:cNvSpPr>
            <a:spLocks/>
          </p:cNvSpPr>
          <p:nvPr>
            <p:custDataLst>
              <p:tags r:id="rId98"/>
            </p:custDataLst>
          </p:nvPr>
        </p:nvSpPr>
        <p:spPr bwMode="auto">
          <a:xfrm>
            <a:off x="11590375" y="5596697"/>
            <a:ext cx="55562" cy="22225"/>
          </a:xfrm>
          <a:custGeom>
            <a:avLst/>
            <a:gdLst>
              <a:gd name="T0" fmla="*/ 0 w 45"/>
              <a:gd name="T1" fmla="*/ 12 h 18"/>
              <a:gd name="T2" fmla="*/ 4 w 45"/>
              <a:gd name="T3" fmla="*/ 18 h 18"/>
              <a:gd name="T4" fmla="*/ 33 w 45"/>
              <a:gd name="T5" fmla="*/ 10 h 18"/>
              <a:gd name="T6" fmla="*/ 45 w 45"/>
              <a:gd name="T7" fmla="*/ 4 h 18"/>
              <a:gd name="T8" fmla="*/ 5 w 45"/>
              <a:gd name="T9" fmla="*/ 0 h 18"/>
              <a:gd name="T10" fmla="*/ 0 w 45"/>
              <a:gd name="T11" fmla="*/ 12 h 18"/>
            </a:gdLst>
            <a:ahLst/>
            <a:cxnLst>
              <a:cxn ang="0">
                <a:pos x="T0" y="T1"/>
              </a:cxn>
              <a:cxn ang="0">
                <a:pos x="T2" y="T3"/>
              </a:cxn>
              <a:cxn ang="0">
                <a:pos x="T4" y="T5"/>
              </a:cxn>
              <a:cxn ang="0">
                <a:pos x="T6" y="T7"/>
              </a:cxn>
              <a:cxn ang="0">
                <a:pos x="T8" y="T9"/>
              </a:cxn>
              <a:cxn ang="0">
                <a:pos x="T10" y="T11"/>
              </a:cxn>
            </a:cxnLst>
            <a:rect l="0" t="0" r="r" b="b"/>
            <a:pathLst>
              <a:path w="45" h="18">
                <a:moveTo>
                  <a:pt x="0" y="12"/>
                </a:moveTo>
                <a:cubicBezTo>
                  <a:pt x="1" y="14"/>
                  <a:pt x="2" y="16"/>
                  <a:pt x="4" y="18"/>
                </a:cubicBezTo>
                <a:cubicBezTo>
                  <a:pt x="15" y="16"/>
                  <a:pt x="25" y="14"/>
                  <a:pt x="33" y="10"/>
                </a:cubicBezTo>
                <a:cubicBezTo>
                  <a:pt x="37" y="9"/>
                  <a:pt x="41" y="7"/>
                  <a:pt x="45" y="4"/>
                </a:cubicBezTo>
                <a:cubicBezTo>
                  <a:pt x="5" y="0"/>
                  <a:pt x="5" y="0"/>
                  <a:pt x="5" y="0"/>
                </a:cubicBezTo>
                <a:cubicBezTo>
                  <a:pt x="8" y="3"/>
                  <a:pt x="6" y="7"/>
                  <a:pt x="0" y="12"/>
                </a:cubicBez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61" name="MH_Other_98"/>
          <p:cNvSpPr>
            <a:spLocks/>
          </p:cNvSpPr>
          <p:nvPr>
            <p:custDataLst>
              <p:tags r:id="rId99"/>
            </p:custDataLst>
          </p:nvPr>
        </p:nvSpPr>
        <p:spPr bwMode="auto">
          <a:xfrm>
            <a:off x="11366537" y="5572884"/>
            <a:ext cx="96838" cy="19050"/>
          </a:xfrm>
          <a:custGeom>
            <a:avLst/>
            <a:gdLst>
              <a:gd name="T0" fmla="*/ 48 w 77"/>
              <a:gd name="T1" fmla="*/ 11 h 15"/>
              <a:gd name="T2" fmla="*/ 51 w 77"/>
              <a:gd name="T3" fmla="*/ 10 h 15"/>
              <a:gd name="T4" fmla="*/ 66 w 77"/>
              <a:gd name="T5" fmla="*/ 11 h 15"/>
              <a:gd name="T6" fmla="*/ 77 w 77"/>
              <a:gd name="T7" fmla="*/ 15 h 15"/>
              <a:gd name="T8" fmla="*/ 76 w 77"/>
              <a:gd name="T9" fmla="*/ 8 h 15"/>
              <a:gd name="T10" fmla="*/ 0 w 77"/>
              <a:gd name="T11" fmla="*/ 0 h 15"/>
              <a:gd name="T12" fmla="*/ 48 w 77"/>
              <a:gd name="T13" fmla="*/ 11 h 15"/>
            </a:gdLst>
            <a:ahLst/>
            <a:cxnLst>
              <a:cxn ang="0">
                <a:pos x="T0" y="T1"/>
              </a:cxn>
              <a:cxn ang="0">
                <a:pos x="T2" y="T3"/>
              </a:cxn>
              <a:cxn ang="0">
                <a:pos x="T4" y="T5"/>
              </a:cxn>
              <a:cxn ang="0">
                <a:pos x="T6" y="T7"/>
              </a:cxn>
              <a:cxn ang="0">
                <a:pos x="T8" y="T9"/>
              </a:cxn>
              <a:cxn ang="0">
                <a:pos x="T10" y="T11"/>
              </a:cxn>
              <a:cxn ang="0">
                <a:pos x="T12" y="T13"/>
              </a:cxn>
            </a:cxnLst>
            <a:rect l="0" t="0" r="r" b="b"/>
            <a:pathLst>
              <a:path w="77" h="15">
                <a:moveTo>
                  <a:pt x="48" y="11"/>
                </a:moveTo>
                <a:cubicBezTo>
                  <a:pt x="49" y="11"/>
                  <a:pt x="50" y="10"/>
                  <a:pt x="51" y="10"/>
                </a:cubicBezTo>
                <a:cubicBezTo>
                  <a:pt x="54" y="10"/>
                  <a:pt x="59" y="10"/>
                  <a:pt x="66" y="11"/>
                </a:cubicBezTo>
                <a:cubicBezTo>
                  <a:pt x="77" y="15"/>
                  <a:pt x="77" y="15"/>
                  <a:pt x="77" y="15"/>
                </a:cubicBezTo>
                <a:cubicBezTo>
                  <a:pt x="74" y="11"/>
                  <a:pt x="74" y="9"/>
                  <a:pt x="76" y="8"/>
                </a:cubicBezTo>
                <a:cubicBezTo>
                  <a:pt x="0" y="0"/>
                  <a:pt x="0" y="0"/>
                  <a:pt x="0" y="0"/>
                </a:cubicBezTo>
                <a:cubicBezTo>
                  <a:pt x="48" y="11"/>
                  <a:pt x="48" y="11"/>
                  <a:pt x="48" y="11"/>
                </a:cubicBez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62" name="MH_Other_99"/>
          <p:cNvSpPr>
            <a:spLocks/>
          </p:cNvSpPr>
          <p:nvPr>
            <p:custDataLst>
              <p:tags r:id="rId100"/>
            </p:custDataLst>
          </p:nvPr>
        </p:nvSpPr>
        <p:spPr bwMode="auto">
          <a:xfrm>
            <a:off x="11431626" y="5583997"/>
            <a:ext cx="53975" cy="28575"/>
          </a:xfrm>
          <a:custGeom>
            <a:avLst/>
            <a:gdLst>
              <a:gd name="T0" fmla="*/ 15 w 45"/>
              <a:gd name="T1" fmla="*/ 1 h 21"/>
              <a:gd name="T2" fmla="*/ 0 w 45"/>
              <a:gd name="T3" fmla="*/ 0 h 21"/>
              <a:gd name="T4" fmla="*/ 45 w 45"/>
              <a:gd name="T5" fmla="*/ 21 h 21"/>
              <a:gd name="T6" fmla="*/ 26 w 45"/>
              <a:gd name="T7" fmla="*/ 5 h 21"/>
              <a:gd name="T8" fmla="*/ 15 w 45"/>
              <a:gd name="T9" fmla="*/ 1 h 21"/>
            </a:gdLst>
            <a:ahLst/>
            <a:cxnLst>
              <a:cxn ang="0">
                <a:pos x="T0" y="T1"/>
              </a:cxn>
              <a:cxn ang="0">
                <a:pos x="T2" y="T3"/>
              </a:cxn>
              <a:cxn ang="0">
                <a:pos x="T4" y="T5"/>
              </a:cxn>
              <a:cxn ang="0">
                <a:pos x="T6" y="T7"/>
              </a:cxn>
              <a:cxn ang="0">
                <a:pos x="T8" y="T9"/>
              </a:cxn>
            </a:cxnLst>
            <a:rect l="0" t="0" r="r" b="b"/>
            <a:pathLst>
              <a:path w="45" h="21">
                <a:moveTo>
                  <a:pt x="15" y="1"/>
                </a:moveTo>
                <a:cubicBezTo>
                  <a:pt x="8" y="0"/>
                  <a:pt x="3" y="0"/>
                  <a:pt x="0" y="0"/>
                </a:cubicBezTo>
                <a:cubicBezTo>
                  <a:pt x="45" y="21"/>
                  <a:pt x="45" y="21"/>
                  <a:pt x="45" y="21"/>
                </a:cubicBezTo>
                <a:cubicBezTo>
                  <a:pt x="26" y="5"/>
                  <a:pt x="26" y="5"/>
                  <a:pt x="26" y="5"/>
                </a:cubicBezTo>
                <a:cubicBezTo>
                  <a:pt x="15" y="1"/>
                  <a:pt x="15" y="1"/>
                  <a:pt x="15" y="1"/>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63" name="MH_Other_100"/>
          <p:cNvSpPr>
            <a:spLocks/>
          </p:cNvSpPr>
          <p:nvPr>
            <p:custDataLst>
              <p:tags r:id="rId101"/>
            </p:custDataLst>
          </p:nvPr>
        </p:nvSpPr>
        <p:spPr bwMode="auto">
          <a:xfrm>
            <a:off x="11126825" y="5752272"/>
            <a:ext cx="322262" cy="893763"/>
          </a:xfrm>
          <a:custGeom>
            <a:avLst/>
            <a:gdLst>
              <a:gd name="T0" fmla="*/ 218 w 260"/>
              <a:gd name="T1" fmla="*/ 0 h 723"/>
              <a:gd name="T2" fmla="*/ 213 w 260"/>
              <a:gd name="T3" fmla="*/ 17 h 723"/>
              <a:gd name="T4" fmla="*/ 221 w 260"/>
              <a:gd name="T5" fmla="*/ 62 h 723"/>
              <a:gd name="T6" fmla="*/ 183 w 260"/>
              <a:gd name="T7" fmla="*/ 90 h 723"/>
              <a:gd name="T8" fmla="*/ 203 w 260"/>
              <a:gd name="T9" fmla="*/ 31 h 723"/>
              <a:gd name="T10" fmla="*/ 198 w 260"/>
              <a:gd name="T11" fmla="*/ 37 h 723"/>
              <a:gd name="T12" fmla="*/ 176 w 260"/>
              <a:gd name="T13" fmla="*/ 85 h 723"/>
              <a:gd name="T14" fmla="*/ 186 w 260"/>
              <a:gd name="T15" fmla="*/ 44 h 723"/>
              <a:gd name="T16" fmla="*/ 178 w 260"/>
              <a:gd name="T17" fmla="*/ 48 h 723"/>
              <a:gd name="T18" fmla="*/ 164 w 260"/>
              <a:gd name="T19" fmla="*/ 98 h 723"/>
              <a:gd name="T20" fmla="*/ 168 w 260"/>
              <a:gd name="T21" fmla="*/ 120 h 723"/>
              <a:gd name="T22" fmla="*/ 164 w 260"/>
              <a:gd name="T23" fmla="*/ 122 h 723"/>
              <a:gd name="T24" fmla="*/ 166 w 260"/>
              <a:gd name="T25" fmla="*/ 128 h 723"/>
              <a:gd name="T26" fmla="*/ 185 w 260"/>
              <a:gd name="T27" fmla="*/ 104 h 723"/>
              <a:gd name="T28" fmla="*/ 215 w 260"/>
              <a:gd name="T29" fmla="*/ 91 h 723"/>
              <a:gd name="T30" fmla="*/ 215 w 260"/>
              <a:gd name="T31" fmla="*/ 434 h 723"/>
              <a:gd name="T32" fmla="*/ 233 w 260"/>
              <a:gd name="T33" fmla="*/ 420 h 723"/>
              <a:gd name="T34" fmla="*/ 199 w 260"/>
              <a:gd name="T35" fmla="*/ 645 h 723"/>
              <a:gd name="T36" fmla="*/ 180 w 260"/>
              <a:gd name="T37" fmla="*/ 660 h 723"/>
              <a:gd name="T38" fmla="*/ 153 w 260"/>
              <a:gd name="T39" fmla="*/ 428 h 723"/>
              <a:gd name="T40" fmla="*/ 168 w 260"/>
              <a:gd name="T41" fmla="*/ 182 h 723"/>
              <a:gd name="T42" fmla="*/ 152 w 260"/>
              <a:gd name="T43" fmla="*/ 183 h 723"/>
              <a:gd name="T44" fmla="*/ 134 w 260"/>
              <a:gd name="T45" fmla="*/ 183 h 723"/>
              <a:gd name="T46" fmla="*/ 121 w 260"/>
              <a:gd name="T47" fmla="*/ 180 h 723"/>
              <a:gd name="T48" fmla="*/ 120 w 260"/>
              <a:gd name="T49" fmla="*/ 178 h 723"/>
              <a:gd name="T50" fmla="*/ 116 w 260"/>
              <a:gd name="T51" fmla="*/ 180 h 723"/>
              <a:gd name="T52" fmla="*/ 107 w 260"/>
              <a:gd name="T53" fmla="*/ 175 h 723"/>
              <a:gd name="T54" fmla="*/ 104 w 260"/>
              <a:gd name="T55" fmla="*/ 156 h 723"/>
              <a:gd name="T56" fmla="*/ 104 w 260"/>
              <a:gd name="T57" fmla="*/ 145 h 723"/>
              <a:gd name="T58" fmla="*/ 104 w 260"/>
              <a:gd name="T59" fmla="*/ 142 h 723"/>
              <a:gd name="T60" fmla="*/ 86 w 260"/>
              <a:gd name="T61" fmla="*/ 144 h 723"/>
              <a:gd name="T62" fmla="*/ 85 w 260"/>
              <a:gd name="T63" fmla="*/ 137 h 723"/>
              <a:gd name="T64" fmla="*/ 57 w 260"/>
              <a:gd name="T65" fmla="*/ 36 h 723"/>
              <a:gd name="T66" fmla="*/ 5 w 260"/>
              <a:gd name="T67" fmla="*/ 26 h 723"/>
              <a:gd name="T68" fmla="*/ 0 w 260"/>
              <a:gd name="T69" fmla="*/ 44 h 723"/>
              <a:gd name="T70" fmla="*/ 0 w 260"/>
              <a:gd name="T71" fmla="*/ 48 h 723"/>
              <a:gd name="T72" fmla="*/ 37 w 260"/>
              <a:gd name="T73" fmla="*/ 48 h 723"/>
              <a:gd name="T74" fmla="*/ 70 w 260"/>
              <a:gd name="T75" fmla="*/ 156 h 723"/>
              <a:gd name="T76" fmla="*/ 94 w 260"/>
              <a:gd name="T77" fmla="*/ 156 h 723"/>
              <a:gd name="T78" fmla="*/ 126 w 260"/>
              <a:gd name="T79" fmla="*/ 220 h 723"/>
              <a:gd name="T80" fmla="*/ 142 w 260"/>
              <a:gd name="T81" fmla="*/ 364 h 723"/>
              <a:gd name="T82" fmla="*/ 116 w 260"/>
              <a:gd name="T83" fmla="*/ 346 h 723"/>
              <a:gd name="T84" fmla="*/ 153 w 260"/>
              <a:gd name="T85" fmla="*/ 634 h 723"/>
              <a:gd name="T86" fmla="*/ 153 w 260"/>
              <a:gd name="T87" fmla="*/ 674 h 723"/>
              <a:gd name="T88" fmla="*/ 65 w 260"/>
              <a:gd name="T89" fmla="*/ 687 h 723"/>
              <a:gd name="T90" fmla="*/ 67 w 260"/>
              <a:gd name="T91" fmla="*/ 708 h 723"/>
              <a:gd name="T92" fmla="*/ 85 w 260"/>
              <a:gd name="T93" fmla="*/ 718 h 723"/>
              <a:gd name="T94" fmla="*/ 90 w 260"/>
              <a:gd name="T95" fmla="*/ 719 h 723"/>
              <a:gd name="T96" fmla="*/ 126 w 260"/>
              <a:gd name="T97" fmla="*/ 721 h 723"/>
              <a:gd name="T98" fmla="*/ 177 w 260"/>
              <a:gd name="T99" fmla="*/ 707 h 723"/>
              <a:gd name="T100" fmla="*/ 186 w 260"/>
              <a:gd name="T101" fmla="*/ 703 h 723"/>
              <a:gd name="T102" fmla="*/ 184 w 260"/>
              <a:gd name="T103" fmla="*/ 690 h 723"/>
              <a:gd name="T104" fmla="*/ 183 w 260"/>
              <a:gd name="T105" fmla="*/ 678 h 723"/>
              <a:gd name="T106" fmla="*/ 218 w 260"/>
              <a:gd name="T107" fmla="*/ 671 h 723"/>
              <a:gd name="T108" fmla="*/ 220 w 260"/>
              <a:gd name="T109" fmla="*/ 654 h 723"/>
              <a:gd name="T110" fmla="*/ 249 w 260"/>
              <a:gd name="T111" fmla="*/ 365 h 723"/>
              <a:gd name="T112" fmla="*/ 256 w 260"/>
              <a:gd name="T113" fmla="*/ 249 h 723"/>
              <a:gd name="T114" fmla="*/ 244 w 260"/>
              <a:gd name="T115" fmla="*/ 130 h 723"/>
              <a:gd name="T116" fmla="*/ 228 w 260"/>
              <a:gd name="T117" fmla="*/ 59 h 723"/>
              <a:gd name="T118" fmla="*/ 218 w 260"/>
              <a:gd name="T119" fmla="*/ 0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0" h="723">
                <a:moveTo>
                  <a:pt x="218" y="0"/>
                </a:moveTo>
                <a:cubicBezTo>
                  <a:pt x="217" y="6"/>
                  <a:pt x="215" y="12"/>
                  <a:pt x="213" y="17"/>
                </a:cubicBezTo>
                <a:cubicBezTo>
                  <a:pt x="221" y="62"/>
                  <a:pt x="221" y="62"/>
                  <a:pt x="221" y="62"/>
                </a:cubicBezTo>
                <a:cubicBezTo>
                  <a:pt x="210" y="74"/>
                  <a:pt x="197" y="83"/>
                  <a:pt x="183" y="90"/>
                </a:cubicBezTo>
                <a:cubicBezTo>
                  <a:pt x="196" y="70"/>
                  <a:pt x="203" y="50"/>
                  <a:pt x="203" y="31"/>
                </a:cubicBezTo>
                <a:cubicBezTo>
                  <a:pt x="202" y="33"/>
                  <a:pt x="200" y="35"/>
                  <a:pt x="198" y="37"/>
                </a:cubicBezTo>
                <a:cubicBezTo>
                  <a:pt x="193" y="61"/>
                  <a:pt x="186" y="77"/>
                  <a:pt x="176" y="85"/>
                </a:cubicBezTo>
                <a:cubicBezTo>
                  <a:pt x="186" y="44"/>
                  <a:pt x="186" y="44"/>
                  <a:pt x="186" y="44"/>
                </a:cubicBezTo>
                <a:cubicBezTo>
                  <a:pt x="184" y="46"/>
                  <a:pt x="181" y="47"/>
                  <a:pt x="178" y="48"/>
                </a:cubicBezTo>
                <a:cubicBezTo>
                  <a:pt x="164" y="98"/>
                  <a:pt x="164" y="98"/>
                  <a:pt x="164" y="98"/>
                </a:cubicBezTo>
                <a:cubicBezTo>
                  <a:pt x="168" y="120"/>
                  <a:pt x="168" y="120"/>
                  <a:pt x="168" y="120"/>
                </a:cubicBezTo>
                <a:cubicBezTo>
                  <a:pt x="167" y="121"/>
                  <a:pt x="165" y="122"/>
                  <a:pt x="164" y="122"/>
                </a:cubicBezTo>
                <a:cubicBezTo>
                  <a:pt x="166" y="128"/>
                  <a:pt x="166" y="128"/>
                  <a:pt x="166" y="128"/>
                </a:cubicBezTo>
                <a:cubicBezTo>
                  <a:pt x="185" y="104"/>
                  <a:pt x="185" y="104"/>
                  <a:pt x="185" y="104"/>
                </a:cubicBezTo>
                <a:cubicBezTo>
                  <a:pt x="215" y="91"/>
                  <a:pt x="215" y="91"/>
                  <a:pt x="215" y="91"/>
                </a:cubicBezTo>
                <a:cubicBezTo>
                  <a:pt x="238" y="206"/>
                  <a:pt x="238" y="321"/>
                  <a:pt x="215" y="434"/>
                </a:cubicBezTo>
                <a:cubicBezTo>
                  <a:pt x="233" y="420"/>
                  <a:pt x="233" y="420"/>
                  <a:pt x="233" y="420"/>
                </a:cubicBezTo>
                <a:cubicBezTo>
                  <a:pt x="199" y="645"/>
                  <a:pt x="199" y="645"/>
                  <a:pt x="199" y="645"/>
                </a:cubicBezTo>
                <a:cubicBezTo>
                  <a:pt x="180" y="660"/>
                  <a:pt x="180" y="660"/>
                  <a:pt x="180" y="660"/>
                </a:cubicBezTo>
                <a:cubicBezTo>
                  <a:pt x="153" y="428"/>
                  <a:pt x="153" y="428"/>
                  <a:pt x="153" y="428"/>
                </a:cubicBezTo>
                <a:cubicBezTo>
                  <a:pt x="164" y="359"/>
                  <a:pt x="169" y="277"/>
                  <a:pt x="168" y="182"/>
                </a:cubicBezTo>
                <a:cubicBezTo>
                  <a:pt x="165" y="186"/>
                  <a:pt x="159" y="187"/>
                  <a:pt x="152" y="183"/>
                </a:cubicBezTo>
                <a:cubicBezTo>
                  <a:pt x="147" y="193"/>
                  <a:pt x="141" y="193"/>
                  <a:pt x="134" y="183"/>
                </a:cubicBezTo>
                <a:cubicBezTo>
                  <a:pt x="129" y="190"/>
                  <a:pt x="125" y="189"/>
                  <a:pt x="121" y="180"/>
                </a:cubicBezTo>
                <a:cubicBezTo>
                  <a:pt x="121" y="180"/>
                  <a:pt x="120" y="179"/>
                  <a:pt x="120" y="178"/>
                </a:cubicBezTo>
                <a:cubicBezTo>
                  <a:pt x="119" y="179"/>
                  <a:pt x="117" y="180"/>
                  <a:pt x="116" y="180"/>
                </a:cubicBezTo>
                <a:cubicBezTo>
                  <a:pt x="112" y="180"/>
                  <a:pt x="109" y="179"/>
                  <a:pt x="107" y="175"/>
                </a:cubicBezTo>
                <a:cubicBezTo>
                  <a:pt x="105" y="171"/>
                  <a:pt x="104" y="164"/>
                  <a:pt x="104" y="156"/>
                </a:cubicBezTo>
                <a:cubicBezTo>
                  <a:pt x="104" y="145"/>
                  <a:pt x="104" y="145"/>
                  <a:pt x="104" y="145"/>
                </a:cubicBezTo>
                <a:cubicBezTo>
                  <a:pt x="104" y="142"/>
                  <a:pt x="104" y="142"/>
                  <a:pt x="104" y="142"/>
                </a:cubicBezTo>
                <a:cubicBezTo>
                  <a:pt x="98" y="143"/>
                  <a:pt x="92" y="144"/>
                  <a:pt x="86" y="144"/>
                </a:cubicBezTo>
                <a:cubicBezTo>
                  <a:pt x="85" y="137"/>
                  <a:pt x="85" y="137"/>
                  <a:pt x="85" y="137"/>
                </a:cubicBezTo>
                <a:cubicBezTo>
                  <a:pt x="57" y="36"/>
                  <a:pt x="57" y="36"/>
                  <a:pt x="57" y="36"/>
                </a:cubicBezTo>
                <a:cubicBezTo>
                  <a:pt x="39" y="35"/>
                  <a:pt x="22" y="32"/>
                  <a:pt x="5" y="26"/>
                </a:cubicBezTo>
                <a:cubicBezTo>
                  <a:pt x="3" y="32"/>
                  <a:pt x="1" y="38"/>
                  <a:pt x="0" y="44"/>
                </a:cubicBezTo>
                <a:cubicBezTo>
                  <a:pt x="0" y="46"/>
                  <a:pt x="0" y="47"/>
                  <a:pt x="0" y="48"/>
                </a:cubicBezTo>
                <a:cubicBezTo>
                  <a:pt x="37" y="48"/>
                  <a:pt x="37" y="48"/>
                  <a:pt x="37" y="48"/>
                </a:cubicBezTo>
                <a:cubicBezTo>
                  <a:pt x="70" y="156"/>
                  <a:pt x="70" y="156"/>
                  <a:pt x="70" y="156"/>
                </a:cubicBezTo>
                <a:cubicBezTo>
                  <a:pt x="94" y="156"/>
                  <a:pt x="94" y="156"/>
                  <a:pt x="94" y="156"/>
                </a:cubicBezTo>
                <a:cubicBezTo>
                  <a:pt x="94" y="186"/>
                  <a:pt x="104" y="207"/>
                  <a:pt x="126" y="220"/>
                </a:cubicBezTo>
                <a:cubicBezTo>
                  <a:pt x="142" y="364"/>
                  <a:pt x="142" y="364"/>
                  <a:pt x="142" y="364"/>
                </a:cubicBezTo>
                <a:cubicBezTo>
                  <a:pt x="116" y="346"/>
                  <a:pt x="116" y="346"/>
                  <a:pt x="116" y="346"/>
                </a:cubicBezTo>
                <a:cubicBezTo>
                  <a:pt x="153" y="634"/>
                  <a:pt x="153" y="634"/>
                  <a:pt x="153" y="634"/>
                </a:cubicBezTo>
                <a:cubicBezTo>
                  <a:pt x="153" y="674"/>
                  <a:pt x="153" y="674"/>
                  <a:pt x="153" y="674"/>
                </a:cubicBezTo>
                <a:cubicBezTo>
                  <a:pt x="130" y="691"/>
                  <a:pt x="101" y="695"/>
                  <a:pt x="65" y="687"/>
                </a:cubicBezTo>
                <a:cubicBezTo>
                  <a:pt x="65" y="694"/>
                  <a:pt x="66" y="701"/>
                  <a:pt x="67" y="708"/>
                </a:cubicBezTo>
                <a:cubicBezTo>
                  <a:pt x="73" y="712"/>
                  <a:pt x="78" y="715"/>
                  <a:pt x="85" y="718"/>
                </a:cubicBezTo>
                <a:cubicBezTo>
                  <a:pt x="86" y="718"/>
                  <a:pt x="88" y="719"/>
                  <a:pt x="90" y="719"/>
                </a:cubicBezTo>
                <a:cubicBezTo>
                  <a:pt x="101" y="722"/>
                  <a:pt x="113" y="723"/>
                  <a:pt x="126" y="721"/>
                </a:cubicBezTo>
                <a:cubicBezTo>
                  <a:pt x="142" y="719"/>
                  <a:pt x="158" y="715"/>
                  <a:pt x="177" y="707"/>
                </a:cubicBezTo>
                <a:cubicBezTo>
                  <a:pt x="180" y="706"/>
                  <a:pt x="183" y="704"/>
                  <a:pt x="186" y="703"/>
                </a:cubicBezTo>
                <a:cubicBezTo>
                  <a:pt x="184" y="690"/>
                  <a:pt x="184" y="690"/>
                  <a:pt x="184" y="690"/>
                </a:cubicBezTo>
                <a:cubicBezTo>
                  <a:pt x="183" y="678"/>
                  <a:pt x="183" y="678"/>
                  <a:pt x="183" y="678"/>
                </a:cubicBezTo>
                <a:cubicBezTo>
                  <a:pt x="194" y="683"/>
                  <a:pt x="206" y="681"/>
                  <a:pt x="218" y="671"/>
                </a:cubicBezTo>
                <a:cubicBezTo>
                  <a:pt x="219" y="666"/>
                  <a:pt x="220" y="660"/>
                  <a:pt x="220" y="654"/>
                </a:cubicBezTo>
                <a:cubicBezTo>
                  <a:pt x="232" y="560"/>
                  <a:pt x="242" y="464"/>
                  <a:pt x="249" y="365"/>
                </a:cubicBezTo>
                <a:cubicBezTo>
                  <a:pt x="257" y="327"/>
                  <a:pt x="260" y="288"/>
                  <a:pt x="256" y="249"/>
                </a:cubicBezTo>
                <a:cubicBezTo>
                  <a:pt x="255" y="210"/>
                  <a:pt x="251" y="170"/>
                  <a:pt x="244" y="130"/>
                </a:cubicBezTo>
                <a:cubicBezTo>
                  <a:pt x="240" y="106"/>
                  <a:pt x="235" y="83"/>
                  <a:pt x="228" y="59"/>
                </a:cubicBezTo>
                <a:cubicBezTo>
                  <a:pt x="218" y="0"/>
                  <a:pt x="218" y="0"/>
                  <a:pt x="218" y="0"/>
                </a:cubicBezTo>
                <a:close/>
              </a:path>
            </a:pathLst>
          </a:custGeom>
          <a:solidFill>
            <a:srgbClr val="9F8660"/>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64" name="MH_Other_101"/>
          <p:cNvSpPr>
            <a:spLocks/>
          </p:cNvSpPr>
          <p:nvPr>
            <p:custDataLst>
              <p:tags r:id="rId102"/>
            </p:custDataLst>
          </p:nvPr>
        </p:nvSpPr>
        <p:spPr bwMode="auto">
          <a:xfrm>
            <a:off x="11398288" y="5625272"/>
            <a:ext cx="41275" cy="200025"/>
          </a:xfrm>
          <a:custGeom>
            <a:avLst/>
            <a:gdLst>
              <a:gd name="T0" fmla="*/ 3 w 35"/>
              <a:gd name="T1" fmla="*/ 87 h 161"/>
              <a:gd name="T2" fmla="*/ 0 w 35"/>
              <a:gd name="T3" fmla="*/ 102 h 161"/>
              <a:gd name="T4" fmla="*/ 10 w 35"/>
              <a:gd name="T5" fmla="*/ 161 h 161"/>
              <a:gd name="T6" fmla="*/ 35 w 35"/>
              <a:gd name="T7" fmla="*/ 153 h 161"/>
              <a:gd name="T8" fmla="*/ 27 w 35"/>
              <a:gd name="T9" fmla="*/ 85 h 161"/>
              <a:gd name="T10" fmla="*/ 27 w 35"/>
              <a:gd name="T11" fmla="*/ 0 h 161"/>
              <a:gd name="T12" fmla="*/ 3 w 35"/>
              <a:gd name="T13" fmla="*/ 87 h 161"/>
            </a:gdLst>
            <a:ahLst/>
            <a:cxnLst>
              <a:cxn ang="0">
                <a:pos x="T0" y="T1"/>
              </a:cxn>
              <a:cxn ang="0">
                <a:pos x="T2" y="T3"/>
              </a:cxn>
              <a:cxn ang="0">
                <a:pos x="T4" y="T5"/>
              </a:cxn>
              <a:cxn ang="0">
                <a:pos x="T6" y="T7"/>
              </a:cxn>
              <a:cxn ang="0">
                <a:pos x="T8" y="T9"/>
              </a:cxn>
              <a:cxn ang="0">
                <a:pos x="T10" y="T11"/>
              </a:cxn>
              <a:cxn ang="0">
                <a:pos x="T12" y="T13"/>
              </a:cxn>
            </a:cxnLst>
            <a:rect l="0" t="0" r="r" b="b"/>
            <a:pathLst>
              <a:path w="35" h="161">
                <a:moveTo>
                  <a:pt x="3" y="87"/>
                </a:moveTo>
                <a:cubicBezTo>
                  <a:pt x="2" y="92"/>
                  <a:pt x="1" y="98"/>
                  <a:pt x="0" y="102"/>
                </a:cubicBezTo>
                <a:cubicBezTo>
                  <a:pt x="10" y="161"/>
                  <a:pt x="10" y="161"/>
                  <a:pt x="10" y="161"/>
                </a:cubicBezTo>
                <a:cubicBezTo>
                  <a:pt x="35" y="153"/>
                  <a:pt x="35" y="153"/>
                  <a:pt x="35" y="153"/>
                </a:cubicBezTo>
                <a:cubicBezTo>
                  <a:pt x="20" y="132"/>
                  <a:pt x="17" y="109"/>
                  <a:pt x="27" y="85"/>
                </a:cubicBezTo>
                <a:cubicBezTo>
                  <a:pt x="27" y="0"/>
                  <a:pt x="27" y="0"/>
                  <a:pt x="27" y="0"/>
                </a:cubicBezTo>
                <a:cubicBezTo>
                  <a:pt x="3" y="87"/>
                  <a:pt x="3" y="87"/>
                  <a:pt x="3" y="87"/>
                </a:cubicBezTo>
                <a:close/>
              </a:path>
            </a:pathLst>
          </a:custGeom>
          <a:solidFill>
            <a:srgbClr val="89713A"/>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65" name="MH_Other_102"/>
          <p:cNvSpPr>
            <a:spLocks/>
          </p:cNvSpPr>
          <p:nvPr>
            <p:custDataLst>
              <p:tags r:id="rId103"/>
            </p:custDataLst>
          </p:nvPr>
        </p:nvSpPr>
        <p:spPr bwMode="auto">
          <a:xfrm>
            <a:off x="11345900" y="5798310"/>
            <a:ext cx="25400" cy="58737"/>
          </a:xfrm>
          <a:custGeom>
            <a:avLst/>
            <a:gdLst>
              <a:gd name="T0" fmla="*/ 22 w 22"/>
              <a:gd name="T1" fmla="*/ 0 h 48"/>
              <a:gd name="T2" fmla="*/ 10 w 22"/>
              <a:gd name="T3" fmla="*/ 7 h 48"/>
              <a:gd name="T4" fmla="*/ 0 w 22"/>
              <a:gd name="T5" fmla="*/ 48 h 48"/>
              <a:gd name="T6" fmla="*/ 22 w 22"/>
              <a:gd name="T7" fmla="*/ 0 h 48"/>
            </a:gdLst>
            <a:ahLst/>
            <a:cxnLst>
              <a:cxn ang="0">
                <a:pos x="T0" y="T1"/>
              </a:cxn>
              <a:cxn ang="0">
                <a:pos x="T2" y="T3"/>
              </a:cxn>
              <a:cxn ang="0">
                <a:pos x="T4" y="T5"/>
              </a:cxn>
              <a:cxn ang="0">
                <a:pos x="T6" y="T7"/>
              </a:cxn>
            </a:cxnLst>
            <a:rect l="0" t="0" r="r" b="b"/>
            <a:pathLst>
              <a:path w="22" h="48">
                <a:moveTo>
                  <a:pt x="22" y="0"/>
                </a:moveTo>
                <a:cubicBezTo>
                  <a:pt x="18" y="3"/>
                  <a:pt x="14" y="5"/>
                  <a:pt x="10" y="7"/>
                </a:cubicBezTo>
                <a:cubicBezTo>
                  <a:pt x="0" y="48"/>
                  <a:pt x="0" y="48"/>
                  <a:pt x="0" y="48"/>
                </a:cubicBezTo>
                <a:cubicBezTo>
                  <a:pt x="10" y="40"/>
                  <a:pt x="17" y="24"/>
                  <a:pt x="22" y="0"/>
                </a:cubicBezTo>
                <a:close/>
              </a:path>
            </a:pathLst>
          </a:custGeom>
          <a:solidFill>
            <a:srgbClr val="B6A285"/>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66" name="MH_Other_103"/>
          <p:cNvSpPr>
            <a:spLocks/>
          </p:cNvSpPr>
          <p:nvPr>
            <p:custDataLst>
              <p:tags r:id="rId104"/>
            </p:custDataLst>
          </p:nvPr>
        </p:nvSpPr>
        <p:spPr bwMode="auto">
          <a:xfrm>
            <a:off x="11353837" y="5774496"/>
            <a:ext cx="46038" cy="88900"/>
          </a:xfrm>
          <a:custGeom>
            <a:avLst/>
            <a:gdLst>
              <a:gd name="T0" fmla="*/ 20 w 38"/>
              <a:gd name="T1" fmla="*/ 14 h 73"/>
              <a:gd name="T2" fmla="*/ 0 w 38"/>
              <a:gd name="T3" fmla="*/ 73 h 73"/>
              <a:gd name="T4" fmla="*/ 38 w 38"/>
              <a:gd name="T5" fmla="*/ 45 h 73"/>
              <a:gd name="T6" fmla="*/ 30 w 38"/>
              <a:gd name="T7" fmla="*/ 0 h 73"/>
              <a:gd name="T8" fmla="*/ 20 w 38"/>
              <a:gd name="T9" fmla="*/ 14 h 73"/>
            </a:gdLst>
            <a:ahLst/>
            <a:cxnLst>
              <a:cxn ang="0">
                <a:pos x="T0" y="T1"/>
              </a:cxn>
              <a:cxn ang="0">
                <a:pos x="T2" y="T3"/>
              </a:cxn>
              <a:cxn ang="0">
                <a:pos x="T4" y="T5"/>
              </a:cxn>
              <a:cxn ang="0">
                <a:pos x="T6" y="T7"/>
              </a:cxn>
              <a:cxn ang="0">
                <a:pos x="T8" y="T9"/>
              </a:cxn>
            </a:cxnLst>
            <a:rect l="0" t="0" r="r" b="b"/>
            <a:pathLst>
              <a:path w="38" h="73">
                <a:moveTo>
                  <a:pt x="20" y="14"/>
                </a:moveTo>
                <a:cubicBezTo>
                  <a:pt x="20" y="33"/>
                  <a:pt x="13" y="53"/>
                  <a:pt x="0" y="73"/>
                </a:cubicBezTo>
                <a:cubicBezTo>
                  <a:pt x="14" y="66"/>
                  <a:pt x="27" y="57"/>
                  <a:pt x="38" y="45"/>
                </a:cubicBezTo>
                <a:cubicBezTo>
                  <a:pt x="30" y="0"/>
                  <a:pt x="30" y="0"/>
                  <a:pt x="30" y="0"/>
                </a:cubicBezTo>
                <a:cubicBezTo>
                  <a:pt x="27" y="5"/>
                  <a:pt x="24" y="10"/>
                  <a:pt x="20" y="14"/>
                </a:cubicBezTo>
                <a:close/>
              </a:path>
            </a:pathLst>
          </a:custGeom>
          <a:solidFill>
            <a:srgbClr val="B6A285"/>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67" name="MH_Other_104"/>
          <p:cNvSpPr>
            <a:spLocks noEditPoints="1"/>
          </p:cNvSpPr>
          <p:nvPr>
            <p:custDataLst>
              <p:tags r:id="rId105"/>
            </p:custDataLst>
          </p:nvPr>
        </p:nvSpPr>
        <p:spPr bwMode="auto">
          <a:xfrm>
            <a:off x="11398288" y="5696709"/>
            <a:ext cx="182563" cy="863600"/>
          </a:xfrm>
          <a:custGeom>
            <a:avLst/>
            <a:gdLst>
              <a:gd name="T0" fmla="*/ 117 w 146"/>
              <a:gd name="T1" fmla="*/ 16 h 698"/>
              <a:gd name="T2" fmla="*/ 104 w 146"/>
              <a:gd name="T3" fmla="*/ 0 h 698"/>
              <a:gd name="T4" fmla="*/ 77 w 146"/>
              <a:gd name="T5" fmla="*/ 0 h 698"/>
              <a:gd name="T6" fmla="*/ 48 w 146"/>
              <a:gd name="T7" fmla="*/ 90 h 698"/>
              <a:gd name="T8" fmla="*/ 24 w 146"/>
              <a:gd name="T9" fmla="*/ 174 h 698"/>
              <a:gd name="T10" fmla="*/ 36 w 146"/>
              <a:gd name="T11" fmla="*/ 293 h 698"/>
              <a:gd name="T12" fmla="*/ 29 w 146"/>
              <a:gd name="T13" fmla="*/ 409 h 698"/>
              <a:gd name="T14" fmla="*/ 0 w 146"/>
              <a:gd name="T15" fmla="*/ 698 h 698"/>
              <a:gd name="T16" fmla="*/ 20 w 146"/>
              <a:gd name="T17" fmla="*/ 692 h 698"/>
              <a:gd name="T18" fmla="*/ 75 w 146"/>
              <a:gd name="T19" fmla="*/ 460 h 698"/>
              <a:gd name="T20" fmla="*/ 146 w 146"/>
              <a:gd name="T21" fmla="*/ 221 h 698"/>
              <a:gd name="T22" fmla="*/ 117 w 146"/>
              <a:gd name="T23" fmla="*/ 72 h 698"/>
              <a:gd name="T24" fmla="*/ 117 w 146"/>
              <a:gd name="T25" fmla="*/ 16 h 698"/>
              <a:gd name="T26" fmla="*/ 51 w 146"/>
              <a:gd name="T27" fmla="*/ 91 h 698"/>
              <a:gd name="T28" fmla="*/ 79 w 146"/>
              <a:gd name="T29" fmla="*/ 3 h 698"/>
              <a:gd name="T30" fmla="*/ 91 w 146"/>
              <a:gd name="T31" fmla="*/ 3 h 698"/>
              <a:gd name="T32" fmla="*/ 30 w 146"/>
              <a:gd name="T33" fmla="*/ 191 h 698"/>
              <a:gd name="T34" fmla="*/ 27 w 146"/>
              <a:gd name="T35" fmla="*/ 174 h 698"/>
              <a:gd name="T36" fmla="*/ 51 w 146"/>
              <a:gd name="T37" fmla="*/ 91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698">
                <a:moveTo>
                  <a:pt x="117" y="16"/>
                </a:moveTo>
                <a:cubicBezTo>
                  <a:pt x="104" y="0"/>
                  <a:pt x="104" y="0"/>
                  <a:pt x="104" y="0"/>
                </a:cubicBezTo>
                <a:cubicBezTo>
                  <a:pt x="77" y="0"/>
                  <a:pt x="77" y="0"/>
                  <a:pt x="77" y="0"/>
                </a:cubicBezTo>
                <a:cubicBezTo>
                  <a:pt x="48" y="90"/>
                  <a:pt x="48" y="90"/>
                  <a:pt x="48" y="90"/>
                </a:cubicBezTo>
                <a:cubicBezTo>
                  <a:pt x="24" y="174"/>
                  <a:pt x="24" y="174"/>
                  <a:pt x="24" y="174"/>
                </a:cubicBezTo>
                <a:cubicBezTo>
                  <a:pt x="31" y="214"/>
                  <a:pt x="35" y="254"/>
                  <a:pt x="36" y="293"/>
                </a:cubicBezTo>
                <a:cubicBezTo>
                  <a:pt x="40" y="332"/>
                  <a:pt x="37" y="371"/>
                  <a:pt x="29" y="409"/>
                </a:cubicBezTo>
                <a:cubicBezTo>
                  <a:pt x="22" y="508"/>
                  <a:pt x="12" y="604"/>
                  <a:pt x="0" y="698"/>
                </a:cubicBezTo>
                <a:cubicBezTo>
                  <a:pt x="20" y="692"/>
                  <a:pt x="20" y="692"/>
                  <a:pt x="20" y="692"/>
                </a:cubicBezTo>
                <a:cubicBezTo>
                  <a:pt x="75" y="460"/>
                  <a:pt x="75" y="460"/>
                  <a:pt x="75" y="460"/>
                </a:cubicBezTo>
                <a:cubicBezTo>
                  <a:pt x="146" y="221"/>
                  <a:pt x="146" y="221"/>
                  <a:pt x="146" y="221"/>
                </a:cubicBezTo>
                <a:cubicBezTo>
                  <a:pt x="117" y="72"/>
                  <a:pt x="117" y="72"/>
                  <a:pt x="117" y="72"/>
                </a:cubicBezTo>
                <a:cubicBezTo>
                  <a:pt x="117" y="16"/>
                  <a:pt x="117" y="16"/>
                  <a:pt x="117" y="16"/>
                </a:cubicBezTo>
                <a:close/>
                <a:moveTo>
                  <a:pt x="51" y="91"/>
                </a:moveTo>
                <a:cubicBezTo>
                  <a:pt x="79" y="3"/>
                  <a:pt x="79" y="3"/>
                  <a:pt x="79" y="3"/>
                </a:cubicBezTo>
                <a:cubicBezTo>
                  <a:pt x="91" y="3"/>
                  <a:pt x="91" y="3"/>
                  <a:pt x="91" y="3"/>
                </a:cubicBezTo>
                <a:cubicBezTo>
                  <a:pt x="30" y="191"/>
                  <a:pt x="30" y="191"/>
                  <a:pt x="30" y="191"/>
                </a:cubicBezTo>
                <a:cubicBezTo>
                  <a:pt x="29" y="185"/>
                  <a:pt x="28" y="180"/>
                  <a:pt x="27" y="174"/>
                </a:cubicBezTo>
                <a:cubicBezTo>
                  <a:pt x="51" y="91"/>
                  <a:pt x="51" y="91"/>
                  <a:pt x="51" y="91"/>
                </a:cubicBezTo>
                <a:close/>
              </a:path>
            </a:pathLst>
          </a:custGeom>
          <a:solidFill>
            <a:srgbClr val="222222"/>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68" name="MH_Other_105"/>
          <p:cNvSpPr>
            <a:spLocks/>
          </p:cNvSpPr>
          <p:nvPr>
            <p:custDataLst>
              <p:tags r:id="rId106"/>
            </p:custDataLst>
          </p:nvPr>
        </p:nvSpPr>
        <p:spPr bwMode="auto">
          <a:xfrm>
            <a:off x="11433213" y="5701472"/>
            <a:ext cx="79375" cy="231775"/>
          </a:xfrm>
          <a:custGeom>
            <a:avLst/>
            <a:gdLst>
              <a:gd name="T0" fmla="*/ 24 w 64"/>
              <a:gd name="T1" fmla="*/ 88 h 188"/>
              <a:gd name="T2" fmla="*/ 0 w 64"/>
              <a:gd name="T3" fmla="*/ 171 h 188"/>
              <a:gd name="T4" fmla="*/ 3 w 64"/>
              <a:gd name="T5" fmla="*/ 188 h 188"/>
              <a:gd name="T6" fmla="*/ 64 w 64"/>
              <a:gd name="T7" fmla="*/ 0 h 188"/>
              <a:gd name="T8" fmla="*/ 52 w 64"/>
              <a:gd name="T9" fmla="*/ 0 h 188"/>
              <a:gd name="T10" fmla="*/ 24 w 64"/>
              <a:gd name="T11" fmla="*/ 88 h 188"/>
            </a:gdLst>
            <a:ahLst/>
            <a:cxnLst>
              <a:cxn ang="0">
                <a:pos x="T0" y="T1"/>
              </a:cxn>
              <a:cxn ang="0">
                <a:pos x="T2" y="T3"/>
              </a:cxn>
              <a:cxn ang="0">
                <a:pos x="T4" y="T5"/>
              </a:cxn>
              <a:cxn ang="0">
                <a:pos x="T6" y="T7"/>
              </a:cxn>
              <a:cxn ang="0">
                <a:pos x="T8" y="T9"/>
              </a:cxn>
              <a:cxn ang="0">
                <a:pos x="T10" y="T11"/>
              </a:cxn>
            </a:cxnLst>
            <a:rect l="0" t="0" r="r" b="b"/>
            <a:pathLst>
              <a:path w="64" h="188">
                <a:moveTo>
                  <a:pt x="24" y="88"/>
                </a:moveTo>
                <a:cubicBezTo>
                  <a:pt x="0" y="171"/>
                  <a:pt x="0" y="171"/>
                  <a:pt x="0" y="171"/>
                </a:cubicBezTo>
                <a:cubicBezTo>
                  <a:pt x="1" y="177"/>
                  <a:pt x="2" y="182"/>
                  <a:pt x="3" y="188"/>
                </a:cubicBezTo>
                <a:cubicBezTo>
                  <a:pt x="64" y="0"/>
                  <a:pt x="64" y="0"/>
                  <a:pt x="64" y="0"/>
                </a:cubicBezTo>
                <a:cubicBezTo>
                  <a:pt x="52" y="0"/>
                  <a:pt x="52" y="0"/>
                  <a:pt x="52" y="0"/>
                </a:cubicBezTo>
                <a:cubicBezTo>
                  <a:pt x="24" y="88"/>
                  <a:pt x="24" y="88"/>
                  <a:pt x="24" y="88"/>
                </a:cubicBez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69" name="MH_Other_106"/>
          <p:cNvSpPr>
            <a:spLocks/>
          </p:cNvSpPr>
          <p:nvPr>
            <p:custDataLst>
              <p:tags r:id="rId107"/>
            </p:custDataLst>
          </p:nvPr>
        </p:nvSpPr>
        <p:spPr bwMode="auto">
          <a:xfrm>
            <a:off x="11398288" y="5717346"/>
            <a:ext cx="214313" cy="865188"/>
          </a:xfrm>
          <a:custGeom>
            <a:avLst/>
            <a:gdLst>
              <a:gd name="T0" fmla="*/ 119 w 175"/>
              <a:gd name="T1" fmla="*/ 0 h 699"/>
              <a:gd name="T2" fmla="*/ 119 w 175"/>
              <a:gd name="T3" fmla="*/ 56 h 699"/>
              <a:gd name="T4" fmla="*/ 148 w 175"/>
              <a:gd name="T5" fmla="*/ 205 h 699"/>
              <a:gd name="T6" fmla="*/ 77 w 175"/>
              <a:gd name="T7" fmla="*/ 444 h 699"/>
              <a:gd name="T8" fmla="*/ 22 w 175"/>
              <a:gd name="T9" fmla="*/ 676 h 699"/>
              <a:gd name="T10" fmla="*/ 2 w 175"/>
              <a:gd name="T11" fmla="*/ 682 h 699"/>
              <a:gd name="T12" fmla="*/ 0 w 175"/>
              <a:gd name="T13" fmla="*/ 699 h 699"/>
              <a:gd name="T14" fmla="*/ 30 w 175"/>
              <a:gd name="T15" fmla="*/ 699 h 699"/>
              <a:gd name="T16" fmla="*/ 36 w 175"/>
              <a:gd name="T17" fmla="*/ 699 h 699"/>
              <a:gd name="T18" fmla="*/ 114 w 175"/>
              <a:gd name="T19" fmla="*/ 418 h 699"/>
              <a:gd name="T20" fmla="*/ 132 w 175"/>
              <a:gd name="T21" fmla="*/ 347 h 699"/>
              <a:gd name="T22" fmla="*/ 175 w 175"/>
              <a:gd name="T23" fmla="*/ 231 h 699"/>
              <a:gd name="T24" fmla="*/ 159 w 175"/>
              <a:gd name="T25" fmla="*/ 159 h 699"/>
              <a:gd name="T26" fmla="*/ 119 w 175"/>
              <a:gd name="T27" fmla="*/ 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699">
                <a:moveTo>
                  <a:pt x="119" y="0"/>
                </a:moveTo>
                <a:cubicBezTo>
                  <a:pt x="119" y="56"/>
                  <a:pt x="119" y="56"/>
                  <a:pt x="119" y="56"/>
                </a:cubicBezTo>
                <a:cubicBezTo>
                  <a:pt x="148" y="205"/>
                  <a:pt x="148" y="205"/>
                  <a:pt x="148" y="205"/>
                </a:cubicBezTo>
                <a:cubicBezTo>
                  <a:pt x="77" y="444"/>
                  <a:pt x="77" y="444"/>
                  <a:pt x="77" y="444"/>
                </a:cubicBezTo>
                <a:cubicBezTo>
                  <a:pt x="22" y="676"/>
                  <a:pt x="22" y="676"/>
                  <a:pt x="22" y="676"/>
                </a:cubicBezTo>
                <a:cubicBezTo>
                  <a:pt x="2" y="682"/>
                  <a:pt x="2" y="682"/>
                  <a:pt x="2" y="682"/>
                </a:cubicBezTo>
                <a:cubicBezTo>
                  <a:pt x="2" y="688"/>
                  <a:pt x="1" y="694"/>
                  <a:pt x="0" y="699"/>
                </a:cubicBezTo>
                <a:cubicBezTo>
                  <a:pt x="30" y="699"/>
                  <a:pt x="30" y="699"/>
                  <a:pt x="30" y="699"/>
                </a:cubicBezTo>
                <a:cubicBezTo>
                  <a:pt x="36" y="699"/>
                  <a:pt x="36" y="699"/>
                  <a:pt x="36" y="699"/>
                </a:cubicBezTo>
                <a:cubicBezTo>
                  <a:pt x="63" y="614"/>
                  <a:pt x="89" y="520"/>
                  <a:pt x="114" y="418"/>
                </a:cubicBezTo>
                <a:cubicBezTo>
                  <a:pt x="132" y="347"/>
                  <a:pt x="132" y="347"/>
                  <a:pt x="132" y="347"/>
                </a:cubicBezTo>
                <a:cubicBezTo>
                  <a:pt x="175" y="231"/>
                  <a:pt x="175" y="231"/>
                  <a:pt x="175" y="231"/>
                </a:cubicBezTo>
                <a:cubicBezTo>
                  <a:pt x="159" y="159"/>
                  <a:pt x="159" y="159"/>
                  <a:pt x="159" y="159"/>
                </a:cubicBezTo>
                <a:cubicBezTo>
                  <a:pt x="137" y="106"/>
                  <a:pt x="123" y="53"/>
                  <a:pt x="11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70" name="MH_Other_107"/>
          <p:cNvSpPr>
            <a:spLocks/>
          </p:cNvSpPr>
          <p:nvPr>
            <p:custDataLst>
              <p:tags r:id="rId108"/>
            </p:custDataLst>
          </p:nvPr>
        </p:nvSpPr>
        <p:spPr bwMode="auto">
          <a:xfrm>
            <a:off x="11279226" y="5618922"/>
            <a:ext cx="66675" cy="49213"/>
          </a:xfrm>
          <a:custGeom>
            <a:avLst/>
            <a:gdLst>
              <a:gd name="T0" fmla="*/ 0 w 44"/>
              <a:gd name="T1" fmla="*/ 0 h 33"/>
              <a:gd name="T2" fmla="*/ 6 w 44"/>
              <a:gd name="T3" fmla="*/ 33 h 33"/>
              <a:gd name="T4" fmla="*/ 40 w 44"/>
              <a:gd name="T5" fmla="*/ 33 h 33"/>
              <a:gd name="T6" fmla="*/ 44 w 44"/>
              <a:gd name="T7" fmla="*/ 8 h 33"/>
              <a:gd name="T8" fmla="*/ 0 w 44"/>
              <a:gd name="T9" fmla="*/ 0 h 33"/>
              <a:gd name="T10" fmla="*/ 0 w 44"/>
              <a:gd name="T11" fmla="*/ 0 h 33"/>
            </a:gdLst>
            <a:ahLst/>
            <a:cxnLst>
              <a:cxn ang="0">
                <a:pos x="T0" y="T1"/>
              </a:cxn>
              <a:cxn ang="0">
                <a:pos x="T2" y="T3"/>
              </a:cxn>
              <a:cxn ang="0">
                <a:pos x="T4" y="T5"/>
              </a:cxn>
              <a:cxn ang="0">
                <a:pos x="T6" y="T7"/>
              </a:cxn>
              <a:cxn ang="0">
                <a:pos x="T8" y="T9"/>
              </a:cxn>
              <a:cxn ang="0">
                <a:pos x="T10" y="T11"/>
              </a:cxn>
            </a:cxnLst>
            <a:rect l="0" t="0" r="r" b="b"/>
            <a:pathLst>
              <a:path w="44" h="33">
                <a:moveTo>
                  <a:pt x="0" y="0"/>
                </a:moveTo>
                <a:lnTo>
                  <a:pt x="6" y="33"/>
                </a:lnTo>
                <a:lnTo>
                  <a:pt x="40" y="33"/>
                </a:lnTo>
                <a:lnTo>
                  <a:pt x="44" y="8"/>
                </a:lnTo>
                <a:lnTo>
                  <a:pt x="0" y="0"/>
                </a:lnTo>
                <a:lnTo>
                  <a:pt x="0" y="0"/>
                </a:lnTo>
                <a:close/>
              </a:path>
            </a:pathLst>
          </a:custGeom>
          <a:solidFill>
            <a:srgbClr val="C5B376"/>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71" name="MH_Other_108"/>
          <p:cNvSpPr>
            <a:spLocks/>
          </p:cNvSpPr>
          <p:nvPr>
            <p:custDataLst>
              <p:tags r:id="rId109"/>
            </p:custDataLst>
          </p:nvPr>
        </p:nvSpPr>
        <p:spPr bwMode="auto">
          <a:xfrm>
            <a:off x="11126825" y="5690360"/>
            <a:ext cx="50800" cy="90487"/>
          </a:xfrm>
          <a:custGeom>
            <a:avLst/>
            <a:gdLst>
              <a:gd name="T0" fmla="*/ 3 w 34"/>
              <a:gd name="T1" fmla="*/ 49 h 60"/>
              <a:gd name="T2" fmla="*/ 0 w 34"/>
              <a:gd name="T3" fmla="*/ 55 h 60"/>
              <a:gd name="T4" fmla="*/ 34 w 34"/>
              <a:gd name="T5" fmla="*/ 60 h 60"/>
              <a:gd name="T6" fmla="*/ 22 w 34"/>
              <a:gd name="T7" fmla="*/ 0 h 60"/>
              <a:gd name="T8" fmla="*/ 12 w 34"/>
              <a:gd name="T9" fmla="*/ 24 h 60"/>
              <a:gd name="T10" fmla="*/ 3 w 34"/>
              <a:gd name="T11" fmla="*/ 49 h 60"/>
              <a:gd name="T12" fmla="*/ 3 w 34"/>
              <a:gd name="T13" fmla="*/ 49 h 60"/>
            </a:gdLst>
            <a:ahLst/>
            <a:cxnLst>
              <a:cxn ang="0">
                <a:pos x="T0" y="T1"/>
              </a:cxn>
              <a:cxn ang="0">
                <a:pos x="T2" y="T3"/>
              </a:cxn>
              <a:cxn ang="0">
                <a:pos x="T4" y="T5"/>
              </a:cxn>
              <a:cxn ang="0">
                <a:pos x="T6" y="T7"/>
              </a:cxn>
              <a:cxn ang="0">
                <a:pos x="T8" y="T9"/>
              </a:cxn>
              <a:cxn ang="0">
                <a:pos x="T10" y="T11"/>
              </a:cxn>
              <a:cxn ang="0">
                <a:pos x="T12" y="T13"/>
              </a:cxn>
            </a:cxnLst>
            <a:rect l="0" t="0" r="r" b="b"/>
            <a:pathLst>
              <a:path w="34" h="60">
                <a:moveTo>
                  <a:pt x="3" y="49"/>
                </a:moveTo>
                <a:lnTo>
                  <a:pt x="0" y="55"/>
                </a:lnTo>
                <a:lnTo>
                  <a:pt x="34" y="60"/>
                </a:lnTo>
                <a:lnTo>
                  <a:pt x="22" y="0"/>
                </a:lnTo>
                <a:lnTo>
                  <a:pt x="12" y="24"/>
                </a:lnTo>
                <a:lnTo>
                  <a:pt x="3" y="49"/>
                </a:lnTo>
                <a:lnTo>
                  <a:pt x="3" y="49"/>
                </a:lnTo>
                <a:close/>
              </a:path>
            </a:pathLst>
          </a:custGeom>
          <a:solidFill>
            <a:srgbClr val="C5B376"/>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72" name="MH_Other_109"/>
          <p:cNvSpPr>
            <a:spLocks/>
          </p:cNvSpPr>
          <p:nvPr>
            <p:custDataLst>
              <p:tags r:id="rId110"/>
            </p:custDataLst>
          </p:nvPr>
        </p:nvSpPr>
        <p:spPr bwMode="auto">
          <a:xfrm>
            <a:off x="11090313" y="5758622"/>
            <a:ext cx="42863" cy="80963"/>
          </a:xfrm>
          <a:custGeom>
            <a:avLst/>
            <a:gdLst>
              <a:gd name="T0" fmla="*/ 29 w 35"/>
              <a:gd name="T1" fmla="*/ 12 h 65"/>
              <a:gd name="T2" fmla="*/ 32 w 35"/>
              <a:gd name="T3" fmla="*/ 5 h 65"/>
              <a:gd name="T4" fmla="*/ 27 w 35"/>
              <a:gd name="T5" fmla="*/ 0 h 65"/>
              <a:gd name="T6" fmla="*/ 22 w 35"/>
              <a:gd name="T7" fmla="*/ 21 h 65"/>
              <a:gd name="T8" fmla="*/ 27 w 35"/>
              <a:gd name="T9" fmla="*/ 27 h 65"/>
              <a:gd name="T10" fmla="*/ 27 w 35"/>
              <a:gd name="T11" fmla="*/ 35 h 65"/>
              <a:gd name="T12" fmla="*/ 0 w 35"/>
              <a:gd name="T13" fmla="*/ 53 h 65"/>
              <a:gd name="T14" fmla="*/ 6 w 35"/>
              <a:gd name="T15" fmla="*/ 56 h 65"/>
              <a:gd name="T16" fmla="*/ 25 w 35"/>
              <a:gd name="T17" fmla="*/ 43 h 65"/>
              <a:gd name="T18" fmla="*/ 11 w 35"/>
              <a:gd name="T19" fmla="*/ 64 h 65"/>
              <a:gd name="T20" fmla="*/ 19 w 35"/>
              <a:gd name="T21" fmla="*/ 64 h 65"/>
              <a:gd name="T22" fmla="*/ 29 w 35"/>
              <a:gd name="T23" fmla="*/ 55 h 65"/>
              <a:gd name="T24" fmla="*/ 30 w 35"/>
              <a:gd name="T25" fmla="*/ 43 h 65"/>
              <a:gd name="T26" fmla="*/ 30 w 35"/>
              <a:gd name="T27" fmla="*/ 39 h 65"/>
              <a:gd name="T28" fmla="*/ 35 w 35"/>
              <a:gd name="T29" fmla="*/ 21 h 65"/>
              <a:gd name="T30" fmla="*/ 27 w 35"/>
              <a:gd name="T31" fmla="*/ 18 h 65"/>
              <a:gd name="T32" fmla="*/ 29 w 35"/>
              <a:gd name="T33"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65">
                <a:moveTo>
                  <a:pt x="29" y="12"/>
                </a:moveTo>
                <a:cubicBezTo>
                  <a:pt x="32" y="5"/>
                  <a:pt x="32" y="5"/>
                  <a:pt x="32" y="5"/>
                </a:cubicBezTo>
                <a:cubicBezTo>
                  <a:pt x="31" y="3"/>
                  <a:pt x="29" y="1"/>
                  <a:pt x="27" y="0"/>
                </a:cubicBezTo>
                <a:cubicBezTo>
                  <a:pt x="22" y="21"/>
                  <a:pt x="22" y="21"/>
                  <a:pt x="22" y="21"/>
                </a:cubicBezTo>
                <a:cubicBezTo>
                  <a:pt x="27" y="27"/>
                  <a:pt x="27" y="27"/>
                  <a:pt x="27" y="27"/>
                </a:cubicBezTo>
                <a:cubicBezTo>
                  <a:pt x="27" y="35"/>
                  <a:pt x="27" y="35"/>
                  <a:pt x="27" y="35"/>
                </a:cubicBezTo>
                <a:cubicBezTo>
                  <a:pt x="0" y="53"/>
                  <a:pt x="0" y="53"/>
                  <a:pt x="0" y="53"/>
                </a:cubicBezTo>
                <a:cubicBezTo>
                  <a:pt x="2" y="54"/>
                  <a:pt x="4" y="55"/>
                  <a:pt x="6" y="56"/>
                </a:cubicBezTo>
                <a:cubicBezTo>
                  <a:pt x="25" y="43"/>
                  <a:pt x="25" y="43"/>
                  <a:pt x="25" y="43"/>
                </a:cubicBezTo>
                <a:cubicBezTo>
                  <a:pt x="11" y="64"/>
                  <a:pt x="11" y="64"/>
                  <a:pt x="11" y="64"/>
                </a:cubicBezTo>
                <a:cubicBezTo>
                  <a:pt x="14" y="65"/>
                  <a:pt x="16" y="65"/>
                  <a:pt x="19" y="64"/>
                </a:cubicBezTo>
                <a:cubicBezTo>
                  <a:pt x="22" y="62"/>
                  <a:pt x="25" y="59"/>
                  <a:pt x="29" y="55"/>
                </a:cubicBezTo>
                <a:cubicBezTo>
                  <a:pt x="29" y="51"/>
                  <a:pt x="29" y="47"/>
                  <a:pt x="30" y="43"/>
                </a:cubicBezTo>
                <a:cubicBezTo>
                  <a:pt x="30" y="42"/>
                  <a:pt x="30" y="41"/>
                  <a:pt x="30" y="39"/>
                </a:cubicBezTo>
                <a:cubicBezTo>
                  <a:pt x="31" y="33"/>
                  <a:pt x="33" y="27"/>
                  <a:pt x="35" y="21"/>
                </a:cubicBezTo>
                <a:cubicBezTo>
                  <a:pt x="32" y="20"/>
                  <a:pt x="29" y="20"/>
                  <a:pt x="27" y="18"/>
                </a:cubicBezTo>
                <a:cubicBezTo>
                  <a:pt x="29" y="12"/>
                  <a:pt x="29" y="12"/>
                  <a:pt x="29" y="12"/>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73" name="MH_Other_110"/>
          <p:cNvSpPr>
            <a:spLocks/>
          </p:cNvSpPr>
          <p:nvPr>
            <p:custDataLst>
              <p:tags r:id="rId111"/>
            </p:custDataLst>
          </p:nvPr>
        </p:nvSpPr>
        <p:spPr bwMode="auto">
          <a:xfrm>
            <a:off x="11107775" y="5726871"/>
            <a:ext cx="36512" cy="38100"/>
          </a:xfrm>
          <a:custGeom>
            <a:avLst/>
            <a:gdLst>
              <a:gd name="T0" fmla="*/ 10 w 30"/>
              <a:gd name="T1" fmla="*/ 24 h 31"/>
              <a:gd name="T2" fmla="*/ 13 w 30"/>
              <a:gd name="T3" fmla="*/ 26 h 31"/>
              <a:gd name="T4" fmla="*/ 18 w 30"/>
              <a:gd name="T5" fmla="*/ 31 h 31"/>
              <a:gd name="T6" fmla="*/ 30 w 30"/>
              <a:gd name="T7" fmla="*/ 0 h 31"/>
              <a:gd name="T8" fmla="*/ 0 w 30"/>
              <a:gd name="T9" fmla="*/ 21 h 31"/>
              <a:gd name="T10" fmla="*/ 5 w 30"/>
              <a:gd name="T11" fmla="*/ 22 h 31"/>
              <a:gd name="T12" fmla="*/ 10 w 30"/>
              <a:gd name="T13" fmla="*/ 24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10" y="24"/>
                </a:moveTo>
                <a:cubicBezTo>
                  <a:pt x="11" y="25"/>
                  <a:pt x="12" y="25"/>
                  <a:pt x="13" y="26"/>
                </a:cubicBezTo>
                <a:cubicBezTo>
                  <a:pt x="15" y="27"/>
                  <a:pt x="17" y="29"/>
                  <a:pt x="18" y="31"/>
                </a:cubicBezTo>
                <a:cubicBezTo>
                  <a:pt x="30" y="0"/>
                  <a:pt x="30" y="0"/>
                  <a:pt x="30" y="0"/>
                </a:cubicBezTo>
                <a:cubicBezTo>
                  <a:pt x="0" y="21"/>
                  <a:pt x="0" y="21"/>
                  <a:pt x="0" y="21"/>
                </a:cubicBezTo>
                <a:cubicBezTo>
                  <a:pt x="2" y="22"/>
                  <a:pt x="4" y="22"/>
                  <a:pt x="5" y="22"/>
                </a:cubicBezTo>
                <a:cubicBezTo>
                  <a:pt x="7" y="23"/>
                  <a:pt x="9" y="23"/>
                  <a:pt x="10" y="2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74" name="MH_Other_111"/>
          <p:cNvSpPr>
            <a:spLocks/>
          </p:cNvSpPr>
          <p:nvPr>
            <p:custDataLst>
              <p:tags r:id="rId112"/>
            </p:custDataLst>
          </p:nvPr>
        </p:nvSpPr>
        <p:spPr bwMode="auto">
          <a:xfrm>
            <a:off x="11095075" y="5755446"/>
            <a:ext cx="30162" cy="39688"/>
          </a:xfrm>
          <a:custGeom>
            <a:avLst/>
            <a:gdLst>
              <a:gd name="T0" fmla="*/ 23 w 23"/>
              <a:gd name="T1" fmla="*/ 2 h 32"/>
              <a:gd name="T2" fmla="*/ 20 w 23"/>
              <a:gd name="T3" fmla="*/ 0 h 32"/>
              <a:gd name="T4" fmla="*/ 0 w 23"/>
              <a:gd name="T5" fmla="*/ 26 h 32"/>
              <a:gd name="T6" fmla="*/ 9 w 23"/>
              <a:gd name="T7" fmla="*/ 32 h 32"/>
              <a:gd name="T8" fmla="*/ 23 w 23"/>
              <a:gd name="T9" fmla="*/ 2 h 32"/>
            </a:gdLst>
            <a:ahLst/>
            <a:cxnLst>
              <a:cxn ang="0">
                <a:pos x="T0" y="T1"/>
              </a:cxn>
              <a:cxn ang="0">
                <a:pos x="T2" y="T3"/>
              </a:cxn>
              <a:cxn ang="0">
                <a:pos x="T4" y="T5"/>
              </a:cxn>
              <a:cxn ang="0">
                <a:pos x="T6" y="T7"/>
              </a:cxn>
              <a:cxn ang="0">
                <a:pos x="T8" y="T9"/>
              </a:cxn>
            </a:cxnLst>
            <a:rect l="0" t="0" r="r" b="b"/>
            <a:pathLst>
              <a:path w="23" h="32">
                <a:moveTo>
                  <a:pt x="23" y="2"/>
                </a:moveTo>
                <a:cubicBezTo>
                  <a:pt x="22" y="1"/>
                  <a:pt x="21" y="1"/>
                  <a:pt x="20" y="0"/>
                </a:cubicBezTo>
                <a:cubicBezTo>
                  <a:pt x="14" y="13"/>
                  <a:pt x="7" y="22"/>
                  <a:pt x="0" y="26"/>
                </a:cubicBezTo>
                <a:cubicBezTo>
                  <a:pt x="0" y="30"/>
                  <a:pt x="3" y="32"/>
                  <a:pt x="9" y="32"/>
                </a:cubicBezTo>
                <a:cubicBezTo>
                  <a:pt x="23" y="2"/>
                  <a:pt x="23" y="2"/>
                  <a:pt x="23" y="2"/>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75" name="MH_Other_112"/>
          <p:cNvSpPr>
            <a:spLocks/>
          </p:cNvSpPr>
          <p:nvPr>
            <p:custDataLst>
              <p:tags r:id="rId113"/>
            </p:custDataLst>
          </p:nvPr>
        </p:nvSpPr>
        <p:spPr bwMode="auto">
          <a:xfrm>
            <a:off x="11095075" y="5753860"/>
            <a:ext cx="25400" cy="33337"/>
          </a:xfrm>
          <a:custGeom>
            <a:avLst/>
            <a:gdLst>
              <a:gd name="T0" fmla="*/ 15 w 20"/>
              <a:gd name="T1" fmla="*/ 0 h 28"/>
              <a:gd name="T2" fmla="*/ 9 w 20"/>
              <a:gd name="T3" fmla="*/ 11 h 28"/>
              <a:gd name="T4" fmla="*/ 0 w 20"/>
              <a:gd name="T5" fmla="*/ 28 h 28"/>
              <a:gd name="T6" fmla="*/ 20 w 20"/>
              <a:gd name="T7" fmla="*/ 2 h 28"/>
              <a:gd name="T8" fmla="*/ 15 w 20"/>
              <a:gd name="T9" fmla="*/ 0 h 28"/>
            </a:gdLst>
            <a:ahLst/>
            <a:cxnLst>
              <a:cxn ang="0">
                <a:pos x="T0" y="T1"/>
              </a:cxn>
              <a:cxn ang="0">
                <a:pos x="T2" y="T3"/>
              </a:cxn>
              <a:cxn ang="0">
                <a:pos x="T4" y="T5"/>
              </a:cxn>
              <a:cxn ang="0">
                <a:pos x="T6" y="T7"/>
              </a:cxn>
              <a:cxn ang="0">
                <a:pos x="T8" y="T9"/>
              </a:cxn>
            </a:cxnLst>
            <a:rect l="0" t="0" r="r" b="b"/>
            <a:pathLst>
              <a:path w="20" h="28">
                <a:moveTo>
                  <a:pt x="15" y="0"/>
                </a:moveTo>
                <a:cubicBezTo>
                  <a:pt x="9" y="11"/>
                  <a:pt x="9" y="11"/>
                  <a:pt x="9" y="11"/>
                </a:cubicBezTo>
                <a:cubicBezTo>
                  <a:pt x="3" y="19"/>
                  <a:pt x="0" y="24"/>
                  <a:pt x="0" y="28"/>
                </a:cubicBezTo>
                <a:cubicBezTo>
                  <a:pt x="7" y="24"/>
                  <a:pt x="14" y="15"/>
                  <a:pt x="20" y="2"/>
                </a:cubicBezTo>
                <a:cubicBezTo>
                  <a:pt x="19" y="1"/>
                  <a:pt x="17" y="1"/>
                  <a:pt x="15" y="0"/>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76" name="MH_Other_113"/>
          <p:cNvSpPr>
            <a:spLocks/>
          </p:cNvSpPr>
          <p:nvPr>
            <p:custDataLst>
              <p:tags r:id="rId114"/>
            </p:custDataLst>
          </p:nvPr>
        </p:nvSpPr>
        <p:spPr bwMode="auto">
          <a:xfrm>
            <a:off x="11098250" y="5812596"/>
            <a:ext cx="23812" cy="25400"/>
          </a:xfrm>
          <a:custGeom>
            <a:avLst/>
            <a:gdLst>
              <a:gd name="T0" fmla="*/ 0 w 19"/>
              <a:gd name="T1" fmla="*/ 13 h 21"/>
              <a:gd name="T2" fmla="*/ 5 w 19"/>
              <a:gd name="T3" fmla="*/ 21 h 21"/>
              <a:gd name="T4" fmla="*/ 19 w 19"/>
              <a:gd name="T5" fmla="*/ 0 h 21"/>
              <a:gd name="T6" fmla="*/ 0 w 19"/>
              <a:gd name="T7" fmla="*/ 13 h 21"/>
            </a:gdLst>
            <a:ahLst/>
            <a:cxnLst>
              <a:cxn ang="0">
                <a:pos x="T0" y="T1"/>
              </a:cxn>
              <a:cxn ang="0">
                <a:pos x="T2" y="T3"/>
              </a:cxn>
              <a:cxn ang="0">
                <a:pos x="T4" y="T5"/>
              </a:cxn>
              <a:cxn ang="0">
                <a:pos x="T6" y="T7"/>
              </a:cxn>
            </a:cxnLst>
            <a:rect l="0" t="0" r="r" b="b"/>
            <a:pathLst>
              <a:path w="19" h="21">
                <a:moveTo>
                  <a:pt x="0" y="13"/>
                </a:moveTo>
                <a:cubicBezTo>
                  <a:pt x="1" y="17"/>
                  <a:pt x="3" y="20"/>
                  <a:pt x="5" y="21"/>
                </a:cubicBezTo>
                <a:cubicBezTo>
                  <a:pt x="19" y="0"/>
                  <a:pt x="19" y="0"/>
                  <a:pt x="19" y="0"/>
                </a:cubicBezTo>
                <a:cubicBezTo>
                  <a:pt x="0" y="13"/>
                  <a:pt x="0" y="13"/>
                  <a:pt x="0" y="13"/>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77" name="MH_Other_114"/>
          <p:cNvSpPr>
            <a:spLocks/>
          </p:cNvSpPr>
          <p:nvPr>
            <p:custDataLst>
              <p:tags r:id="rId115"/>
            </p:custDataLst>
          </p:nvPr>
        </p:nvSpPr>
        <p:spPr bwMode="auto">
          <a:xfrm>
            <a:off x="11082375" y="5758621"/>
            <a:ext cx="42862" cy="65088"/>
          </a:xfrm>
          <a:custGeom>
            <a:avLst/>
            <a:gdLst>
              <a:gd name="T0" fmla="*/ 3 w 34"/>
              <a:gd name="T1" fmla="*/ 34 h 53"/>
              <a:gd name="T2" fmla="*/ 7 w 34"/>
              <a:gd name="T3" fmla="*/ 53 h 53"/>
              <a:gd name="T4" fmla="*/ 34 w 34"/>
              <a:gd name="T5" fmla="*/ 35 h 53"/>
              <a:gd name="T6" fmla="*/ 34 w 34"/>
              <a:gd name="T7" fmla="*/ 27 h 53"/>
              <a:gd name="T8" fmla="*/ 29 w 34"/>
              <a:gd name="T9" fmla="*/ 21 h 53"/>
              <a:gd name="T10" fmla="*/ 34 w 34"/>
              <a:gd name="T11" fmla="*/ 0 h 53"/>
              <a:gd name="T12" fmla="*/ 20 w 34"/>
              <a:gd name="T13" fmla="*/ 30 h 53"/>
              <a:gd name="T14" fmla="*/ 11 w 34"/>
              <a:gd name="T15" fmla="*/ 24 h 53"/>
              <a:gd name="T16" fmla="*/ 3 w 34"/>
              <a:gd name="T17" fmla="*/ 3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53">
                <a:moveTo>
                  <a:pt x="3" y="34"/>
                </a:moveTo>
                <a:cubicBezTo>
                  <a:pt x="0" y="41"/>
                  <a:pt x="1" y="47"/>
                  <a:pt x="7" y="53"/>
                </a:cubicBezTo>
                <a:cubicBezTo>
                  <a:pt x="34" y="35"/>
                  <a:pt x="34" y="35"/>
                  <a:pt x="34" y="35"/>
                </a:cubicBezTo>
                <a:cubicBezTo>
                  <a:pt x="34" y="27"/>
                  <a:pt x="34" y="27"/>
                  <a:pt x="34" y="27"/>
                </a:cubicBezTo>
                <a:cubicBezTo>
                  <a:pt x="29" y="21"/>
                  <a:pt x="29" y="21"/>
                  <a:pt x="29" y="21"/>
                </a:cubicBezTo>
                <a:cubicBezTo>
                  <a:pt x="34" y="0"/>
                  <a:pt x="34" y="0"/>
                  <a:pt x="34" y="0"/>
                </a:cubicBezTo>
                <a:cubicBezTo>
                  <a:pt x="20" y="30"/>
                  <a:pt x="20" y="30"/>
                  <a:pt x="20" y="30"/>
                </a:cubicBezTo>
                <a:cubicBezTo>
                  <a:pt x="14" y="30"/>
                  <a:pt x="11" y="28"/>
                  <a:pt x="11" y="24"/>
                </a:cubicBezTo>
                <a:cubicBezTo>
                  <a:pt x="3" y="34"/>
                  <a:pt x="3" y="34"/>
                  <a:pt x="3" y="34"/>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78" name="MH_Other_115"/>
          <p:cNvSpPr>
            <a:spLocks/>
          </p:cNvSpPr>
          <p:nvPr>
            <p:custDataLst>
              <p:tags r:id="rId116"/>
            </p:custDataLst>
          </p:nvPr>
        </p:nvSpPr>
        <p:spPr bwMode="auto">
          <a:xfrm>
            <a:off x="11125238" y="5669721"/>
            <a:ext cx="73025" cy="127000"/>
          </a:xfrm>
          <a:custGeom>
            <a:avLst/>
            <a:gdLst>
              <a:gd name="T0" fmla="*/ 0 w 60"/>
              <a:gd name="T1" fmla="*/ 89 h 102"/>
              <a:gd name="T2" fmla="*/ 8 w 60"/>
              <a:gd name="T3" fmla="*/ 92 h 102"/>
              <a:gd name="T4" fmla="*/ 60 w 60"/>
              <a:gd name="T5" fmla="*/ 102 h 102"/>
              <a:gd name="T6" fmla="*/ 42 w 60"/>
              <a:gd name="T7" fmla="*/ 36 h 102"/>
              <a:gd name="T8" fmla="*/ 35 w 60"/>
              <a:gd name="T9" fmla="*/ 0 h 102"/>
              <a:gd name="T10" fmla="*/ 29 w 60"/>
              <a:gd name="T11" fmla="*/ 15 h 102"/>
              <a:gd name="T12" fmla="*/ 44 w 60"/>
              <a:gd name="T13" fmla="*/ 89 h 102"/>
              <a:gd name="T14" fmla="*/ 2 w 60"/>
              <a:gd name="T15" fmla="*/ 83 h 102"/>
              <a:gd name="T16" fmla="*/ 0 w 60"/>
              <a:gd name="T17" fmla="*/ 8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02">
                <a:moveTo>
                  <a:pt x="0" y="89"/>
                </a:moveTo>
                <a:cubicBezTo>
                  <a:pt x="2" y="91"/>
                  <a:pt x="5" y="91"/>
                  <a:pt x="8" y="92"/>
                </a:cubicBezTo>
                <a:cubicBezTo>
                  <a:pt x="25" y="98"/>
                  <a:pt x="42" y="101"/>
                  <a:pt x="60" y="102"/>
                </a:cubicBezTo>
                <a:cubicBezTo>
                  <a:pt x="42" y="36"/>
                  <a:pt x="42" y="36"/>
                  <a:pt x="42" y="36"/>
                </a:cubicBezTo>
                <a:cubicBezTo>
                  <a:pt x="39" y="25"/>
                  <a:pt x="36" y="12"/>
                  <a:pt x="35" y="0"/>
                </a:cubicBezTo>
                <a:cubicBezTo>
                  <a:pt x="29" y="15"/>
                  <a:pt x="29" y="15"/>
                  <a:pt x="29" y="15"/>
                </a:cubicBezTo>
                <a:cubicBezTo>
                  <a:pt x="44" y="89"/>
                  <a:pt x="44" y="89"/>
                  <a:pt x="44" y="89"/>
                </a:cubicBezTo>
                <a:cubicBezTo>
                  <a:pt x="2" y="83"/>
                  <a:pt x="2" y="83"/>
                  <a:pt x="2" y="83"/>
                </a:cubicBezTo>
                <a:cubicBezTo>
                  <a:pt x="0" y="89"/>
                  <a:pt x="0" y="89"/>
                  <a:pt x="0" y="89"/>
                </a:cubicBezTo>
                <a:close/>
              </a:path>
            </a:pathLst>
          </a:custGeom>
          <a:solidFill>
            <a:srgbClr val="B89B5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79" name="MH_Other_116"/>
          <p:cNvSpPr>
            <a:spLocks noEditPoints="1"/>
          </p:cNvSpPr>
          <p:nvPr>
            <p:custDataLst>
              <p:tags r:id="rId117"/>
            </p:custDataLst>
          </p:nvPr>
        </p:nvSpPr>
        <p:spPr bwMode="auto">
          <a:xfrm>
            <a:off x="11126825" y="5812597"/>
            <a:ext cx="190500" cy="798513"/>
          </a:xfrm>
          <a:custGeom>
            <a:avLst/>
            <a:gdLst>
              <a:gd name="T0" fmla="*/ 0 w 154"/>
              <a:gd name="T1" fmla="*/ 12 h 647"/>
              <a:gd name="T2" fmla="*/ 0 w 154"/>
              <a:gd name="T3" fmla="*/ 22 h 647"/>
              <a:gd name="T4" fmla="*/ 27 w 154"/>
              <a:gd name="T5" fmla="*/ 114 h 647"/>
              <a:gd name="T6" fmla="*/ 60 w 154"/>
              <a:gd name="T7" fmla="*/ 331 h 647"/>
              <a:gd name="T8" fmla="*/ 66 w 154"/>
              <a:gd name="T9" fmla="*/ 639 h 647"/>
              <a:gd name="T10" fmla="*/ 154 w 154"/>
              <a:gd name="T11" fmla="*/ 626 h 647"/>
              <a:gd name="T12" fmla="*/ 154 w 154"/>
              <a:gd name="T13" fmla="*/ 586 h 647"/>
              <a:gd name="T14" fmla="*/ 117 w 154"/>
              <a:gd name="T15" fmla="*/ 298 h 647"/>
              <a:gd name="T16" fmla="*/ 143 w 154"/>
              <a:gd name="T17" fmla="*/ 316 h 647"/>
              <a:gd name="T18" fmla="*/ 127 w 154"/>
              <a:gd name="T19" fmla="*/ 172 h 647"/>
              <a:gd name="T20" fmla="*/ 95 w 154"/>
              <a:gd name="T21" fmla="*/ 108 h 647"/>
              <a:gd name="T22" fmla="*/ 71 w 154"/>
              <a:gd name="T23" fmla="*/ 108 h 647"/>
              <a:gd name="T24" fmla="*/ 38 w 154"/>
              <a:gd name="T25" fmla="*/ 0 h 647"/>
              <a:gd name="T26" fmla="*/ 1 w 154"/>
              <a:gd name="T27" fmla="*/ 0 h 647"/>
              <a:gd name="T28" fmla="*/ 0 w 154"/>
              <a:gd name="T29" fmla="*/ 12 h 647"/>
              <a:gd name="T30" fmla="*/ 3 w 154"/>
              <a:gd name="T31" fmla="*/ 3 h 647"/>
              <a:gd name="T32" fmla="*/ 10 w 154"/>
              <a:gd name="T33" fmla="*/ 3 h 647"/>
              <a:gd name="T34" fmla="*/ 43 w 154"/>
              <a:gd name="T35" fmla="*/ 114 h 647"/>
              <a:gd name="T36" fmla="*/ 71 w 154"/>
              <a:gd name="T37" fmla="*/ 339 h 647"/>
              <a:gd name="T38" fmla="*/ 71 w 154"/>
              <a:gd name="T39" fmla="*/ 559 h 647"/>
              <a:gd name="T40" fmla="*/ 79 w 154"/>
              <a:gd name="T41" fmla="*/ 639 h 647"/>
              <a:gd name="T42" fmla="*/ 68 w 154"/>
              <a:gd name="T43" fmla="*/ 637 h 647"/>
              <a:gd name="T44" fmla="*/ 63 w 154"/>
              <a:gd name="T45" fmla="*/ 331 h 647"/>
              <a:gd name="T46" fmla="*/ 63 w 154"/>
              <a:gd name="T47" fmla="*/ 331 h 647"/>
              <a:gd name="T48" fmla="*/ 30 w 154"/>
              <a:gd name="T49" fmla="*/ 114 h 647"/>
              <a:gd name="T50" fmla="*/ 30 w 154"/>
              <a:gd name="T51" fmla="*/ 113 h 647"/>
              <a:gd name="T52" fmla="*/ 3 w 154"/>
              <a:gd name="T53" fmla="*/ 22 h 647"/>
              <a:gd name="T54" fmla="*/ 3 w 154"/>
              <a:gd name="T55" fmla="*/ 22 h 647"/>
              <a:gd name="T56" fmla="*/ 3 w 154"/>
              <a:gd name="T57" fmla="*/ 12 h 647"/>
              <a:gd name="T58" fmla="*/ 3 w 154"/>
              <a:gd name="T59" fmla="*/ 3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647">
                <a:moveTo>
                  <a:pt x="0" y="12"/>
                </a:moveTo>
                <a:cubicBezTo>
                  <a:pt x="0" y="15"/>
                  <a:pt x="0" y="19"/>
                  <a:pt x="0" y="22"/>
                </a:cubicBezTo>
                <a:cubicBezTo>
                  <a:pt x="1" y="50"/>
                  <a:pt x="10" y="81"/>
                  <a:pt x="27" y="114"/>
                </a:cubicBezTo>
                <a:cubicBezTo>
                  <a:pt x="45" y="189"/>
                  <a:pt x="56" y="261"/>
                  <a:pt x="60" y="331"/>
                </a:cubicBezTo>
                <a:cubicBezTo>
                  <a:pt x="48" y="418"/>
                  <a:pt x="50" y="521"/>
                  <a:pt x="66" y="639"/>
                </a:cubicBezTo>
                <a:cubicBezTo>
                  <a:pt x="102" y="647"/>
                  <a:pt x="131" y="643"/>
                  <a:pt x="154" y="626"/>
                </a:cubicBezTo>
                <a:cubicBezTo>
                  <a:pt x="154" y="586"/>
                  <a:pt x="154" y="586"/>
                  <a:pt x="154" y="586"/>
                </a:cubicBezTo>
                <a:cubicBezTo>
                  <a:pt x="117" y="298"/>
                  <a:pt x="117" y="298"/>
                  <a:pt x="117" y="298"/>
                </a:cubicBezTo>
                <a:cubicBezTo>
                  <a:pt x="143" y="316"/>
                  <a:pt x="143" y="316"/>
                  <a:pt x="143" y="316"/>
                </a:cubicBezTo>
                <a:cubicBezTo>
                  <a:pt x="127" y="172"/>
                  <a:pt x="127" y="172"/>
                  <a:pt x="127" y="172"/>
                </a:cubicBezTo>
                <a:cubicBezTo>
                  <a:pt x="105" y="159"/>
                  <a:pt x="95" y="138"/>
                  <a:pt x="95" y="108"/>
                </a:cubicBezTo>
                <a:cubicBezTo>
                  <a:pt x="71" y="108"/>
                  <a:pt x="71" y="108"/>
                  <a:pt x="71" y="108"/>
                </a:cubicBezTo>
                <a:cubicBezTo>
                  <a:pt x="38" y="0"/>
                  <a:pt x="38" y="0"/>
                  <a:pt x="38" y="0"/>
                </a:cubicBezTo>
                <a:cubicBezTo>
                  <a:pt x="1" y="0"/>
                  <a:pt x="1" y="0"/>
                  <a:pt x="1" y="0"/>
                </a:cubicBezTo>
                <a:cubicBezTo>
                  <a:pt x="0" y="4"/>
                  <a:pt x="0" y="8"/>
                  <a:pt x="0" y="12"/>
                </a:cubicBezTo>
                <a:close/>
                <a:moveTo>
                  <a:pt x="3" y="3"/>
                </a:moveTo>
                <a:cubicBezTo>
                  <a:pt x="10" y="3"/>
                  <a:pt x="10" y="3"/>
                  <a:pt x="10" y="3"/>
                </a:cubicBezTo>
                <a:cubicBezTo>
                  <a:pt x="10" y="44"/>
                  <a:pt x="21" y="81"/>
                  <a:pt x="43" y="114"/>
                </a:cubicBezTo>
                <a:cubicBezTo>
                  <a:pt x="59" y="193"/>
                  <a:pt x="69" y="268"/>
                  <a:pt x="71" y="339"/>
                </a:cubicBezTo>
                <a:cubicBezTo>
                  <a:pt x="64" y="419"/>
                  <a:pt x="64" y="492"/>
                  <a:pt x="71" y="559"/>
                </a:cubicBezTo>
                <a:cubicBezTo>
                  <a:pt x="79" y="639"/>
                  <a:pt x="79" y="639"/>
                  <a:pt x="79" y="639"/>
                </a:cubicBezTo>
                <a:cubicBezTo>
                  <a:pt x="75" y="638"/>
                  <a:pt x="72" y="638"/>
                  <a:pt x="68" y="637"/>
                </a:cubicBezTo>
                <a:cubicBezTo>
                  <a:pt x="53" y="520"/>
                  <a:pt x="51" y="418"/>
                  <a:pt x="63" y="331"/>
                </a:cubicBezTo>
                <a:cubicBezTo>
                  <a:pt x="63" y="331"/>
                  <a:pt x="63" y="331"/>
                  <a:pt x="63" y="331"/>
                </a:cubicBezTo>
                <a:cubicBezTo>
                  <a:pt x="59" y="260"/>
                  <a:pt x="48" y="188"/>
                  <a:pt x="30" y="114"/>
                </a:cubicBezTo>
                <a:cubicBezTo>
                  <a:pt x="30" y="114"/>
                  <a:pt x="30" y="113"/>
                  <a:pt x="30" y="113"/>
                </a:cubicBezTo>
                <a:cubicBezTo>
                  <a:pt x="13" y="80"/>
                  <a:pt x="4" y="50"/>
                  <a:pt x="3" y="22"/>
                </a:cubicBezTo>
                <a:cubicBezTo>
                  <a:pt x="3" y="22"/>
                  <a:pt x="3" y="22"/>
                  <a:pt x="3" y="22"/>
                </a:cubicBezTo>
                <a:cubicBezTo>
                  <a:pt x="3" y="19"/>
                  <a:pt x="3" y="15"/>
                  <a:pt x="3" y="12"/>
                </a:cubicBezTo>
                <a:cubicBezTo>
                  <a:pt x="3" y="9"/>
                  <a:pt x="3" y="6"/>
                  <a:pt x="3" y="3"/>
                </a:cubicBezTo>
                <a:close/>
              </a:path>
            </a:pathLst>
          </a:custGeom>
          <a:solidFill>
            <a:srgbClr val="B6A285"/>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80" name="MH_Other_117"/>
          <p:cNvSpPr>
            <a:spLocks/>
          </p:cNvSpPr>
          <p:nvPr>
            <p:custDataLst>
              <p:tags r:id="rId118"/>
            </p:custDataLst>
          </p:nvPr>
        </p:nvSpPr>
        <p:spPr bwMode="auto">
          <a:xfrm>
            <a:off x="11130000" y="5814184"/>
            <a:ext cx="93662" cy="785812"/>
          </a:xfrm>
          <a:custGeom>
            <a:avLst/>
            <a:gdLst>
              <a:gd name="T0" fmla="*/ 7 w 76"/>
              <a:gd name="T1" fmla="*/ 0 h 636"/>
              <a:gd name="T2" fmla="*/ 0 w 76"/>
              <a:gd name="T3" fmla="*/ 0 h 636"/>
              <a:gd name="T4" fmla="*/ 0 w 76"/>
              <a:gd name="T5" fmla="*/ 9 h 636"/>
              <a:gd name="T6" fmla="*/ 0 w 76"/>
              <a:gd name="T7" fmla="*/ 19 h 636"/>
              <a:gd name="T8" fmla="*/ 0 w 76"/>
              <a:gd name="T9" fmla="*/ 19 h 636"/>
              <a:gd name="T10" fmla="*/ 27 w 76"/>
              <a:gd name="T11" fmla="*/ 110 h 636"/>
              <a:gd name="T12" fmla="*/ 27 w 76"/>
              <a:gd name="T13" fmla="*/ 111 h 636"/>
              <a:gd name="T14" fmla="*/ 60 w 76"/>
              <a:gd name="T15" fmla="*/ 328 h 636"/>
              <a:gd name="T16" fmla="*/ 60 w 76"/>
              <a:gd name="T17" fmla="*/ 328 h 636"/>
              <a:gd name="T18" fmla="*/ 65 w 76"/>
              <a:gd name="T19" fmla="*/ 634 h 636"/>
              <a:gd name="T20" fmla="*/ 76 w 76"/>
              <a:gd name="T21" fmla="*/ 636 h 636"/>
              <a:gd name="T22" fmla="*/ 68 w 76"/>
              <a:gd name="T23" fmla="*/ 556 h 636"/>
              <a:gd name="T24" fmla="*/ 68 w 76"/>
              <a:gd name="T25" fmla="*/ 336 h 636"/>
              <a:gd name="T26" fmla="*/ 40 w 76"/>
              <a:gd name="T27" fmla="*/ 111 h 636"/>
              <a:gd name="T28" fmla="*/ 7 w 76"/>
              <a:gd name="T29"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636">
                <a:moveTo>
                  <a:pt x="7" y="0"/>
                </a:moveTo>
                <a:cubicBezTo>
                  <a:pt x="0" y="0"/>
                  <a:pt x="0" y="0"/>
                  <a:pt x="0" y="0"/>
                </a:cubicBezTo>
                <a:cubicBezTo>
                  <a:pt x="0" y="3"/>
                  <a:pt x="0" y="6"/>
                  <a:pt x="0" y="9"/>
                </a:cubicBezTo>
                <a:cubicBezTo>
                  <a:pt x="0" y="12"/>
                  <a:pt x="0" y="16"/>
                  <a:pt x="0" y="19"/>
                </a:cubicBezTo>
                <a:cubicBezTo>
                  <a:pt x="0" y="19"/>
                  <a:pt x="0" y="19"/>
                  <a:pt x="0" y="19"/>
                </a:cubicBezTo>
                <a:cubicBezTo>
                  <a:pt x="1" y="47"/>
                  <a:pt x="10" y="77"/>
                  <a:pt x="27" y="110"/>
                </a:cubicBezTo>
                <a:cubicBezTo>
                  <a:pt x="27" y="110"/>
                  <a:pt x="27" y="111"/>
                  <a:pt x="27" y="111"/>
                </a:cubicBezTo>
                <a:cubicBezTo>
                  <a:pt x="45" y="185"/>
                  <a:pt x="56" y="257"/>
                  <a:pt x="60" y="328"/>
                </a:cubicBezTo>
                <a:cubicBezTo>
                  <a:pt x="60" y="328"/>
                  <a:pt x="60" y="328"/>
                  <a:pt x="60" y="328"/>
                </a:cubicBezTo>
                <a:cubicBezTo>
                  <a:pt x="48" y="415"/>
                  <a:pt x="50" y="517"/>
                  <a:pt x="65" y="634"/>
                </a:cubicBezTo>
                <a:cubicBezTo>
                  <a:pt x="69" y="635"/>
                  <a:pt x="72" y="635"/>
                  <a:pt x="76" y="636"/>
                </a:cubicBezTo>
                <a:cubicBezTo>
                  <a:pt x="68" y="556"/>
                  <a:pt x="68" y="556"/>
                  <a:pt x="68" y="556"/>
                </a:cubicBezTo>
                <a:cubicBezTo>
                  <a:pt x="61" y="489"/>
                  <a:pt x="61" y="416"/>
                  <a:pt x="68" y="336"/>
                </a:cubicBezTo>
                <a:cubicBezTo>
                  <a:pt x="66" y="265"/>
                  <a:pt x="56" y="190"/>
                  <a:pt x="40" y="111"/>
                </a:cubicBezTo>
                <a:cubicBezTo>
                  <a:pt x="18" y="78"/>
                  <a:pt x="7" y="41"/>
                  <a:pt x="7" y="0"/>
                </a:cubicBezTo>
                <a:close/>
              </a:path>
            </a:pathLst>
          </a:custGeom>
          <a:solidFill>
            <a:srgbClr val="CFC2A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81" name="MH_Other_118"/>
          <p:cNvSpPr>
            <a:spLocks/>
          </p:cNvSpPr>
          <p:nvPr>
            <p:custDataLst>
              <p:tags r:id="rId119"/>
            </p:custDataLst>
          </p:nvPr>
        </p:nvSpPr>
        <p:spPr bwMode="auto">
          <a:xfrm>
            <a:off x="11120475" y="5825297"/>
            <a:ext cx="6350" cy="15875"/>
          </a:xfrm>
          <a:custGeom>
            <a:avLst/>
            <a:gdLst>
              <a:gd name="T0" fmla="*/ 5 w 5"/>
              <a:gd name="T1" fmla="*/ 10 h 12"/>
              <a:gd name="T2" fmla="*/ 5 w 5"/>
              <a:gd name="T3" fmla="*/ 0 h 12"/>
              <a:gd name="T4" fmla="*/ 0 w 5"/>
              <a:gd name="T5" fmla="*/ 12 h 12"/>
              <a:gd name="T6" fmla="*/ 5 w 5"/>
              <a:gd name="T7" fmla="*/ 10 h 12"/>
            </a:gdLst>
            <a:ahLst/>
            <a:cxnLst>
              <a:cxn ang="0">
                <a:pos x="T0" y="T1"/>
              </a:cxn>
              <a:cxn ang="0">
                <a:pos x="T2" y="T3"/>
              </a:cxn>
              <a:cxn ang="0">
                <a:pos x="T4" y="T5"/>
              </a:cxn>
              <a:cxn ang="0">
                <a:pos x="T6" y="T7"/>
              </a:cxn>
            </a:cxnLst>
            <a:rect l="0" t="0" r="r" b="b"/>
            <a:pathLst>
              <a:path w="5" h="12">
                <a:moveTo>
                  <a:pt x="5" y="10"/>
                </a:moveTo>
                <a:cubicBezTo>
                  <a:pt x="5" y="7"/>
                  <a:pt x="5" y="3"/>
                  <a:pt x="5" y="0"/>
                </a:cubicBezTo>
                <a:cubicBezTo>
                  <a:pt x="0" y="12"/>
                  <a:pt x="0" y="12"/>
                  <a:pt x="0" y="12"/>
                </a:cubicBezTo>
                <a:cubicBezTo>
                  <a:pt x="1" y="12"/>
                  <a:pt x="3" y="12"/>
                  <a:pt x="5" y="10"/>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82" name="MH_Other_119"/>
          <p:cNvSpPr>
            <a:spLocks/>
          </p:cNvSpPr>
          <p:nvPr>
            <p:custDataLst>
              <p:tags r:id="rId120"/>
            </p:custDataLst>
          </p:nvPr>
        </p:nvSpPr>
        <p:spPr bwMode="auto">
          <a:xfrm>
            <a:off x="11114125" y="5825297"/>
            <a:ext cx="12700" cy="15875"/>
          </a:xfrm>
          <a:custGeom>
            <a:avLst/>
            <a:gdLst>
              <a:gd name="T0" fmla="*/ 5 w 10"/>
              <a:gd name="T1" fmla="*/ 12 h 12"/>
              <a:gd name="T2" fmla="*/ 10 w 10"/>
              <a:gd name="T3" fmla="*/ 0 h 12"/>
              <a:gd name="T4" fmla="*/ 0 w 10"/>
              <a:gd name="T5" fmla="*/ 9 h 12"/>
              <a:gd name="T6" fmla="*/ 5 w 10"/>
              <a:gd name="T7" fmla="*/ 12 h 12"/>
            </a:gdLst>
            <a:ahLst/>
            <a:cxnLst>
              <a:cxn ang="0">
                <a:pos x="T0" y="T1"/>
              </a:cxn>
              <a:cxn ang="0">
                <a:pos x="T2" y="T3"/>
              </a:cxn>
              <a:cxn ang="0">
                <a:pos x="T4" y="T5"/>
              </a:cxn>
              <a:cxn ang="0">
                <a:pos x="T6" y="T7"/>
              </a:cxn>
            </a:cxnLst>
            <a:rect l="0" t="0" r="r" b="b"/>
            <a:pathLst>
              <a:path w="10" h="12">
                <a:moveTo>
                  <a:pt x="5" y="12"/>
                </a:moveTo>
                <a:cubicBezTo>
                  <a:pt x="10" y="0"/>
                  <a:pt x="10" y="0"/>
                  <a:pt x="10" y="0"/>
                </a:cubicBezTo>
                <a:cubicBezTo>
                  <a:pt x="6" y="4"/>
                  <a:pt x="3" y="7"/>
                  <a:pt x="0" y="9"/>
                </a:cubicBezTo>
                <a:cubicBezTo>
                  <a:pt x="1" y="11"/>
                  <a:pt x="3" y="12"/>
                  <a:pt x="5" y="12"/>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83" name="MH_Other_120"/>
          <p:cNvSpPr>
            <a:spLocks/>
          </p:cNvSpPr>
          <p:nvPr>
            <p:custDataLst>
              <p:tags r:id="rId121"/>
            </p:custDataLst>
          </p:nvPr>
        </p:nvSpPr>
        <p:spPr bwMode="auto">
          <a:xfrm>
            <a:off x="11317326" y="5864984"/>
            <a:ext cx="104775" cy="703262"/>
          </a:xfrm>
          <a:custGeom>
            <a:avLst/>
            <a:gdLst>
              <a:gd name="T0" fmla="*/ 13 w 85"/>
              <a:gd name="T1" fmla="*/ 37 h 569"/>
              <a:gd name="T2" fmla="*/ 18 w 85"/>
              <a:gd name="T3" fmla="*/ 52 h 569"/>
              <a:gd name="T4" fmla="*/ 18 w 85"/>
              <a:gd name="T5" fmla="*/ 80 h 569"/>
              <a:gd name="T6" fmla="*/ 15 w 85"/>
              <a:gd name="T7" fmla="*/ 91 h 569"/>
              <a:gd name="T8" fmla="*/ 0 w 85"/>
              <a:gd name="T9" fmla="*/ 337 h 569"/>
              <a:gd name="T10" fmla="*/ 27 w 85"/>
              <a:gd name="T11" fmla="*/ 569 h 569"/>
              <a:gd name="T12" fmla="*/ 46 w 85"/>
              <a:gd name="T13" fmla="*/ 554 h 569"/>
              <a:gd name="T14" fmla="*/ 80 w 85"/>
              <a:gd name="T15" fmla="*/ 329 h 569"/>
              <a:gd name="T16" fmla="*/ 62 w 85"/>
              <a:gd name="T17" fmla="*/ 343 h 569"/>
              <a:gd name="T18" fmla="*/ 62 w 85"/>
              <a:gd name="T19" fmla="*/ 0 h 569"/>
              <a:gd name="T20" fmla="*/ 32 w 85"/>
              <a:gd name="T21" fmla="*/ 13 h 569"/>
              <a:gd name="T22" fmla="*/ 13 w 85"/>
              <a:gd name="T23" fmla="*/ 3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 h="569">
                <a:moveTo>
                  <a:pt x="13" y="37"/>
                </a:moveTo>
                <a:cubicBezTo>
                  <a:pt x="18" y="52"/>
                  <a:pt x="18" y="52"/>
                  <a:pt x="18" y="52"/>
                </a:cubicBezTo>
                <a:cubicBezTo>
                  <a:pt x="18" y="80"/>
                  <a:pt x="18" y="80"/>
                  <a:pt x="18" y="80"/>
                </a:cubicBezTo>
                <a:cubicBezTo>
                  <a:pt x="17" y="85"/>
                  <a:pt x="16" y="89"/>
                  <a:pt x="15" y="91"/>
                </a:cubicBezTo>
                <a:cubicBezTo>
                  <a:pt x="16" y="186"/>
                  <a:pt x="11" y="268"/>
                  <a:pt x="0" y="337"/>
                </a:cubicBezTo>
                <a:cubicBezTo>
                  <a:pt x="27" y="569"/>
                  <a:pt x="27" y="569"/>
                  <a:pt x="27" y="569"/>
                </a:cubicBezTo>
                <a:cubicBezTo>
                  <a:pt x="46" y="554"/>
                  <a:pt x="46" y="554"/>
                  <a:pt x="46" y="554"/>
                </a:cubicBezTo>
                <a:cubicBezTo>
                  <a:pt x="80" y="329"/>
                  <a:pt x="80" y="329"/>
                  <a:pt x="80" y="329"/>
                </a:cubicBezTo>
                <a:cubicBezTo>
                  <a:pt x="62" y="343"/>
                  <a:pt x="62" y="343"/>
                  <a:pt x="62" y="343"/>
                </a:cubicBezTo>
                <a:cubicBezTo>
                  <a:pt x="85" y="230"/>
                  <a:pt x="85" y="115"/>
                  <a:pt x="62" y="0"/>
                </a:cubicBezTo>
                <a:cubicBezTo>
                  <a:pt x="32" y="13"/>
                  <a:pt x="32" y="13"/>
                  <a:pt x="32" y="13"/>
                </a:cubicBezTo>
                <a:cubicBezTo>
                  <a:pt x="13" y="37"/>
                  <a:pt x="13" y="37"/>
                  <a:pt x="13" y="37"/>
                </a:cubicBezTo>
                <a:close/>
              </a:path>
            </a:pathLst>
          </a:custGeom>
          <a:solidFill>
            <a:srgbClr val="B6A285"/>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84" name="MH_Other_121"/>
          <p:cNvSpPr>
            <a:spLocks/>
          </p:cNvSpPr>
          <p:nvPr>
            <p:custDataLst>
              <p:tags r:id="rId122"/>
            </p:custDataLst>
          </p:nvPr>
        </p:nvSpPr>
        <p:spPr bwMode="auto">
          <a:xfrm>
            <a:off x="11255412" y="5903085"/>
            <a:ext cx="84138" cy="79375"/>
          </a:xfrm>
          <a:custGeom>
            <a:avLst/>
            <a:gdLst>
              <a:gd name="T0" fmla="*/ 67 w 67"/>
              <a:gd name="T1" fmla="*/ 21 h 65"/>
              <a:gd name="T2" fmla="*/ 62 w 67"/>
              <a:gd name="T3" fmla="*/ 6 h 65"/>
              <a:gd name="T4" fmla="*/ 60 w 67"/>
              <a:gd name="T5" fmla="*/ 0 h 65"/>
              <a:gd name="T6" fmla="*/ 0 w 67"/>
              <a:gd name="T7" fmla="*/ 20 h 65"/>
              <a:gd name="T8" fmla="*/ 0 w 67"/>
              <a:gd name="T9" fmla="*/ 23 h 65"/>
              <a:gd name="T10" fmla="*/ 57 w 67"/>
              <a:gd name="T11" fmla="*/ 13 h 65"/>
              <a:gd name="T12" fmla="*/ 57 w 67"/>
              <a:gd name="T13" fmla="*/ 54 h 65"/>
              <a:gd name="T14" fmla="*/ 48 w 67"/>
              <a:gd name="T15" fmla="*/ 61 h 65"/>
              <a:gd name="T16" fmla="*/ 64 w 67"/>
              <a:gd name="T17" fmla="*/ 60 h 65"/>
              <a:gd name="T18" fmla="*/ 67 w 67"/>
              <a:gd name="T19" fmla="*/ 49 h 65"/>
              <a:gd name="T20" fmla="*/ 67 w 67"/>
              <a:gd name="T21" fmla="*/ 2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65">
                <a:moveTo>
                  <a:pt x="67" y="21"/>
                </a:moveTo>
                <a:cubicBezTo>
                  <a:pt x="62" y="6"/>
                  <a:pt x="62" y="6"/>
                  <a:pt x="62" y="6"/>
                </a:cubicBezTo>
                <a:cubicBezTo>
                  <a:pt x="60" y="0"/>
                  <a:pt x="60" y="0"/>
                  <a:pt x="60" y="0"/>
                </a:cubicBezTo>
                <a:cubicBezTo>
                  <a:pt x="39" y="11"/>
                  <a:pt x="19" y="17"/>
                  <a:pt x="0" y="20"/>
                </a:cubicBezTo>
                <a:cubicBezTo>
                  <a:pt x="0" y="23"/>
                  <a:pt x="0" y="23"/>
                  <a:pt x="0" y="23"/>
                </a:cubicBezTo>
                <a:cubicBezTo>
                  <a:pt x="57" y="13"/>
                  <a:pt x="57" y="13"/>
                  <a:pt x="57" y="13"/>
                </a:cubicBezTo>
                <a:cubicBezTo>
                  <a:pt x="59" y="28"/>
                  <a:pt x="59" y="42"/>
                  <a:pt x="57" y="54"/>
                </a:cubicBezTo>
                <a:cubicBezTo>
                  <a:pt x="48" y="61"/>
                  <a:pt x="48" y="61"/>
                  <a:pt x="48" y="61"/>
                </a:cubicBezTo>
                <a:cubicBezTo>
                  <a:pt x="55" y="65"/>
                  <a:pt x="61" y="64"/>
                  <a:pt x="64" y="60"/>
                </a:cubicBezTo>
                <a:cubicBezTo>
                  <a:pt x="65" y="58"/>
                  <a:pt x="66" y="54"/>
                  <a:pt x="67" y="49"/>
                </a:cubicBezTo>
                <a:cubicBezTo>
                  <a:pt x="67" y="21"/>
                  <a:pt x="67" y="21"/>
                  <a:pt x="67" y="21"/>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85" name="MH_Other_122"/>
          <p:cNvSpPr>
            <a:spLocks/>
          </p:cNvSpPr>
          <p:nvPr>
            <p:custDataLst>
              <p:tags r:id="rId123"/>
            </p:custDataLst>
          </p:nvPr>
        </p:nvSpPr>
        <p:spPr bwMode="auto">
          <a:xfrm>
            <a:off x="11255413" y="5918960"/>
            <a:ext cx="73025" cy="58737"/>
          </a:xfrm>
          <a:custGeom>
            <a:avLst/>
            <a:gdLst>
              <a:gd name="T0" fmla="*/ 0 w 59"/>
              <a:gd name="T1" fmla="*/ 10 h 48"/>
              <a:gd name="T2" fmla="*/ 0 w 59"/>
              <a:gd name="T3" fmla="*/ 21 h 48"/>
              <a:gd name="T4" fmla="*/ 3 w 59"/>
              <a:gd name="T5" fmla="*/ 40 h 48"/>
              <a:gd name="T6" fmla="*/ 16 w 59"/>
              <a:gd name="T7" fmla="*/ 24 h 48"/>
              <a:gd name="T8" fmla="*/ 16 w 59"/>
              <a:gd name="T9" fmla="*/ 43 h 48"/>
              <a:gd name="T10" fmla="*/ 17 w 59"/>
              <a:gd name="T11" fmla="*/ 45 h 48"/>
              <a:gd name="T12" fmla="*/ 23 w 59"/>
              <a:gd name="T13" fmla="*/ 46 h 48"/>
              <a:gd name="T14" fmla="*/ 35 w 59"/>
              <a:gd name="T15" fmla="*/ 33 h 48"/>
              <a:gd name="T16" fmla="*/ 30 w 59"/>
              <a:gd name="T17" fmla="*/ 48 h 48"/>
              <a:gd name="T18" fmla="*/ 42 w 59"/>
              <a:gd name="T19" fmla="*/ 48 h 48"/>
              <a:gd name="T20" fmla="*/ 48 w 59"/>
              <a:gd name="T21" fmla="*/ 28 h 48"/>
              <a:gd name="T22" fmla="*/ 48 w 59"/>
              <a:gd name="T23" fmla="*/ 48 h 48"/>
              <a:gd name="T24" fmla="*/ 57 w 59"/>
              <a:gd name="T25" fmla="*/ 41 h 48"/>
              <a:gd name="T26" fmla="*/ 57 w 59"/>
              <a:gd name="T27" fmla="*/ 0 h 48"/>
              <a:gd name="T28" fmla="*/ 0 w 59"/>
              <a:gd name="T29" fmla="*/ 1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8">
                <a:moveTo>
                  <a:pt x="0" y="10"/>
                </a:moveTo>
                <a:cubicBezTo>
                  <a:pt x="0" y="21"/>
                  <a:pt x="0" y="21"/>
                  <a:pt x="0" y="21"/>
                </a:cubicBezTo>
                <a:cubicBezTo>
                  <a:pt x="0" y="29"/>
                  <a:pt x="1" y="36"/>
                  <a:pt x="3" y="40"/>
                </a:cubicBezTo>
                <a:cubicBezTo>
                  <a:pt x="10" y="39"/>
                  <a:pt x="14" y="34"/>
                  <a:pt x="16" y="24"/>
                </a:cubicBezTo>
                <a:cubicBezTo>
                  <a:pt x="16" y="43"/>
                  <a:pt x="16" y="43"/>
                  <a:pt x="16" y="43"/>
                </a:cubicBezTo>
                <a:cubicBezTo>
                  <a:pt x="16" y="44"/>
                  <a:pt x="17" y="45"/>
                  <a:pt x="17" y="45"/>
                </a:cubicBezTo>
                <a:cubicBezTo>
                  <a:pt x="23" y="46"/>
                  <a:pt x="23" y="46"/>
                  <a:pt x="23" y="46"/>
                </a:cubicBezTo>
                <a:cubicBezTo>
                  <a:pt x="35" y="33"/>
                  <a:pt x="35" y="33"/>
                  <a:pt x="35" y="33"/>
                </a:cubicBezTo>
                <a:cubicBezTo>
                  <a:pt x="30" y="48"/>
                  <a:pt x="30" y="48"/>
                  <a:pt x="30" y="48"/>
                </a:cubicBezTo>
                <a:cubicBezTo>
                  <a:pt x="42" y="48"/>
                  <a:pt x="42" y="48"/>
                  <a:pt x="42" y="48"/>
                </a:cubicBezTo>
                <a:cubicBezTo>
                  <a:pt x="48" y="28"/>
                  <a:pt x="48" y="28"/>
                  <a:pt x="48" y="28"/>
                </a:cubicBezTo>
                <a:cubicBezTo>
                  <a:pt x="48" y="48"/>
                  <a:pt x="48" y="48"/>
                  <a:pt x="48" y="48"/>
                </a:cubicBezTo>
                <a:cubicBezTo>
                  <a:pt x="57" y="41"/>
                  <a:pt x="57" y="41"/>
                  <a:pt x="57" y="41"/>
                </a:cubicBezTo>
                <a:cubicBezTo>
                  <a:pt x="59" y="29"/>
                  <a:pt x="59" y="15"/>
                  <a:pt x="57" y="0"/>
                </a:cubicBezTo>
                <a:cubicBezTo>
                  <a:pt x="0" y="10"/>
                  <a:pt x="0" y="10"/>
                  <a:pt x="0" y="10"/>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86" name="MH_Other_123"/>
          <p:cNvSpPr>
            <a:spLocks/>
          </p:cNvSpPr>
          <p:nvPr>
            <p:custDataLst>
              <p:tags r:id="rId124"/>
            </p:custDataLst>
          </p:nvPr>
        </p:nvSpPr>
        <p:spPr bwMode="auto">
          <a:xfrm>
            <a:off x="11277638" y="5960235"/>
            <a:ext cx="22225" cy="26987"/>
          </a:xfrm>
          <a:custGeom>
            <a:avLst/>
            <a:gdLst>
              <a:gd name="T0" fmla="*/ 0 w 18"/>
              <a:gd name="T1" fmla="*/ 12 h 22"/>
              <a:gd name="T2" fmla="*/ 13 w 18"/>
              <a:gd name="T3" fmla="*/ 15 h 22"/>
              <a:gd name="T4" fmla="*/ 18 w 18"/>
              <a:gd name="T5" fmla="*/ 0 h 22"/>
              <a:gd name="T6" fmla="*/ 6 w 18"/>
              <a:gd name="T7" fmla="*/ 13 h 22"/>
              <a:gd name="T8" fmla="*/ 0 w 18"/>
              <a:gd name="T9" fmla="*/ 12 h 22"/>
            </a:gdLst>
            <a:ahLst/>
            <a:cxnLst>
              <a:cxn ang="0">
                <a:pos x="T0" y="T1"/>
              </a:cxn>
              <a:cxn ang="0">
                <a:pos x="T2" y="T3"/>
              </a:cxn>
              <a:cxn ang="0">
                <a:pos x="T4" y="T5"/>
              </a:cxn>
              <a:cxn ang="0">
                <a:pos x="T6" y="T7"/>
              </a:cxn>
              <a:cxn ang="0">
                <a:pos x="T8" y="T9"/>
              </a:cxn>
            </a:cxnLst>
            <a:rect l="0" t="0" r="r" b="b"/>
            <a:pathLst>
              <a:path w="18" h="22">
                <a:moveTo>
                  <a:pt x="0" y="12"/>
                </a:moveTo>
                <a:cubicBezTo>
                  <a:pt x="4" y="21"/>
                  <a:pt x="8" y="22"/>
                  <a:pt x="13" y="15"/>
                </a:cubicBezTo>
                <a:cubicBezTo>
                  <a:pt x="18" y="0"/>
                  <a:pt x="18" y="0"/>
                  <a:pt x="18" y="0"/>
                </a:cubicBezTo>
                <a:cubicBezTo>
                  <a:pt x="6" y="13"/>
                  <a:pt x="6" y="13"/>
                  <a:pt x="6" y="13"/>
                </a:cubicBezTo>
                <a:cubicBezTo>
                  <a:pt x="0" y="12"/>
                  <a:pt x="0" y="12"/>
                  <a:pt x="0" y="12"/>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87" name="MH_Other_124"/>
          <p:cNvSpPr>
            <a:spLocks/>
          </p:cNvSpPr>
          <p:nvPr>
            <p:custDataLst>
              <p:tags r:id="rId125"/>
            </p:custDataLst>
          </p:nvPr>
        </p:nvSpPr>
        <p:spPr bwMode="auto">
          <a:xfrm>
            <a:off x="11260176" y="5949121"/>
            <a:ext cx="15875" cy="25400"/>
          </a:xfrm>
          <a:custGeom>
            <a:avLst/>
            <a:gdLst>
              <a:gd name="T0" fmla="*/ 9 w 13"/>
              <a:gd name="T1" fmla="*/ 21 h 21"/>
              <a:gd name="T2" fmla="*/ 13 w 13"/>
              <a:gd name="T3" fmla="*/ 19 h 21"/>
              <a:gd name="T4" fmla="*/ 13 w 13"/>
              <a:gd name="T5" fmla="*/ 0 h 21"/>
              <a:gd name="T6" fmla="*/ 0 w 13"/>
              <a:gd name="T7" fmla="*/ 16 h 21"/>
              <a:gd name="T8" fmla="*/ 9 w 13"/>
              <a:gd name="T9" fmla="*/ 21 h 21"/>
            </a:gdLst>
            <a:ahLst/>
            <a:cxnLst>
              <a:cxn ang="0">
                <a:pos x="T0" y="T1"/>
              </a:cxn>
              <a:cxn ang="0">
                <a:pos x="T2" y="T3"/>
              </a:cxn>
              <a:cxn ang="0">
                <a:pos x="T4" y="T5"/>
              </a:cxn>
              <a:cxn ang="0">
                <a:pos x="T6" y="T7"/>
              </a:cxn>
              <a:cxn ang="0">
                <a:pos x="T8" y="T9"/>
              </a:cxn>
            </a:cxnLst>
            <a:rect l="0" t="0" r="r" b="b"/>
            <a:pathLst>
              <a:path w="13" h="21">
                <a:moveTo>
                  <a:pt x="9" y="21"/>
                </a:moveTo>
                <a:cubicBezTo>
                  <a:pt x="10" y="21"/>
                  <a:pt x="12" y="20"/>
                  <a:pt x="13" y="19"/>
                </a:cubicBezTo>
                <a:cubicBezTo>
                  <a:pt x="13" y="0"/>
                  <a:pt x="13" y="0"/>
                  <a:pt x="13" y="0"/>
                </a:cubicBezTo>
                <a:cubicBezTo>
                  <a:pt x="11" y="10"/>
                  <a:pt x="7" y="15"/>
                  <a:pt x="0" y="16"/>
                </a:cubicBezTo>
                <a:cubicBezTo>
                  <a:pt x="2" y="20"/>
                  <a:pt x="5" y="21"/>
                  <a:pt x="9" y="21"/>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88" name="MH_Other_125"/>
          <p:cNvSpPr>
            <a:spLocks/>
          </p:cNvSpPr>
          <p:nvPr>
            <p:custDataLst>
              <p:tags r:id="rId126"/>
            </p:custDataLst>
          </p:nvPr>
        </p:nvSpPr>
        <p:spPr bwMode="auto">
          <a:xfrm>
            <a:off x="11293513" y="5953884"/>
            <a:ext cx="22225" cy="36512"/>
          </a:xfrm>
          <a:custGeom>
            <a:avLst/>
            <a:gdLst>
              <a:gd name="T0" fmla="*/ 0 w 18"/>
              <a:gd name="T1" fmla="*/ 20 h 30"/>
              <a:gd name="T2" fmla="*/ 18 w 18"/>
              <a:gd name="T3" fmla="*/ 20 h 30"/>
              <a:gd name="T4" fmla="*/ 18 w 18"/>
              <a:gd name="T5" fmla="*/ 0 h 30"/>
              <a:gd name="T6" fmla="*/ 12 w 18"/>
              <a:gd name="T7" fmla="*/ 20 h 30"/>
              <a:gd name="T8" fmla="*/ 0 w 18"/>
              <a:gd name="T9" fmla="*/ 20 h 30"/>
            </a:gdLst>
            <a:ahLst/>
            <a:cxnLst>
              <a:cxn ang="0">
                <a:pos x="T0" y="T1"/>
              </a:cxn>
              <a:cxn ang="0">
                <a:pos x="T2" y="T3"/>
              </a:cxn>
              <a:cxn ang="0">
                <a:pos x="T4" y="T5"/>
              </a:cxn>
              <a:cxn ang="0">
                <a:pos x="T6" y="T7"/>
              </a:cxn>
              <a:cxn ang="0">
                <a:pos x="T8" y="T9"/>
              </a:cxn>
            </a:cxnLst>
            <a:rect l="0" t="0" r="r" b="b"/>
            <a:pathLst>
              <a:path w="18" h="30">
                <a:moveTo>
                  <a:pt x="0" y="20"/>
                </a:moveTo>
                <a:cubicBezTo>
                  <a:pt x="7" y="30"/>
                  <a:pt x="13" y="30"/>
                  <a:pt x="18" y="20"/>
                </a:cubicBezTo>
                <a:cubicBezTo>
                  <a:pt x="18" y="0"/>
                  <a:pt x="18" y="0"/>
                  <a:pt x="18" y="0"/>
                </a:cubicBezTo>
                <a:cubicBezTo>
                  <a:pt x="12" y="20"/>
                  <a:pt x="12" y="20"/>
                  <a:pt x="12" y="20"/>
                </a:cubicBezTo>
                <a:cubicBezTo>
                  <a:pt x="0" y="20"/>
                  <a:pt x="0" y="20"/>
                  <a:pt x="0" y="20"/>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89" name="MH_Other_126"/>
          <p:cNvSpPr>
            <a:spLocks/>
          </p:cNvSpPr>
          <p:nvPr>
            <p:custDataLst>
              <p:tags r:id="rId127"/>
            </p:custDataLst>
          </p:nvPr>
        </p:nvSpPr>
        <p:spPr bwMode="auto">
          <a:xfrm>
            <a:off x="11318913" y="5812597"/>
            <a:ext cx="28575" cy="60325"/>
          </a:xfrm>
          <a:custGeom>
            <a:avLst/>
            <a:gdLst>
              <a:gd name="T0" fmla="*/ 10 w 24"/>
              <a:gd name="T1" fmla="*/ 50 h 50"/>
              <a:gd name="T2" fmla="*/ 24 w 24"/>
              <a:gd name="T3" fmla="*/ 0 h 50"/>
              <a:gd name="T4" fmla="*/ 0 w 24"/>
              <a:gd name="T5" fmla="*/ 4 h 50"/>
              <a:gd name="T6" fmla="*/ 10 w 24"/>
              <a:gd name="T7" fmla="*/ 50 h 50"/>
            </a:gdLst>
            <a:ahLst/>
            <a:cxnLst>
              <a:cxn ang="0">
                <a:pos x="T0" y="T1"/>
              </a:cxn>
              <a:cxn ang="0">
                <a:pos x="T2" y="T3"/>
              </a:cxn>
              <a:cxn ang="0">
                <a:pos x="T4" y="T5"/>
              </a:cxn>
              <a:cxn ang="0">
                <a:pos x="T6" y="T7"/>
              </a:cxn>
            </a:cxnLst>
            <a:rect l="0" t="0" r="r" b="b"/>
            <a:pathLst>
              <a:path w="24" h="50">
                <a:moveTo>
                  <a:pt x="10" y="50"/>
                </a:moveTo>
                <a:cubicBezTo>
                  <a:pt x="24" y="0"/>
                  <a:pt x="24" y="0"/>
                  <a:pt x="24" y="0"/>
                </a:cubicBezTo>
                <a:cubicBezTo>
                  <a:pt x="17" y="2"/>
                  <a:pt x="9" y="4"/>
                  <a:pt x="0" y="4"/>
                </a:cubicBezTo>
                <a:cubicBezTo>
                  <a:pt x="10" y="50"/>
                  <a:pt x="10" y="50"/>
                  <a:pt x="10" y="50"/>
                </a:cubicBezTo>
                <a:close/>
              </a:path>
            </a:pathLst>
          </a:custGeom>
          <a:solidFill>
            <a:srgbClr val="B6A285"/>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90" name="MH_Other_127"/>
          <p:cNvSpPr>
            <a:spLocks/>
          </p:cNvSpPr>
          <p:nvPr>
            <p:custDataLst>
              <p:tags r:id="rId128"/>
            </p:custDataLst>
          </p:nvPr>
        </p:nvSpPr>
        <p:spPr bwMode="auto">
          <a:xfrm>
            <a:off x="11353838" y="6582534"/>
            <a:ext cx="85725" cy="49212"/>
          </a:xfrm>
          <a:custGeom>
            <a:avLst/>
            <a:gdLst>
              <a:gd name="T0" fmla="*/ 0 w 70"/>
              <a:gd name="T1" fmla="*/ 7 h 41"/>
              <a:gd name="T2" fmla="*/ 1 w 70"/>
              <a:gd name="T3" fmla="*/ 19 h 41"/>
              <a:gd name="T4" fmla="*/ 53 w 70"/>
              <a:gd name="T5" fmla="*/ 8 h 41"/>
              <a:gd name="T6" fmla="*/ 53 w 70"/>
              <a:gd name="T7" fmla="*/ 24 h 41"/>
              <a:gd name="T8" fmla="*/ 9 w 70"/>
              <a:gd name="T9" fmla="*/ 33 h 41"/>
              <a:gd name="T10" fmla="*/ 13 w 70"/>
              <a:gd name="T11" fmla="*/ 39 h 41"/>
              <a:gd name="T12" fmla="*/ 70 w 70"/>
              <a:gd name="T13" fmla="*/ 32 h 41"/>
              <a:gd name="T14" fmla="*/ 65 w 70"/>
              <a:gd name="T15" fmla="*/ 0 h 41"/>
              <a:gd name="T16" fmla="*/ 35 w 70"/>
              <a:gd name="T17" fmla="*/ 0 h 41"/>
              <a:gd name="T18" fmla="*/ 0 w 70"/>
              <a:gd name="T1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41">
                <a:moveTo>
                  <a:pt x="0" y="7"/>
                </a:moveTo>
                <a:cubicBezTo>
                  <a:pt x="1" y="19"/>
                  <a:pt x="1" y="19"/>
                  <a:pt x="1" y="19"/>
                </a:cubicBezTo>
                <a:cubicBezTo>
                  <a:pt x="53" y="8"/>
                  <a:pt x="53" y="8"/>
                  <a:pt x="53" y="8"/>
                </a:cubicBezTo>
                <a:cubicBezTo>
                  <a:pt x="53" y="24"/>
                  <a:pt x="53" y="24"/>
                  <a:pt x="53" y="24"/>
                </a:cubicBezTo>
                <a:cubicBezTo>
                  <a:pt x="9" y="33"/>
                  <a:pt x="9" y="33"/>
                  <a:pt x="9" y="33"/>
                </a:cubicBezTo>
                <a:cubicBezTo>
                  <a:pt x="13" y="39"/>
                  <a:pt x="13" y="39"/>
                  <a:pt x="13" y="39"/>
                </a:cubicBezTo>
                <a:cubicBezTo>
                  <a:pt x="32" y="41"/>
                  <a:pt x="51" y="39"/>
                  <a:pt x="70" y="32"/>
                </a:cubicBezTo>
                <a:cubicBezTo>
                  <a:pt x="65" y="0"/>
                  <a:pt x="65" y="0"/>
                  <a:pt x="65" y="0"/>
                </a:cubicBezTo>
                <a:cubicBezTo>
                  <a:pt x="35" y="0"/>
                  <a:pt x="35" y="0"/>
                  <a:pt x="35" y="0"/>
                </a:cubicBezTo>
                <a:cubicBezTo>
                  <a:pt x="23" y="10"/>
                  <a:pt x="11" y="12"/>
                  <a:pt x="0" y="7"/>
                </a:cubicBezTo>
                <a:close/>
              </a:path>
            </a:pathLst>
          </a:custGeom>
          <a:solidFill>
            <a:srgbClr val="3A241B"/>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91" name="MH_Other_128"/>
          <p:cNvSpPr>
            <a:spLocks/>
          </p:cNvSpPr>
          <p:nvPr>
            <p:custDataLst>
              <p:tags r:id="rId129"/>
            </p:custDataLst>
          </p:nvPr>
        </p:nvSpPr>
        <p:spPr bwMode="auto">
          <a:xfrm>
            <a:off x="11355425" y="6590471"/>
            <a:ext cx="63500" cy="31750"/>
          </a:xfrm>
          <a:custGeom>
            <a:avLst/>
            <a:gdLst>
              <a:gd name="T0" fmla="*/ 42 w 42"/>
              <a:gd name="T1" fmla="*/ 0 h 20"/>
              <a:gd name="T2" fmla="*/ 0 w 42"/>
              <a:gd name="T3" fmla="*/ 9 h 20"/>
              <a:gd name="T4" fmla="*/ 7 w 42"/>
              <a:gd name="T5" fmla="*/ 20 h 20"/>
              <a:gd name="T6" fmla="*/ 42 w 42"/>
              <a:gd name="T7" fmla="*/ 13 h 20"/>
              <a:gd name="T8" fmla="*/ 42 w 42"/>
              <a:gd name="T9" fmla="*/ 0 h 20"/>
              <a:gd name="T10" fmla="*/ 42 w 42"/>
              <a:gd name="T11" fmla="*/ 0 h 20"/>
            </a:gdLst>
            <a:ahLst/>
            <a:cxnLst>
              <a:cxn ang="0">
                <a:pos x="T0" y="T1"/>
              </a:cxn>
              <a:cxn ang="0">
                <a:pos x="T2" y="T3"/>
              </a:cxn>
              <a:cxn ang="0">
                <a:pos x="T4" y="T5"/>
              </a:cxn>
              <a:cxn ang="0">
                <a:pos x="T6" y="T7"/>
              </a:cxn>
              <a:cxn ang="0">
                <a:pos x="T8" y="T9"/>
              </a:cxn>
              <a:cxn ang="0">
                <a:pos x="T10" y="T11"/>
              </a:cxn>
            </a:cxnLst>
            <a:rect l="0" t="0" r="r" b="b"/>
            <a:pathLst>
              <a:path w="42" h="20">
                <a:moveTo>
                  <a:pt x="42" y="0"/>
                </a:moveTo>
                <a:lnTo>
                  <a:pt x="0" y="9"/>
                </a:lnTo>
                <a:lnTo>
                  <a:pt x="7" y="20"/>
                </a:lnTo>
                <a:lnTo>
                  <a:pt x="42" y="13"/>
                </a:lnTo>
                <a:lnTo>
                  <a:pt x="42" y="0"/>
                </a:lnTo>
                <a:lnTo>
                  <a:pt x="42" y="0"/>
                </a:lnTo>
                <a:close/>
              </a:path>
            </a:pathLst>
          </a:custGeom>
          <a:solidFill>
            <a:srgbClr val="6A402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92" name="MH_Other_129"/>
          <p:cNvSpPr>
            <a:spLocks/>
          </p:cNvSpPr>
          <p:nvPr>
            <p:custDataLst>
              <p:tags r:id="rId130"/>
            </p:custDataLst>
          </p:nvPr>
        </p:nvSpPr>
        <p:spPr bwMode="auto">
          <a:xfrm>
            <a:off x="11168101" y="6599996"/>
            <a:ext cx="65087" cy="46038"/>
          </a:xfrm>
          <a:custGeom>
            <a:avLst/>
            <a:gdLst>
              <a:gd name="T0" fmla="*/ 32 w 52"/>
              <a:gd name="T1" fmla="*/ 0 h 36"/>
              <a:gd name="T2" fmla="*/ 21 w 52"/>
              <a:gd name="T3" fmla="*/ 0 h 36"/>
              <a:gd name="T4" fmla="*/ 0 w 52"/>
              <a:gd name="T5" fmla="*/ 19 h 36"/>
              <a:gd name="T6" fmla="*/ 31 w 52"/>
              <a:gd name="T7" fmla="*/ 32 h 36"/>
              <a:gd name="T8" fmla="*/ 52 w 52"/>
              <a:gd name="T9" fmla="*/ 36 h 36"/>
              <a:gd name="T10" fmla="*/ 52 w 52"/>
              <a:gd name="T11" fmla="*/ 31 h 36"/>
              <a:gd name="T12" fmla="*/ 34 w 52"/>
              <a:gd name="T13" fmla="*/ 21 h 36"/>
              <a:gd name="T14" fmla="*/ 32 w 52"/>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36">
                <a:moveTo>
                  <a:pt x="32" y="0"/>
                </a:moveTo>
                <a:cubicBezTo>
                  <a:pt x="21" y="0"/>
                  <a:pt x="21" y="0"/>
                  <a:pt x="21" y="0"/>
                </a:cubicBezTo>
                <a:cubicBezTo>
                  <a:pt x="26" y="13"/>
                  <a:pt x="19" y="19"/>
                  <a:pt x="0" y="19"/>
                </a:cubicBezTo>
                <a:cubicBezTo>
                  <a:pt x="31" y="32"/>
                  <a:pt x="31" y="32"/>
                  <a:pt x="31" y="32"/>
                </a:cubicBezTo>
                <a:cubicBezTo>
                  <a:pt x="52" y="36"/>
                  <a:pt x="52" y="36"/>
                  <a:pt x="52" y="36"/>
                </a:cubicBezTo>
                <a:cubicBezTo>
                  <a:pt x="52" y="31"/>
                  <a:pt x="52" y="31"/>
                  <a:pt x="52" y="31"/>
                </a:cubicBezTo>
                <a:cubicBezTo>
                  <a:pt x="45" y="28"/>
                  <a:pt x="40" y="25"/>
                  <a:pt x="34" y="21"/>
                </a:cubicBezTo>
                <a:cubicBezTo>
                  <a:pt x="33" y="14"/>
                  <a:pt x="32" y="7"/>
                  <a:pt x="32" y="0"/>
                </a:cubicBezTo>
                <a:close/>
              </a:path>
            </a:pathLst>
          </a:custGeom>
          <a:solidFill>
            <a:srgbClr val="3A241B"/>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93" name="MH_Other_130"/>
          <p:cNvSpPr>
            <a:spLocks/>
          </p:cNvSpPr>
          <p:nvPr>
            <p:custDataLst>
              <p:tags r:id="rId131"/>
            </p:custDataLst>
          </p:nvPr>
        </p:nvSpPr>
        <p:spPr bwMode="auto">
          <a:xfrm>
            <a:off x="11168101" y="6599997"/>
            <a:ext cx="33337" cy="23813"/>
          </a:xfrm>
          <a:custGeom>
            <a:avLst/>
            <a:gdLst>
              <a:gd name="T0" fmla="*/ 21 w 26"/>
              <a:gd name="T1" fmla="*/ 0 h 19"/>
              <a:gd name="T2" fmla="*/ 11 w 26"/>
              <a:gd name="T3" fmla="*/ 0 h 19"/>
              <a:gd name="T4" fmla="*/ 0 w 26"/>
              <a:gd name="T5" fmla="*/ 19 h 19"/>
              <a:gd name="T6" fmla="*/ 21 w 26"/>
              <a:gd name="T7" fmla="*/ 0 h 19"/>
            </a:gdLst>
            <a:ahLst/>
            <a:cxnLst>
              <a:cxn ang="0">
                <a:pos x="T0" y="T1"/>
              </a:cxn>
              <a:cxn ang="0">
                <a:pos x="T2" y="T3"/>
              </a:cxn>
              <a:cxn ang="0">
                <a:pos x="T4" y="T5"/>
              </a:cxn>
              <a:cxn ang="0">
                <a:pos x="T6" y="T7"/>
              </a:cxn>
            </a:cxnLst>
            <a:rect l="0" t="0" r="r" b="b"/>
            <a:pathLst>
              <a:path w="26" h="19">
                <a:moveTo>
                  <a:pt x="21" y="0"/>
                </a:moveTo>
                <a:cubicBezTo>
                  <a:pt x="11" y="0"/>
                  <a:pt x="11" y="0"/>
                  <a:pt x="11" y="0"/>
                </a:cubicBezTo>
                <a:cubicBezTo>
                  <a:pt x="4" y="0"/>
                  <a:pt x="0" y="7"/>
                  <a:pt x="0" y="19"/>
                </a:cubicBezTo>
                <a:cubicBezTo>
                  <a:pt x="19" y="19"/>
                  <a:pt x="26" y="13"/>
                  <a:pt x="21" y="0"/>
                </a:cubicBezTo>
                <a:close/>
              </a:path>
            </a:pathLst>
          </a:custGeom>
          <a:solidFill>
            <a:srgbClr val="6A402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94" name="MH_Other_131"/>
          <p:cNvSpPr>
            <a:spLocks/>
          </p:cNvSpPr>
          <p:nvPr>
            <p:custDataLst>
              <p:tags r:id="rId132"/>
            </p:custDataLst>
          </p:nvPr>
        </p:nvSpPr>
        <p:spPr bwMode="auto">
          <a:xfrm>
            <a:off x="11282401" y="6625396"/>
            <a:ext cx="103187" cy="57150"/>
          </a:xfrm>
          <a:custGeom>
            <a:avLst/>
            <a:gdLst>
              <a:gd name="T0" fmla="*/ 0 w 83"/>
              <a:gd name="T1" fmla="*/ 14 h 46"/>
              <a:gd name="T2" fmla="*/ 44 w 83"/>
              <a:gd name="T3" fmla="*/ 14 h 46"/>
              <a:gd name="T4" fmla="*/ 70 w 83"/>
              <a:gd name="T5" fmla="*/ 46 h 46"/>
              <a:gd name="T6" fmla="*/ 83 w 83"/>
              <a:gd name="T7" fmla="*/ 40 h 46"/>
              <a:gd name="T8" fmla="*/ 67 w 83"/>
              <a:gd name="T9" fmla="*/ 20 h 46"/>
              <a:gd name="T10" fmla="*/ 51 w 83"/>
              <a:gd name="T11" fmla="*/ 0 h 46"/>
              <a:gd name="T12" fmla="*/ 0 w 83"/>
              <a:gd name="T13" fmla="*/ 14 h 46"/>
            </a:gdLst>
            <a:ahLst/>
            <a:cxnLst>
              <a:cxn ang="0">
                <a:pos x="T0" y="T1"/>
              </a:cxn>
              <a:cxn ang="0">
                <a:pos x="T2" y="T3"/>
              </a:cxn>
              <a:cxn ang="0">
                <a:pos x="T4" y="T5"/>
              </a:cxn>
              <a:cxn ang="0">
                <a:pos x="T6" y="T7"/>
              </a:cxn>
              <a:cxn ang="0">
                <a:pos x="T8" y="T9"/>
              </a:cxn>
              <a:cxn ang="0">
                <a:pos x="T10" y="T11"/>
              </a:cxn>
              <a:cxn ang="0">
                <a:pos x="T12" y="T13"/>
              </a:cxn>
            </a:cxnLst>
            <a:rect l="0" t="0" r="r" b="b"/>
            <a:pathLst>
              <a:path w="83" h="46">
                <a:moveTo>
                  <a:pt x="0" y="14"/>
                </a:moveTo>
                <a:cubicBezTo>
                  <a:pt x="44" y="14"/>
                  <a:pt x="44" y="14"/>
                  <a:pt x="44" y="14"/>
                </a:cubicBezTo>
                <a:cubicBezTo>
                  <a:pt x="70" y="46"/>
                  <a:pt x="70" y="46"/>
                  <a:pt x="70" y="46"/>
                </a:cubicBezTo>
                <a:cubicBezTo>
                  <a:pt x="83" y="40"/>
                  <a:pt x="83" y="40"/>
                  <a:pt x="83" y="40"/>
                </a:cubicBezTo>
                <a:cubicBezTo>
                  <a:pt x="67" y="20"/>
                  <a:pt x="67" y="20"/>
                  <a:pt x="67" y="20"/>
                </a:cubicBezTo>
                <a:cubicBezTo>
                  <a:pt x="51" y="0"/>
                  <a:pt x="51" y="0"/>
                  <a:pt x="51" y="0"/>
                </a:cubicBezTo>
                <a:cubicBezTo>
                  <a:pt x="32" y="8"/>
                  <a:pt x="16" y="12"/>
                  <a:pt x="0" y="14"/>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95" name="MH_Other_132"/>
          <p:cNvSpPr>
            <a:spLocks/>
          </p:cNvSpPr>
          <p:nvPr>
            <p:custDataLst>
              <p:tags r:id="rId133"/>
            </p:custDataLst>
          </p:nvPr>
        </p:nvSpPr>
        <p:spPr bwMode="auto">
          <a:xfrm>
            <a:off x="11282400" y="6642859"/>
            <a:ext cx="87312" cy="57150"/>
          </a:xfrm>
          <a:custGeom>
            <a:avLst/>
            <a:gdLst>
              <a:gd name="T0" fmla="*/ 44 w 70"/>
              <a:gd name="T1" fmla="*/ 0 h 46"/>
              <a:gd name="T2" fmla="*/ 0 w 70"/>
              <a:gd name="T3" fmla="*/ 0 h 46"/>
              <a:gd name="T4" fmla="*/ 57 w 70"/>
              <a:gd name="T5" fmla="*/ 38 h 46"/>
              <a:gd name="T6" fmla="*/ 70 w 70"/>
              <a:gd name="T7" fmla="*/ 32 h 46"/>
              <a:gd name="T8" fmla="*/ 44 w 70"/>
              <a:gd name="T9" fmla="*/ 0 h 46"/>
            </a:gdLst>
            <a:ahLst/>
            <a:cxnLst>
              <a:cxn ang="0">
                <a:pos x="T0" y="T1"/>
              </a:cxn>
              <a:cxn ang="0">
                <a:pos x="T2" y="T3"/>
              </a:cxn>
              <a:cxn ang="0">
                <a:pos x="T4" y="T5"/>
              </a:cxn>
              <a:cxn ang="0">
                <a:pos x="T6" y="T7"/>
              </a:cxn>
              <a:cxn ang="0">
                <a:pos x="T8" y="T9"/>
              </a:cxn>
            </a:cxnLst>
            <a:rect l="0" t="0" r="r" b="b"/>
            <a:pathLst>
              <a:path w="70" h="46">
                <a:moveTo>
                  <a:pt x="44" y="0"/>
                </a:moveTo>
                <a:cubicBezTo>
                  <a:pt x="0" y="0"/>
                  <a:pt x="0" y="0"/>
                  <a:pt x="0" y="0"/>
                </a:cubicBezTo>
                <a:cubicBezTo>
                  <a:pt x="17" y="34"/>
                  <a:pt x="36" y="46"/>
                  <a:pt x="57" y="38"/>
                </a:cubicBezTo>
                <a:cubicBezTo>
                  <a:pt x="70" y="32"/>
                  <a:pt x="70" y="32"/>
                  <a:pt x="70" y="32"/>
                </a:cubicBezTo>
                <a:cubicBezTo>
                  <a:pt x="44" y="0"/>
                  <a:pt x="44" y="0"/>
                  <a:pt x="44" y="0"/>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96" name="MH_Other_133"/>
          <p:cNvSpPr>
            <a:spLocks/>
          </p:cNvSpPr>
          <p:nvPr>
            <p:custDataLst>
              <p:tags r:id="rId134"/>
            </p:custDataLst>
          </p:nvPr>
        </p:nvSpPr>
        <p:spPr bwMode="auto">
          <a:xfrm>
            <a:off x="11233188" y="6639685"/>
            <a:ext cx="9525" cy="41275"/>
          </a:xfrm>
          <a:custGeom>
            <a:avLst/>
            <a:gdLst>
              <a:gd name="T0" fmla="*/ 5 w 9"/>
              <a:gd name="T1" fmla="*/ 1 h 34"/>
              <a:gd name="T2" fmla="*/ 0 w 9"/>
              <a:gd name="T3" fmla="*/ 0 h 34"/>
              <a:gd name="T4" fmla="*/ 0 w 9"/>
              <a:gd name="T5" fmla="*/ 5 h 34"/>
              <a:gd name="T6" fmla="*/ 0 w 9"/>
              <a:gd name="T7" fmla="*/ 34 h 34"/>
              <a:gd name="T8" fmla="*/ 9 w 9"/>
              <a:gd name="T9" fmla="*/ 34 h 34"/>
              <a:gd name="T10" fmla="*/ 5 w 9"/>
              <a:gd name="T11" fmla="*/ 1 h 34"/>
            </a:gdLst>
            <a:ahLst/>
            <a:cxnLst>
              <a:cxn ang="0">
                <a:pos x="T0" y="T1"/>
              </a:cxn>
              <a:cxn ang="0">
                <a:pos x="T2" y="T3"/>
              </a:cxn>
              <a:cxn ang="0">
                <a:pos x="T4" y="T5"/>
              </a:cxn>
              <a:cxn ang="0">
                <a:pos x="T6" y="T7"/>
              </a:cxn>
              <a:cxn ang="0">
                <a:pos x="T8" y="T9"/>
              </a:cxn>
              <a:cxn ang="0">
                <a:pos x="T10" y="T11"/>
              </a:cxn>
            </a:cxnLst>
            <a:rect l="0" t="0" r="r" b="b"/>
            <a:pathLst>
              <a:path w="9" h="34">
                <a:moveTo>
                  <a:pt x="5" y="1"/>
                </a:moveTo>
                <a:cubicBezTo>
                  <a:pt x="3" y="1"/>
                  <a:pt x="1" y="0"/>
                  <a:pt x="0" y="0"/>
                </a:cubicBezTo>
                <a:cubicBezTo>
                  <a:pt x="0" y="5"/>
                  <a:pt x="0" y="5"/>
                  <a:pt x="0" y="5"/>
                </a:cubicBezTo>
                <a:cubicBezTo>
                  <a:pt x="0" y="34"/>
                  <a:pt x="0" y="34"/>
                  <a:pt x="0" y="34"/>
                </a:cubicBezTo>
                <a:cubicBezTo>
                  <a:pt x="9" y="34"/>
                  <a:pt x="9" y="34"/>
                  <a:pt x="9" y="34"/>
                </a:cubicBezTo>
                <a:cubicBezTo>
                  <a:pt x="5" y="1"/>
                  <a:pt x="5"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97" name="MH_Other_134"/>
          <p:cNvSpPr>
            <a:spLocks/>
          </p:cNvSpPr>
          <p:nvPr>
            <p:custDataLst>
              <p:tags r:id="rId135"/>
            </p:custDataLst>
          </p:nvPr>
        </p:nvSpPr>
        <p:spPr bwMode="auto">
          <a:xfrm>
            <a:off x="11239537" y="6639685"/>
            <a:ext cx="230188" cy="85725"/>
          </a:xfrm>
          <a:custGeom>
            <a:avLst/>
            <a:gdLst>
              <a:gd name="T0" fmla="*/ 0 w 186"/>
              <a:gd name="T1" fmla="*/ 0 h 68"/>
              <a:gd name="T2" fmla="*/ 4 w 186"/>
              <a:gd name="T3" fmla="*/ 33 h 68"/>
              <a:gd name="T4" fmla="*/ 6 w 186"/>
              <a:gd name="T5" fmla="*/ 50 h 68"/>
              <a:gd name="T6" fmla="*/ 15 w 186"/>
              <a:gd name="T7" fmla="*/ 50 h 68"/>
              <a:gd name="T8" fmla="*/ 15 w 186"/>
              <a:gd name="T9" fmla="*/ 8 h 68"/>
              <a:gd name="T10" fmla="*/ 24 w 186"/>
              <a:gd name="T11" fmla="*/ 8 h 68"/>
              <a:gd name="T12" fmla="*/ 53 w 186"/>
              <a:gd name="T13" fmla="*/ 55 h 68"/>
              <a:gd name="T14" fmla="*/ 169 w 186"/>
              <a:gd name="T15" fmla="*/ 63 h 68"/>
              <a:gd name="T16" fmla="*/ 133 w 186"/>
              <a:gd name="T17" fmla="*/ 33 h 68"/>
              <a:gd name="T18" fmla="*/ 173 w 186"/>
              <a:gd name="T19" fmla="*/ 26 h 68"/>
              <a:gd name="T20" fmla="*/ 162 w 186"/>
              <a:gd name="T21" fmla="*/ 9 h 68"/>
              <a:gd name="T22" fmla="*/ 112 w 186"/>
              <a:gd name="T23" fmla="*/ 2 h 68"/>
              <a:gd name="T24" fmla="*/ 103 w 186"/>
              <a:gd name="T25" fmla="*/ 8 h 68"/>
              <a:gd name="T26" fmla="*/ 119 w 186"/>
              <a:gd name="T27" fmla="*/ 28 h 68"/>
              <a:gd name="T28" fmla="*/ 106 w 186"/>
              <a:gd name="T29" fmla="*/ 34 h 68"/>
              <a:gd name="T30" fmla="*/ 93 w 186"/>
              <a:gd name="T31" fmla="*/ 40 h 68"/>
              <a:gd name="T32" fmla="*/ 36 w 186"/>
              <a:gd name="T33" fmla="*/ 2 h 68"/>
              <a:gd name="T34" fmla="*/ 0 w 186"/>
              <a:gd name="T35"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6" h="68">
                <a:moveTo>
                  <a:pt x="0" y="0"/>
                </a:moveTo>
                <a:cubicBezTo>
                  <a:pt x="4" y="33"/>
                  <a:pt x="4" y="33"/>
                  <a:pt x="4" y="33"/>
                </a:cubicBezTo>
                <a:cubicBezTo>
                  <a:pt x="6" y="50"/>
                  <a:pt x="6" y="50"/>
                  <a:pt x="6" y="50"/>
                </a:cubicBezTo>
                <a:cubicBezTo>
                  <a:pt x="15" y="50"/>
                  <a:pt x="15" y="50"/>
                  <a:pt x="15" y="50"/>
                </a:cubicBezTo>
                <a:cubicBezTo>
                  <a:pt x="15" y="8"/>
                  <a:pt x="15" y="8"/>
                  <a:pt x="15" y="8"/>
                </a:cubicBezTo>
                <a:cubicBezTo>
                  <a:pt x="24" y="8"/>
                  <a:pt x="24" y="8"/>
                  <a:pt x="24" y="8"/>
                </a:cubicBezTo>
                <a:cubicBezTo>
                  <a:pt x="53" y="55"/>
                  <a:pt x="53" y="55"/>
                  <a:pt x="53" y="55"/>
                </a:cubicBezTo>
                <a:cubicBezTo>
                  <a:pt x="85" y="66"/>
                  <a:pt x="124" y="68"/>
                  <a:pt x="169" y="63"/>
                </a:cubicBezTo>
                <a:cubicBezTo>
                  <a:pt x="165" y="52"/>
                  <a:pt x="152" y="43"/>
                  <a:pt x="133" y="33"/>
                </a:cubicBezTo>
                <a:cubicBezTo>
                  <a:pt x="149" y="34"/>
                  <a:pt x="162" y="31"/>
                  <a:pt x="173" y="26"/>
                </a:cubicBezTo>
                <a:cubicBezTo>
                  <a:pt x="186" y="16"/>
                  <a:pt x="182" y="11"/>
                  <a:pt x="162" y="9"/>
                </a:cubicBezTo>
                <a:cubicBezTo>
                  <a:pt x="112" y="2"/>
                  <a:pt x="112" y="2"/>
                  <a:pt x="112" y="2"/>
                </a:cubicBezTo>
                <a:cubicBezTo>
                  <a:pt x="103" y="8"/>
                  <a:pt x="103" y="8"/>
                  <a:pt x="103" y="8"/>
                </a:cubicBezTo>
                <a:cubicBezTo>
                  <a:pt x="119" y="28"/>
                  <a:pt x="119" y="28"/>
                  <a:pt x="119" y="28"/>
                </a:cubicBezTo>
                <a:cubicBezTo>
                  <a:pt x="106" y="34"/>
                  <a:pt x="106" y="34"/>
                  <a:pt x="106" y="34"/>
                </a:cubicBezTo>
                <a:cubicBezTo>
                  <a:pt x="93" y="40"/>
                  <a:pt x="93" y="40"/>
                  <a:pt x="93" y="40"/>
                </a:cubicBezTo>
                <a:cubicBezTo>
                  <a:pt x="72" y="48"/>
                  <a:pt x="53" y="36"/>
                  <a:pt x="36" y="2"/>
                </a:cubicBezTo>
                <a:cubicBezTo>
                  <a:pt x="23" y="4"/>
                  <a:pt x="11" y="3"/>
                  <a:pt x="0" y="0"/>
                </a:cubicBezTo>
                <a:close/>
              </a:path>
            </a:pathLst>
          </a:custGeom>
          <a:solidFill>
            <a:srgbClr val="222222"/>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98" name="MH_Other_135"/>
          <p:cNvSpPr>
            <a:spLocks/>
          </p:cNvSpPr>
          <p:nvPr>
            <p:custDataLst>
              <p:tags r:id="rId136"/>
            </p:custDataLst>
          </p:nvPr>
        </p:nvSpPr>
        <p:spPr bwMode="auto">
          <a:xfrm>
            <a:off x="11615775" y="6623809"/>
            <a:ext cx="107950" cy="68262"/>
          </a:xfrm>
          <a:custGeom>
            <a:avLst/>
            <a:gdLst>
              <a:gd name="T0" fmla="*/ 9 w 87"/>
              <a:gd name="T1" fmla="*/ 16 h 56"/>
              <a:gd name="T2" fmla="*/ 1 w 87"/>
              <a:gd name="T3" fmla="*/ 45 h 56"/>
              <a:gd name="T4" fmla="*/ 81 w 87"/>
              <a:gd name="T5" fmla="*/ 37 h 56"/>
              <a:gd name="T6" fmla="*/ 87 w 87"/>
              <a:gd name="T7" fmla="*/ 15 h 56"/>
              <a:gd name="T8" fmla="*/ 87 w 87"/>
              <a:gd name="T9" fmla="*/ 0 h 56"/>
              <a:gd name="T10" fmla="*/ 15 w 87"/>
              <a:gd name="T11" fmla="*/ 0 h 56"/>
              <a:gd name="T12" fmla="*/ 9 w 87"/>
              <a:gd name="T13" fmla="*/ 16 h 56"/>
            </a:gdLst>
            <a:ahLst/>
            <a:cxnLst>
              <a:cxn ang="0">
                <a:pos x="T0" y="T1"/>
              </a:cxn>
              <a:cxn ang="0">
                <a:pos x="T2" y="T3"/>
              </a:cxn>
              <a:cxn ang="0">
                <a:pos x="T4" y="T5"/>
              </a:cxn>
              <a:cxn ang="0">
                <a:pos x="T6" y="T7"/>
              </a:cxn>
              <a:cxn ang="0">
                <a:pos x="T8" y="T9"/>
              </a:cxn>
              <a:cxn ang="0">
                <a:pos x="T10" y="T11"/>
              </a:cxn>
              <a:cxn ang="0">
                <a:pos x="T12" y="T13"/>
              </a:cxn>
            </a:cxnLst>
            <a:rect l="0" t="0" r="r" b="b"/>
            <a:pathLst>
              <a:path w="87" h="56">
                <a:moveTo>
                  <a:pt x="9" y="16"/>
                </a:moveTo>
                <a:cubicBezTo>
                  <a:pt x="3" y="28"/>
                  <a:pt x="0" y="38"/>
                  <a:pt x="1" y="45"/>
                </a:cubicBezTo>
                <a:cubicBezTo>
                  <a:pt x="33" y="56"/>
                  <a:pt x="59" y="53"/>
                  <a:pt x="81" y="37"/>
                </a:cubicBezTo>
                <a:cubicBezTo>
                  <a:pt x="87" y="15"/>
                  <a:pt x="87" y="15"/>
                  <a:pt x="87" y="15"/>
                </a:cubicBezTo>
                <a:cubicBezTo>
                  <a:pt x="87" y="0"/>
                  <a:pt x="87" y="0"/>
                  <a:pt x="87" y="0"/>
                </a:cubicBezTo>
                <a:cubicBezTo>
                  <a:pt x="15" y="0"/>
                  <a:pt x="15" y="0"/>
                  <a:pt x="15" y="0"/>
                </a:cubicBezTo>
                <a:cubicBezTo>
                  <a:pt x="9" y="16"/>
                  <a:pt x="9" y="16"/>
                  <a:pt x="9" y="16"/>
                </a:cubicBezTo>
                <a:close/>
              </a:path>
            </a:pathLst>
          </a:custGeom>
          <a:solidFill>
            <a:srgbClr val="6A402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299" name="MH_Other_136"/>
          <p:cNvSpPr>
            <a:spLocks/>
          </p:cNvSpPr>
          <p:nvPr>
            <p:custDataLst>
              <p:tags r:id="rId137"/>
            </p:custDataLst>
          </p:nvPr>
        </p:nvSpPr>
        <p:spPr bwMode="auto">
          <a:xfrm>
            <a:off x="11345900" y="6620634"/>
            <a:ext cx="19050" cy="30162"/>
          </a:xfrm>
          <a:custGeom>
            <a:avLst/>
            <a:gdLst>
              <a:gd name="T0" fmla="*/ 9 w 16"/>
              <a:gd name="T1" fmla="*/ 0 h 24"/>
              <a:gd name="T2" fmla="*/ 0 w 16"/>
              <a:gd name="T3" fmla="*/ 4 h 24"/>
              <a:gd name="T4" fmla="*/ 16 w 16"/>
              <a:gd name="T5" fmla="*/ 24 h 24"/>
              <a:gd name="T6" fmla="*/ 9 w 16"/>
              <a:gd name="T7" fmla="*/ 0 h 24"/>
            </a:gdLst>
            <a:ahLst/>
            <a:cxnLst>
              <a:cxn ang="0">
                <a:pos x="T0" y="T1"/>
              </a:cxn>
              <a:cxn ang="0">
                <a:pos x="T2" y="T3"/>
              </a:cxn>
              <a:cxn ang="0">
                <a:pos x="T4" y="T5"/>
              </a:cxn>
              <a:cxn ang="0">
                <a:pos x="T6" y="T7"/>
              </a:cxn>
            </a:cxnLst>
            <a:rect l="0" t="0" r="r" b="b"/>
            <a:pathLst>
              <a:path w="16" h="24">
                <a:moveTo>
                  <a:pt x="9" y="0"/>
                </a:moveTo>
                <a:cubicBezTo>
                  <a:pt x="6" y="1"/>
                  <a:pt x="3" y="3"/>
                  <a:pt x="0" y="4"/>
                </a:cubicBezTo>
                <a:cubicBezTo>
                  <a:pt x="16" y="24"/>
                  <a:pt x="16" y="24"/>
                  <a:pt x="16" y="24"/>
                </a:cubicBezTo>
                <a:cubicBezTo>
                  <a:pt x="9" y="0"/>
                  <a:pt x="9" y="0"/>
                  <a:pt x="9" y="0"/>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300" name="MH_Other_137"/>
          <p:cNvSpPr>
            <a:spLocks/>
          </p:cNvSpPr>
          <p:nvPr>
            <p:custDataLst>
              <p:tags r:id="rId138"/>
            </p:custDataLst>
          </p:nvPr>
        </p:nvSpPr>
        <p:spPr bwMode="auto">
          <a:xfrm>
            <a:off x="11355426" y="6604760"/>
            <a:ext cx="22225" cy="46037"/>
          </a:xfrm>
          <a:custGeom>
            <a:avLst/>
            <a:gdLst>
              <a:gd name="T0" fmla="*/ 7 w 15"/>
              <a:gd name="T1" fmla="*/ 30 h 30"/>
              <a:gd name="T2" fmla="*/ 15 w 15"/>
              <a:gd name="T3" fmla="*/ 25 h 30"/>
              <a:gd name="T4" fmla="*/ 10 w 15"/>
              <a:gd name="T5" fmla="*/ 16 h 30"/>
              <a:gd name="T6" fmla="*/ 7 w 15"/>
              <a:gd name="T7" fmla="*/ 11 h 30"/>
              <a:gd name="T8" fmla="*/ 0 w 15"/>
              <a:gd name="T9" fmla="*/ 0 h 30"/>
              <a:gd name="T10" fmla="*/ 2 w 15"/>
              <a:gd name="T11" fmla="*/ 10 h 30"/>
              <a:gd name="T12" fmla="*/ 7 w 15"/>
              <a:gd name="T13" fmla="*/ 30 h 30"/>
              <a:gd name="T14" fmla="*/ 7 w 15"/>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30">
                <a:moveTo>
                  <a:pt x="7" y="30"/>
                </a:moveTo>
                <a:lnTo>
                  <a:pt x="15" y="25"/>
                </a:lnTo>
                <a:lnTo>
                  <a:pt x="10" y="16"/>
                </a:lnTo>
                <a:lnTo>
                  <a:pt x="7" y="11"/>
                </a:lnTo>
                <a:lnTo>
                  <a:pt x="0" y="0"/>
                </a:lnTo>
                <a:lnTo>
                  <a:pt x="2" y="10"/>
                </a:lnTo>
                <a:lnTo>
                  <a:pt x="7" y="30"/>
                </a:lnTo>
                <a:lnTo>
                  <a:pt x="7" y="30"/>
                </a:ln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301" name="MH_Other_138"/>
          <p:cNvSpPr>
            <a:spLocks/>
          </p:cNvSpPr>
          <p:nvPr>
            <p:custDataLst>
              <p:tags r:id="rId139"/>
            </p:custDataLst>
          </p:nvPr>
        </p:nvSpPr>
        <p:spPr bwMode="auto">
          <a:xfrm>
            <a:off x="11617362" y="6603172"/>
            <a:ext cx="127000" cy="100013"/>
          </a:xfrm>
          <a:custGeom>
            <a:avLst/>
            <a:gdLst>
              <a:gd name="T0" fmla="*/ 21 w 102"/>
              <a:gd name="T1" fmla="*/ 1 h 81"/>
              <a:gd name="T2" fmla="*/ 14 w 102"/>
              <a:gd name="T3" fmla="*/ 16 h 81"/>
              <a:gd name="T4" fmla="*/ 86 w 102"/>
              <a:gd name="T5" fmla="*/ 16 h 81"/>
              <a:gd name="T6" fmla="*/ 86 w 102"/>
              <a:gd name="T7" fmla="*/ 31 h 81"/>
              <a:gd name="T8" fmla="*/ 80 w 102"/>
              <a:gd name="T9" fmla="*/ 53 h 81"/>
              <a:gd name="T10" fmla="*/ 0 w 102"/>
              <a:gd name="T11" fmla="*/ 61 h 81"/>
              <a:gd name="T12" fmla="*/ 27 w 102"/>
              <a:gd name="T13" fmla="*/ 81 h 81"/>
              <a:gd name="T14" fmla="*/ 90 w 102"/>
              <a:gd name="T15" fmla="*/ 64 h 81"/>
              <a:gd name="T16" fmla="*/ 95 w 102"/>
              <a:gd name="T17" fmla="*/ 41 h 81"/>
              <a:gd name="T18" fmla="*/ 102 w 102"/>
              <a:gd name="T19" fmla="*/ 34 h 81"/>
              <a:gd name="T20" fmla="*/ 97 w 102"/>
              <a:gd name="T21" fmla="*/ 0 h 81"/>
              <a:gd name="T22" fmla="*/ 21 w 102"/>
              <a:gd name="T23"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81">
                <a:moveTo>
                  <a:pt x="21" y="1"/>
                </a:moveTo>
                <a:cubicBezTo>
                  <a:pt x="14" y="16"/>
                  <a:pt x="14" y="16"/>
                  <a:pt x="14" y="16"/>
                </a:cubicBezTo>
                <a:cubicBezTo>
                  <a:pt x="86" y="16"/>
                  <a:pt x="86" y="16"/>
                  <a:pt x="86" y="16"/>
                </a:cubicBezTo>
                <a:cubicBezTo>
                  <a:pt x="86" y="31"/>
                  <a:pt x="86" y="31"/>
                  <a:pt x="86" y="31"/>
                </a:cubicBezTo>
                <a:cubicBezTo>
                  <a:pt x="80" y="53"/>
                  <a:pt x="80" y="53"/>
                  <a:pt x="80" y="53"/>
                </a:cubicBezTo>
                <a:cubicBezTo>
                  <a:pt x="58" y="69"/>
                  <a:pt x="32" y="72"/>
                  <a:pt x="0" y="61"/>
                </a:cubicBezTo>
                <a:cubicBezTo>
                  <a:pt x="1" y="73"/>
                  <a:pt x="10" y="79"/>
                  <a:pt x="27" y="81"/>
                </a:cubicBezTo>
                <a:cubicBezTo>
                  <a:pt x="50" y="81"/>
                  <a:pt x="71" y="75"/>
                  <a:pt x="90" y="64"/>
                </a:cubicBezTo>
                <a:cubicBezTo>
                  <a:pt x="94" y="60"/>
                  <a:pt x="95" y="52"/>
                  <a:pt x="95" y="41"/>
                </a:cubicBezTo>
                <a:cubicBezTo>
                  <a:pt x="102" y="34"/>
                  <a:pt x="102" y="34"/>
                  <a:pt x="102" y="34"/>
                </a:cubicBezTo>
                <a:cubicBezTo>
                  <a:pt x="97" y="0"/>
                  <a:pt x="97" y="0"/>
                  <a:pt x="97" y="0"/>
                </a:cubicBezTo>
                <a:cubicBezTo>
                  <a:pt x="72" y="8"/>
                  <a:pt x="47" y="8"/>
                  <a:pt x="21" y="1"/>
                </a:cubicBezTo>
                <a:close/>
              </a:path>
            </a:pathLst>
          </a:custGeom>
          <a:solidFill>
            <a:srgbClr val="3A241B"/>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302" name="MH_Other_139"/>
          <p:cNvSpPr>
            <a:spLocks/>
          </p:cNvSpPr>
          <p:nvPr>
            <p:custDataLst>
              <p:tags r:id="rId140"/>
            </p:custDataLst>
          </p:nvPr>
        </p:nvSpPr>
        <p:spPr bwMode="auto">
          <a:xfrm>
            <a:off x="11747538" y="6393621"/>
            <a:ext cx="136525" cy="331788"/>
          </a:xfrm>
          <a:custGeom>
            <a:avLst/>
            <a:gdLst>
              <a:gd name="T0" fmla="*/ 67 w 110"/>
              <a:gd name="T1" fmla="*/ 21 h 267"/>
              <a:gd name="T2" fmla="*/ 67 w 110"/>
              <a:gd name="T3" fmla="*/ 0 h 267"/>
              <a:gd name="T4" fmla="*/ 20 w 110"/>
              <a:gd name="T5" fmla="*/ 7 h 267"/>
              <a:gd name="T6" fmla="*/ 24 w 110"/>
              <a:gd name="T7" fmla="*/ 21 h 267"/>
              <a:gd name="T8" fmla="*/ 59 w 110"/>
              <a:gd name="T9" fmla="*/ 21 h 267"/>
              <a:gd name="T10" fmla="*/ 59 w 110"/>
              <a:gd name="T11" fmla="*/ 37 h 267"/>
              <a:gd name="T12" fmla="*/ 86 w 110"/>
              <a:gd name="T13" fmla="*/ 37 h 267"/>
              <a:gd name="T14" fmla="*/ 95 w 110"/>
              <a:gd name="T15" fmla="*/ 155 h 267"/>
              <a:gd name="T16" fmla="*/ 62 w 110"/>
              <a:gd name="T17" fmla="*/ 228 h 267"/>
              <a:gd name="T18" fmla="*/ 10 w 110"/>
              <a:gd name="T19" fmla="*/ 250 h 267"/>
              <a:gd name="T20" fmla="*/ 0 w 110"/>
              <a:gd name="T21" fmla="*/ 255 h 267"/>
              <a:gd name="T22" fmla="*/ 52 w 110"/>
              <a:gd name="T23" fmla="*/ 259 h 267"/>
              <a:gd name="T24" fmla="*/ 84 w 110"/>
              <a:gd name="T25" fmla="*/ 215 h 267"/>
              <a:gd name="T26" fmla="*/ 110 w 110"/>
              <a:gd name="T27" fmla="*/ 160 h 267"/>
              <a:gd name="T28" fmla="*/ 101 w 110"/>
              <a:gd name="T29" fmla="*/ 103 h 267"/>
              <a:gd name="T30" fmla="*/ 105 w 110"/>
              <a:gd name="T31" fmla="*/ 23 h 267"/>
              <a:gd name="T32" fmla="*/ 67 w 110"/>
              <a:gd name="T33" fmla="*/ 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267">
                <a:moveTo>
                  <a:pt x="67" y="21"/>
                </a:moveTo>
                <a:cubicBezTo>
                  <a:pt x="67" y="0"/>
                  <a:pt x="67" y="0"/>
                  <a:pt x="67" y="0"/>
                </a:cubicBezTo>
                <a:cubicBezTo>
                  <a:pt x="50" y="7"/>
                  <a:pt x="35" y="10"/>
                  <a:pt x="20" y="7"/>
                </a:cubicBezTo>
                <a:cubicBezTo>
                  <a:pt x="21" y="11"/>
                  <a:pt x="23" y="16"/>
                  <a:pt x="24" y="21"/>
                </a:cubicBezTo>
                <a:cubicBezTo>
                  <a:pt x="59" y="21"/>
                  <a:pt x="59" y="21"/>
                  <a:pt x="59" y="21"/>
                </a:cubicBezTo>
                <a:cubicBezTo>
                  <a:pt x="59" y="37"/>
                  <a:pt x="59" y="37"/>
                  <a:pt x="59" y="37"/>
                </a:cubicBezTo>
                <a:cubicBezTo>
                  <a:pt x="86" y="37"/>
                  <a:pt x="86" y="37"/>
                  <a:pt x="86" y="37"/>
                </a:cubicBezTo>
                <a:cubicBezTo>
                  <a:pt x="85" y="83"/>
                  <a:pt x="88" y="122"/>
                  <a:pt x="95" y="155"/>
                </a:cubicBezTo>
                <a:cubicBezTo>
                  <a:pt x="62" y="228"/>
                  <a:pt x="62" y="228"/>
                  <a:pt x="62" y="228"/>
                </a:cubicBezTo>
                <a:cubicBezTo>
                  <a:pt x="45" y="249"/>
                  <a:pt x="28" y="256"/>
                  <a:pt x="10" y="250"/>
                </a:cubicBezTo>
                <a:cubicBezTo>
                  <a:pt x="7" y="252"/>
                  <a:pt x="4" y="254"/>
                  <a:pt x="0" y="255"/>
                </a:cubicBezTo>
                <a:cubicBezTo>
                  <a:pt x="12" y="266"/>
                  <a:pt x="29" y="267"/>
                  <a:pt x="52" y="259"/>
                </a:cubicBezTo>
                <a:cubicBezTo>
                  <a:pt x="84" y="215"/>
                  <a:pt x="84" y="215"/>
                  <a:pt x="84" y="215"/>
                </a:cubicBezTo>
                <a:cubicBezTo>
                  <a:pt x="110" y="160"/>
                  <a:pt x="110" y="160"/>
                  <a:pt x="110" y="160"/>
                </a:cubicBezTo>
                <a:cubicBezTo>
                  <a:pt x="103" y="145"/>
                  <a:pt x="100" y="126"/>
                  <a:pt x="101" y="103"/>
                </a:cubicBezTo>
                <a:cubicBezTo>
                  <a:pt x="105" y="23"/>
                  <a:pt x="105" y="23"/>
                  <a:pt x="105" y="23"/>
                </a:cubicBezTo>
                <a:cubicBezTo>
                  <a:pt x="92" y="24"/>
                  <a:pt x="80" y="23"/>
                  <a:pt x="67" y="21"/>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303" name="MH_Other_140"/>
          <p:cNvSpPr>
            <a:spLocks/>
          </p:cNvSpPr>
          <p:nvPr>
            <p:custDataLst>
              <p:tags r:id="rId141"/>
            </p:custDataLst>
          </p:nvPr>
        </p:nvSpPr>
        <p:spPr bwMode="auto">
          <a:xfrm>
            <a:off x="11717375" y="5974522"/>
            <a:ext cx="31750" cy="409575"/>
          </a:xfrm>
          <a:custGeom>
            <a:avLst/>
            <a:gdLst>
              <a:gd name="T0" fmla="*/ 11 w 25"/>
              <a:gd name="T1" fmla="*/ 302 h 331"/>
              <a:gd name="T2" fmla="*/ 2 w 25"/>
              <a:gd name="T3" fmla="*/ 305 h 331"/>
              <a:gd name="T4" fmla="*/ 0 w 25"/>
              <a:gd name="T5" fmla="*/ 326 h 331"/>
              <a:gd name="T6" fmla="*/ 25 w 25"/>
              <a:gd name="T7" fmla="*/ 331 h 331"/>
              <a:gd name="T8" fmla="*/ 25 w 25"/>
              <a:gd name="T9" fmla="*/ 0 h 331"/>
              <a:gd name="T10" fmla="*/ 11 w 25"/>
              <a:gd name="T11" fmla="*/ 302 h 331"/>
            </a:gdLst>
            <a:ahLst/>
            <a:cxnLst>
              <a:cxn ang="0">
                <a:pos x="T0" y="T1"/>
              </a:cxn>
              <a:cxn ang="0">
                <a:pos x="T2" y="T3"/>
              </a:cxn>
              <a:cxn ang="0">
                <a:pos x="T4" y="T5"/>
              </a:cxn>
              <a:cxn ang="0">
                <a:pos x="T6" y="T7"/>
              </a:cxn>
              <a:cxn ang="0">
                <a:pos x="T8" y="T9"/>
              </a:cxn>
              <a:cxn ang="0">
                <a:pos x="T10" y="T11"/>
              </a:cxn>
            </a:cxnLst>
            <a:rect l="0" t="0" r="r" b="b"/>
            <a:pathLst>
              <a:path w="25" h="331">
                <a:moveTo>
                  <a:pt x="11" y="302"/>
                </a:moveTo>
                <a:cubicBezTo>
                  <a:pt x="2" y="305"/>
                  <a:pt x="2" y="305"/>
                  <a:pt x="2" y="305"/>
                </a:cubicBezTo>
                <a:cubicBezTo>
                  <a:pt x="1" y="312"/>
                  <a:pt x="1" y="319"/>
                  <a:pt x="0" y="326"/>
                </a:cubicBezTo>
                <a:cubicBezTo>
                  <a:pt x="25" y="331"/>
                  <a:pt x="25" y="331"/>
                  <a:pt x="25" y="331"/>
                </a:cubicBezTo>
                <a:cubicBezTo>
                  <a:pt x="25" y="0"/>
                  <a:pt x="25" y="0"/>
                  <a:pt x="25" y="0"/>
                </a:cubicBezTo>
                <a:cubicBezTo>
                  <a:pt x="11" y="302"/>
                  <a:pt x="11" y="302"/>
                  <a:pt x="11" y="302"/>
                </a:cubicBezTo>
                <a:close/>
              </a:path>
            </a:pathLst>
          </a:custGeom>
          <a:solidFill>
            <a:srgbClr val="F1A33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304" name="MH_Other_141"/>
          <p:cNvSpPr>
            <a:spLocks/>
          </p:cNvSpPr>
          <p:nvPr>
            <p:custDataLst>
              <p:tags r:id="rId142"/>
            </p:custDataLst>
          </p:nvPr>
        </p:nvSpPr>
        <p:spPr bwMode="auto">
          <a:xfrm>
            <a:off x="11749125" y="6053897"/>
            <a:ext cx="80962" cy="352425"/>
          </a:xfrm>
          <a:custGeom>
            <a:avLst/>
            <a:gdLst>
              <a:gd name="T0" fmla="*/ 0 w 66"/>
              <a:gd name="T1" fmla="*/ 266 h 285"/>
              <a:gd name="T2" fmla="*/ 0 w 66"/>
              <a:gd name="T3" fmla="*/ 275 h 285"/>
              <a:gd name="T4" fmla="*/ 7 w 66"/>
              <a:gd name="T5" fmla="*/ 278 h 285"/>
              <a:gd name="T6" fmla="*/ 19 w 66"/>
              <a:gd name="T7" fmla="*/ 282 h 285"/>
              <a:gd name="T8" fmla="*/ 66 w 66"/>
              <a:gd name="T9" fmla="*/ 275 h 285"/>
              <a:gd name="T10" fmla="*/ 66 w 66"/>
              <a:gd name="T11" fmla="*/ 0 h 285"/>
              <a:gd name="T12" fmla="*/ 27 w 66"/>
              <a:gd name="T13" fmla="*/ 258 h 285"/>
              <a:gd name="T14" fmla="*/ 0 w 66"/>
              <a:gd name="T15" fmla="*/ 266 h 2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285">
                <a:moveTo>
                  <a:pt x="0" y="266"/>
                </a:moveTo>
                <a:cubicBezTo>
                  <a:pt x="0" y="275"/>
                  <a:pt x="0" y="275"/>
                  <a:pt x="0" y="275"/>
                </a:cubicBezTo>
                <a:cubicBezTo>
                  <a:pt x="3" y="276"/>
                  <a:pt x="5" y="277"/>
                  <a:pt x="7" y="278"/>
                </a:cubicBezTo>
                <a:cubicBezTo>
                  <a:pt x="11" y="280"/>
                  <a:pt x="15" y="281"/>
                  <a:pt x="19" y="282"/>
                </a:cubicBezTo>
                <a:cubicBezTo>
                  <a:pt x="34" y="285"/>
                  <a:pt x="49" y="282"/>
                  <a:pt x="66" y="275"/>
                </a:cubicBezTo>
                <a:cubicBezTo>
                  <a:pt x="66" y="0"/>
                  <a:pt x="66" y="0"/>
                  <a:pt x="66" y="0"/>
                </a:cubicBezTo>
                <a:cubicBezTo>
                  <a:pt x="27" y="258"/>
                  <a:pt x="27" y="258"/>
                  <a:pt x="27" y="258"/>
                </a:cubicBezTo>
                <a:cubicBezTo>
                  <a:pt x="0" y="266"/>
                  <a:pt x="0" y="266"/>
                  <a:pt x="0" y="266"/>
                </a:cubicBezTo>
                <a:close/>
              </a:path>
            </a:pathLst>
          </a:custGeom>
          <a:solidFill>
            <a:srgbClr val="F1A33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305" name="MH_Other_142"/>
          <p:cNvSpPr>
            <a:spLocks/>
          </p:cNvSpPr>
          <p:nvPr>
            <p:custDataLst>
              <p:tags r:id="rId143"/>
            </p:custDataLst>
          </p:nvPr>
        </p:nvSpPr>
        <p:spPr bwMode="auto">
          <a:xfrm>
            <a:off x="11644351" y="6504746"/>
            <a:ext cx="46037" cy="58738"/>
          </a:xfrm>
          <a:custGeom>
            <a:avLst/>
            <a:gdLst>
              <a:gd name="T0" fmla="*/ 37 w 37"/>
              <a:gd name="T1" fmla="*/ 48 h 48"/>
              <a:gd name="T2" fmla="*/ 12 w 37"/>
              <a:gd name="T3" fmla="*/ 0 h 48"/>
              <a:gd name="T4" fmla="*/ 0 w 37"/>
              <a:gd name="T5" fmla="*/ 22 h 48"/>
              <a:gd name="T6" fmla="*/ 37 w 37"/>
              <a:gd name="T7" fmla="*/ 48 h 48"/>
            </a:gdLst>
            <a:ahLst/>
            <a:cxnLst>
              <a:cxn ang="0">
                <a:pos x="T0" y="T1"/>
              </a:cxn>
              <a:cxn ang="0">
                <a:pos x="T2" y="T3"/>
              </a:cxn>
              <a:cxn ang="0">
                <a:pos x="T4" y="T5"/>
              </a:cxn>
              <a:cxn ang="0">
                <a:pos x="T6" y="T7"/>
              </a:cxn>
            </a:cxnLst>
            <a:rect l="0" t="0" r="r" b="b"/>
            <a:pathLst>
              <a:path w="37" h="48">
                <a:moveTo>
                  <a:pt x="37" y="48"/>
                </a:moveTo>
                <a:cubicBezTo>
                  <a:pt x="27" y="34"/>
                  <a:pt x="19" y="18"/>
                  <a:pt x="12" y="0"/>
                </a:cubicBezTo>
                <a:cubicBezTo>
                  <a:pt x="7" y="7"/>
                  <a:pt x="3" y="15"/>
                  <a:pt x="0" y="22"/>
                </a:cubicBezTo>
                <a:cubicBezTo>
                  <a:pt x="37" y="48"/>
                  <a:pt x="37" y="48"/>
                  <a:pt x="37" y="4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306" name="MH_Other_143"/>
          <p:cNvSpPr>
            <a:spLocks noEditPoints="1"/>
          </p:cNvSpPr>
          <p:nvPr>
            <p:custDataLst>
              <p:tags r:id="rId144"/>
            </p:custDataLst>
          </p:nvPr>
        </p:nvSpPr>
        <p:spPr bwMode="auto">
          <a:xfrm>
            <a:off x="11760238" y="6420609"/>
            <a:ext cx="104775" cy="290512"/>
          </a:xfrm>
          <a:custGeom>
            <a:avLst/>
            <a:gdLst>
              <a:gd name="T0" fmla="*/ 76 w 85"/>
              <a:gd name="T1" fmla="*/ 16 h 235"/>
              <a:gd name="T2" fmla="*/ 49 w 85"/>
              <a:gd name="T3" fmla="*/ 16 h 235"/>
              <a:gd name="T4" fmla="*/ 49 w 85"/>
              <a:gd name="T5" fmla="*/ 0 h 235"/>
              <a:gd name="T6" fmla="*/ 14 w 85"/>
              <a:gd name="T7" fmla="*/ 0 h 235"/>
              <a:gd name="T8" fmla="*/ 36 w 85"/>
              <a:gd name="T9" fmla="*/ 132 h 235"/>
              <a:gd name="T10" fmla="*/ 0 w 85"/>
              <a:gd name="T11" fmla="*/ 229 h 235"/>
              <a:gd name="T12" fmla="*/ 52 w 85"/>
              <a:gd name="T13" fmla="*/ 207 h 235"/>
              <a:gd name="T14" fmla="*/ 85 w 85"/>
              <a:gd name="T15" fmla="*/ 134 h 235"/>
              <a:gd name="T16" fmla="*/ 76 w 85"/>
              <a:gd name="T17" fmla="*/ 16 h 235"/>
              <a:gd name="T18" fmla="*/ 39 w 85"/>
              <a:gd name="T19" fmla="*/ 133 h 235"/>
              <a:gd name="T20" fmla="*/ 39 w 85"/>
              <a:gd name="T21" fmla="*/ 132 h 235"/>
              <a:gd name="T22" fmla="*/ 18 w 85"/>
              <a:gd name="T23" fmla="*/ 3 h 235"/>
              <a:gd name="T24" fmla="*/ 32 w 85"/>
              <a:gd name="T25" fmla="*/ 3 h 235"/>
              <a:gd name="T26" fmla="*/ 51 w 85"/>
              <a:gd name="T27" fmla="*/ 109 h 235"/>
              <a:gd name="T28" fmla="*/ 28 w 85"/>
              <a:gd name="T29" fmla="*/ 224 h 235"/>
              <a:gd name="T30" fmla="*/ 7 w 85"/>
              <a:gd name="T31" fmla="*/ 228 h 235"/>
              <a:gd name="T32" fmla="*/ 39 w 85"/>
              <a:gd name="T33" fmla="*/ 13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235">
                <a:moveTo>
                  <a:pt x="76" y="16"/>
                </a:moveTo>
                <a:cubicBezTo>
                  <a:pt x="49" y="16"/>
                  <a:pt x="49" y="16"/>
                  <a:pt x="49" y="16"/>
                </a:cubicBezTo>
                <a:cubicBezTo>
                  <a:pt x="49" y="0"/>
                  <a:pt x="49" y="0"/>
                  <a:pt x="49" y="0"/>
                </a:cubicBezTo>
                <a:cubicBezTo>
                  <a:pt x="14" y="0"/>
                  <a:pt x="14" y="0"/>
                  <a:pt x="14" y="0"/>
                </a:cubicBezTo>
                <a:cubicBezTo>
                  <a:pt x="26" y="39"/>
                  <a:pt x="34" y="83"/>
                  <a:pt x="36" y="132"/>
                </a:cubicBezTo>
                <a:cubicBezTo>
                  <a:pt x="33" y="184"/>
                  <a:pt x="21" y="216"/>
                  <a:pt x="0" y="229"/>
                </a:cubicBezTo>
                <a:cubicBezTo>
                  <a:pt x="18" y="235"/>
                  <a:pt x="35" y="228"/>
                  <a:pt x="52" y="207"/>
                </a:cubicBezTo>
                <a:cubicBezTo>
                  <a:pt x="85" y="134"/>
                  <a:pt x="85" y="134"/>
                  <a:pt x="85" y="134"/>
                </a:cubicBezTo>
                <a:cubicBezTo>
                  <a:pt x="78" y="101"/>
                  <a:pt x="75" y="62"/>
                  <a:pt x="76" y="16"/>
                </a:cubicBezTo>
                <a:close/>
                <a:moveTo>
                  <a:pt x="39" y="133"/>
                </a:moveTo>
                <a:cubicBezTo>
                  <a:pt x="39" y="133"/>
                  <a:pt x="39" y="132"/>
                  <a:pt x="39" y="132"/>
                </a:cubicBezTo>
                <a:cubicBezTo>
                  <a:pt x="37" y="84"/>
                  <a:pt x="30" y="41"/>
                  <a:pt x="18" y="3"/>
                </a:cubicBezTo>
                <a:cubicBezTo>
                  <a:pt x="32" y="3"/>
                  <a:pt x="32" y="3"/>
                  <a:pt x="32" y="3"/>
                </a:cubicBezTo>
                <a:cubicBezTo>
                  <a:pt x="51" y="109"/>
                  <a:pt x="51" y="109"/>
                  <a:pt x="51" y="109"/>
                </a:cubicBezTo>
                <a:cubicBezTo>
                  <a:pt x="55" y="143"/>
                  <a:pt x="48" y="182"/>
                  <a:pt x="28" y="224"/>
                </a:cubicBezTo>
                <a:cubicBezTo>
                  <a:pt x="21" y="227"/>
                  <a:pt x="14" y="229"/>
                  <a:pt x="7" y="228"/>
                </a:cubicBezTo>
                <a:cubicBezTo>
                  <a:pt x="25" y="212"/>
                  <a:pt x="36" y="181"/>
                  <a:pt x="39" y="133"/>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307" name="MH_Other_144"/>
          <p:cNvSpPr>
            <a:spLocks/>
          </p:cNvSpPr>
          <p:nvPr>
            <p:custDataLst>
              <p:tags r:id="rId145"/>
            </p:custDataLst>
          </p:nvPr>
        </p:nvSpPr>
        <p:spPr bwMode="auto">
          <a:xfrm>
            <a:off x="11769762" y="6425372"/>
            <a:ext cx="57150" cy="277813"/>
          </a:xfrm>
          <a:custGeom>
            <a:avLst/>
            <a:gdLst>
              <a:gd name="T0" fmla="*/ 32 w 48"/>
              <a:gd name="T1" fmla="*/ 129 h 226"/>
              <a:gd name="T2" fmla="*/ 32 w 48"/>
              <a:gd name="T3" fmla="*/ 130 h 226"/>
              <a:gd name="T4" fmla="*/ 0 w 48"/>
              <a:gd name="T5" fmla="*/ 225 h 226"/>
              <a:gd name="T6" fmla="*/ 21 w 48"/>
              <a:gd name="T7" fmla="*/ 221 h 226"/>
              <a:gd name="T8" fmla="*/ 44 w 48"/>
              <a:gd name="T9" fmla="*/ 106 h 226"/>
              <a:gd name="T10" fmla="*/ 25 w 48"/>
              <a:gd name="T11" fmla="*/ 0 h 226"/>
              <a:gd name="T12" fmla="*/ 11 w 48"/>
              <a:gd name="T13" fmla="*/ 0 h 226"/>
              <a:gd name="T14" fmla="*/ 32 w 48"/>
              <a:gd name="T15" fmla="*/ 129 h 2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226">
                <a:moveTo>
                  <a:pt x="32" y="129"/>
                </a:moveTo>
                <a:cubicBezTo>
                  <a:pt x="32" y="129"/>
                  <a:pt x="32" y="130"/>
                  <a:pt x="32" y="130"/>
                </a:cubicBezTo>
                <a:cubicBezTo>
                  <a:pt x="29" y="178"/>
                  <a:pt x="18" y="209"/>
                  <a:pt x="0" y="225"/>
                </a:cubicBezTo>
                <a:cubicBezTo>
                  <a:pt x="7" y="226"/>
                  <a:pt x="14" y="224"/>
                  <a:pt x="21" y="221"/>
                </a:cubicBezTo>
                <a:cubicBezTo>
                  <a:pt x="41" y="179"/>
                  <a:pt x="48" y="140"/>
                  <a:pt x="44" y="106"/>
                </a:cubicBezTo>
                <a:cubicBezTo>
                  <a:pt x="25" y="0"/>
                  <a:pt x="25" y="0"/>
                  <a:pt x="25" y="0"/>
                </a:cubicBezTo>
                <a:cubicBezTo>
                  <a:pt x="11" y="0"/>
                  <a:pt x="11" y="0"/>
                  <a:pt x="11" y="0"/>
                </a:cubicBezTo>
                <a:cubicBezTo>
                  <a:pt x="23" y="38"/>
                  <a:pt x="30" y="81"/>
                  <a:pt x="32" y="129"/>
                </a:cubicBezTo>
                <a:close/>
              </a:path>
            </a:pathLst>
          </a:custGeom>
          <a:solidFill>
            <a:srgbClr val="F1D9C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308" name="MH_Other_145"/>
          <p:cNvSpPr>
            <a:spLocks/>
          </p:cNvSpPr>
          <p:nvPr>
            <p:custDataLst>
              <p:tags r:id="rId146"/>
            </p:custDataLst>
          </p:nvPr>
        </p:nvSpPr>
        <p:spPr bwMode="auto">
          <a:xfrm>
            <a:off x="11887238" y="6385684"/>
            <a:ext cx="104775" cy="430212"/>
          </a:xfrm>
          <a:custGeom>
            <a:avLst/>
            <a:gdLst>
              <a:gd name="T0" fmla="*/ 0 w 85"/>
              <a:gd name="T1" fmla="*/ 30 h 349"/>
              <a:gd name="T2" fmla="*/ 2 w 85"/>
              <a:gd name="T3" fmla="*/ 42 h 349"/>
              <a:gd name="T4" fmla="*/ 65 w 85"/>
              <a:gd name="T5" fmla="*/ 32 h 349"/>
              <a:gd name="T6" fmla="*/ 51 w 85"/>
              <a:gd name="T7" fmla="*/ 233 h 349"/>
              <a:gd name="T8" fmla="*/ 62 w 85"/>
              <a:gd name="T9" fmla="*/ 274 h 349"/>
              <a:gd name="T10" fmla="*/ 10 w 85"/>
              <a:gd name="T11" fmla="*/ 328 h 349"/>
              <a:gd name="T12" fmla="*/ 9 w 85"/>
              <a:gd name="T13" fmla="*/ 337 h 349"/>
              <a:gd name="T14" fmla="*/ 72 w 85"/>
              <a:gd name="T15" fmla="*/ 347 h 349"/>
              <a:gd name="T16" fmla="*/ 73 w 85"/>
              <a:gd name="T17" fmla="*/ 261 h 349"/>
              <a:gd name="T18" fmla="*/ 73 w 85"/>
              <a:gd name="T19" fmla="*/ 257 h 349"/>
              <a:gd name="T20" fmla="*/ 72 w 85"/>
              <a:gd name="T21" fmla="*/ 252 h 349"/>
              <a:gd name="T22" fmla="*/ 67 w 85"/>
              <a:gd name="T23" fmla="*/ 214 h 349"/>
              <a:gd name="T24" fmla="*/ 85 w 85"/>
              <a:gd name="T25" fmla="*/ 0 h 349"/>
              <a:gd name="T26" fmla="*/ 0 w 85"/>
              <a:gd name="T27" fmla="*/ 3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349">
                <a:moveTo>
                  <a:pt x="0" y="30"/>
                </a:moveTo>
                <a:cubicBezTo>
                  <a:pt x="0" y="34"/>
                  <a:pt x="1" y="38"/>
                  <a:pt x="2" y="42"/>
                </a:cubicBezTo>
                <a:cubicBezTo>
                  <a:pt x="65" y="32"/>
                  <a:pt x="65" y="32"/>
                  <a:pt x="65" y="32"/>
                </a:cubicBezTo>
                <a:cubicBezTo>
                  <a:pt x="67" y="103"/>
                  <a:pt x="62" y="170"/>
                  <a:pt x="51" y="233"/>
                </a:cubicBezTo>
                <a:cubicBezTo>
                  <a:pt x="62" y="274"/>
                  <a:pt x="62" y="274"/>
                  <a:pt x="62" y="274"/>
                </a:cubicBezTo>
                <a:cubicBezTo>
                  <a:pt x="68" y="320"/>
                  <a:pt x="51" y="338"/>
                  <a:pt x="10" y="328"/>
                </a:cubicBezTo>
                <a:cubicBezTo>
                  <a:pt x="9" y="337"/>
                  <a:pt x="9" y="337"/>
                  <a:pt x="9" y="337"/>
                </a:cubicBezTo>
                <a:cubicBezTo>
                  <a:pt x="31" y="346"/>
                  <a:pt x="52" y="349"/>
                  <a:pt x="72" y="347"/>
                </a:cubicBezTo>
                <a:cubicBezTo>
                  <a:pt x="78" y="333"/>
                  <a:pt x="78" y="305"/>
                  <a:pt x="73" y="261"/>
                </a:cubicBezTo>
                <a:cubicBezTo>
                  <a:pt x="73" y="257"/>
                  <a:pt x="73" y="257"/>
                  <a:pt x="73" y="257"/>
                </a:cubicBezTo>
                <a:cubicBezTo>
                  <a:pt x="72" y="252"/>
                  <a:pt x="72" y="252"/>
                  <a:pt x="72" y="252"/>
                </a:cubicBezTo>
                <a:cubicBezTo>
                  <a:pt x="67" y="214"/>
                  <a:pt x="67" y="214"/>
                  <a:pt x="67" y="214"/>
                </a:cubicBezTo>
                <a:cubicBezTo>
                  <a:pt x="78" y="140"/>
                  <a:pt x="84" y="69"/>
                  <a:pt x="85" y="0"/>
                </a:cubicBezTo>
                <a:cubicBezTo>
                  <a:pt x="57" y="17"/>
                  <a:pt x="28" y="27"/>
                  <a:pt x="0" y="30"/>
                </a:cubicBezTo>
                <a:close/>
              </a:path>
            </a:pathLst>
          </a:custGeom>
          <a:solidFill>
            <a:srgbClr val="9E673F"/>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309" name="MH_Other_146"/>
          <p:cNvSpPr>
            <a:spLocks/>
          </p:cNvSpPr>
          <p:nvPr>
            <p:custDataLst>
              <p:tags r:id="rId147"/>
            </p:custDataLst>
          </p:nvPr>
        </p:nvSpPr>
        <p:spPr bwMode="auto">
          <a:xfrm>
            <a:off x="11674513" y="6592059"/>
            <a:ext cx="231775" cy="171450"/>
          </a:xfrm>
          <a:custGeom>
            <a:avLst/>
            <a:gdLst>
              <a:gd name="T0" fmla="*/ 181 w 187"/>
              <a:gd name="T1" fmla="*/ 64 h 138"/>
              <a:gd name="T2" fmla="*/ 187 w 187"/>
              <a:gd name="T3" fmla="*/ 40 h 138"/>
              <a:gd name="T4" fmla="*/ 181 w 187"/>
              <a:gd name="T5" fmla="*/ 18 h 138"/>
              <a:gd name="T6" fmla="*/ 169 w 187"/>
              <a:gd name="T7" fmla="*/ 0 h 138"/>
              <a:gd name="T8" fmla="*/ 143 w 187"/>
              <a:gd name="T9" fmla="*/ 55 h 138"/>
              <a:gd name="T10" fmla="*/ 111 w 187"/>
              <a:gd name="T11" fmla="*/ 99 h 138"/>
              <a:gd name="T12" fmla="*/ 59 w 187"/>
              <a:gd name="T13" fmla="*/ 95 h 138"/>
              <a:gd name="T14" fmla="*/ 31 w 187"/>
              <a:gd name="T15" fmla="*/ 112 h 138"/>
              <a:gd name="T16" fmla="*/ 31 w 187"/>
              <a:gd name="T17" fmla="*/ 138 h 138"/>
              <a:gd name="T18" fmla="*/ 96 w 187"/>
              <a:gd name="T19" fmla="*/ 138 h 138"/>
              <a:gd name="T20" fmla="*/ 119 w 187"/>
              <a:gd name="T21" fmla="*/ 113 h 138"/>
              <a:gd name="T22" fmla="*/ 161 w 187"/>
              <a:gd name="T23" fmla="*/ 71 h 138"/>
              <a:gd name="T24" fmla="*/ 166 w 187"/>
              <a:gd name="T25" fmla="*/ 115 h 138"/>
              <a:gd name="T26" fmla="*/ 176 w 187"/>
              <a:gd name="T27" fmla="*/ 115 h 138"/>
              <a:gd name="T28" fmla="*/ 181 w 187"/>
              <a:gd name="T29" fmla="*/ 6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38">
                <a:moveTo>
                  <a:pt x="181" y="64"/>
                </a:moveTo>
                <a:cubicBezTo>
                  <a:pt x="185" y="56"/>
                  <a:pt x="187" y="48"/>
                  <a:pt x="187" y="40"/>
                </a:cubicBezTo>
                <a:cubicBezTo>
                  <a:pt x="187" y="33"/>
                  <a:pt x="185" y="25"/>
                  <a:pt x="181" y="18"/>
                </a:cubicBezTo>
                <a:cubicBezTo>
                  <a:pt x="176" y="13"/>
                  <a:pt x="172" y="7"/>
                  <a:pt x="169" y="0"/>
                </a:cubicBezTo>
                <a:cubicBezTo>
                  <a:pt x="143" y="55"/>
                  <a:pt x="143" y="55"/>
                  <a:pt x="143" y="55"/>
                </a:cubicBezTo>
                <a:cubicBezTo>
                  <a:pt x="111" y="99"/>
                  <a:pt x="111" y="99"/>
                  <a:pt x="111" y="99"/>
                </a:cubicBezTo>
                <a:cubicBezTo>
                  <a:pt x="88" y="107"/>
                  <a:pt x="71" y="106"/>
                  <a:pt x="59" y="95"/>
                </a:cubicBezTo>
                <a:cubicBezTo>
                  <a:pt x="31" y="112"/>
                  <a:pt x="31" y="112"/>
                  <a:pt x="31" y="112"/>
                </a:cubicBezTo>
                <a:cubicBezTo>
                  <a:pt x="0" y="124"/>
                  <a:pt x="0" y="132"/>
                  <a:pt x="31" y="138"/>
                </a:cubicBezTo>
                <a:cubicBezTo>
                  <a:pt x="96" y="138"/>
                  <a:pt x="96" y="138"/>
                  <a:pt x="96" y="138"/>
                </a:cubicBezTo>
                <a:cubicBezTo>
                  <a:pt x="108" y="134"/>
                  <a:pt x="116" y="126"/>
                  <a:pt x="119" y="113"/>
                </a:cubicBezTo>
                <a:cubicBezTo>
                  <a:pt x="130" y="89"/>
                  <a:pt x="144" y="75"/>
                  <a:pt x="161" y="71"/>
                </a:cubicBezTo>
                <a:cubicBezTo>
                  <a:pt x="166" y="115"/>
                  <a:pt x="166" y="115"/>
                  <a:pt x="166" y="115"/>
                </a:cubicBezTo>
                <a:cubicBezTo>
                  <a:pt x="176" y="115"/>
                  <a:pt x="176" y="115"/>
                  <a:pt x="176" y="115"/>
                </a:cubicBezTo>
                <a:cubicBezTo>
                  <a:pt x="173" y="96"/>
                  <a:pt x="175" y="80"/>
                  <a:pt x="181" y="64"/>
                </a:cubicBezTo>
                <a:close/>
              </a:path>
            </a:pathLst>
          </a:custGeom>
          <a:solidFill>
            <a:srgbClr val="222222"/>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310" name="MH_Other_147"/>
          <p:cNvSpPr>
            <a:spLocks noEditPoints="1"/>
          </p:cNvSpPr>
          <p:nvPr>
            <p:custDataLst>
              <p:tags r:id="rId148"/>
            </p:custDataLst>
          </p:nvPr>
        </p:nvSpPr>
        <p:spPr bwMode="auto">
          <a:xfrm>
            <a:off x="11890413" y="6425372"/>
            <a:ext cx="80963" cy="377825"/>
          </a:xfrm>
          <a:custGeom>
            <a:avLst/>
            <a:gdLst>
              <a:gd name="T0" fmla="*/ 12 w 66"/>
              <a:gd name="T1" fmla="*/ 272 h 306"/>
              <a:gd name="T2" fmla="*/ 8 w 66"/>
              <a:gd name="T3" fmla="*/ 296 h 306"/>
              <a:gd name="T4" fmla="*/ 60 w 66"/>
              <a:gd name="T5" fmla="*/ 242 h 306"/>
              <a:gd name="T6" fmla="*/ 49 w 66"/>
              <a:gd name="T7" fmla="*/ 201 h 306"/>
              <a:gd name="T8" fmla="*/ 63 w 66"/>
              <a:gd name="T9" fmla="*/ 0 h 306"/>
              <a:gd name="T10" fmla="*/ 0 w 66"/>
              <a:gd name="T11" fmla="*/ 10 h 306"/>
              <a:gd name="T12" fmla="*/ 18 w 66"/>
              <a:gd name="T13" fmla="*/ 164 h 306"/>
              <a:gd name="T14" fmla="*/ 12 w 66"/>
              <a:gd name="T15" fmla="*/ 272 h 306"/>
              <a:gd name="T16" fmla="*/ 3 w 66"/>
              <a:gd name="T17" fmla="*/ 12 h 306"/>
              <a:gd name="T18" fmla="*/ 13 w 66"/>
              <a:gd name="T19" fmla="*/ 11 h 306"/>
              <a:gd name="T20" fmla="*/ 28 w 66"/>
              <a:gd name="T21" fmla="*/ 177 h 306"/>
              <a:gd name="T22" fmla="*/ 21 w 66"/>
              <a:gd name="T23" fmla="*/ 295 h 306"/>
              <a:gd name="T24" fmla="*/ 12 w 66"/>
              <a:gd name="T25" fmla="*/ 294 h 306"/>
              <a:gd name="T26" fmla="*/ 15 w 66"/>
              <a:gd name="T27" fmla="*/ 273 h 306"/>
              <a:gd name="T28" fmla="*/ 15 w 66"/>
              <a:gd name="T29" fmla="*/ 272 h 306"/>
              <a:gd name="T30" fmla="*/ 21 w 66"/>
              <a:gd name="T31" fmla="*/ 164 h 306"/>
              <a:gd name="T32" fmla="*/ 21 w 66"/>
              <a:gd name="T33" fmla="*/ 164 h 306"/>
              <a:gd name="T34" fmla="*/ 3 w 66"/>
              <a:gd name="T35" fmla="*/ 1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306">
                <a:moveTo>
                  <a:pt x="12" y="272"/>
                </a:moveTo>
                <a:cubicBezTo>
                  <a:pt x="8" y="296"/>
                  <a:pt x="8" y="296"/>
                  <a:pt x="8" y="296"/>
                </a:cubicBezTo>
                <a:cubicBezTo>
                  <a:pt x="49" y="306"/>
                  <a:pt x="66" y="288"/>
                  <a:pt x="60" y="242"/>
                </a:cubicBezTo>
                <a:cubicBezTo>
                  <a:pt x="49" y="201"/>
                  <a:pt x="49" y="201"/>
                  <a:pt x="49" y="201"/>
                </a:cubicBezTo>
                <a:cubicBezTo>
                  <a:pt x="60" y="138"/>
                  <a:pt x="65" y="71"/>
                  <a:pt x="63" y="0"/>
                </a:cubicBezTo>
                <a:cubicBezTo>
                  <a:pt x="0" y="10"/>
                  <a:pt x="0" y="10"/>
                  <a:pt x="0" y="10"/>
                </a:cubicBezTo>
                <a:cubicBezTo>
                  <a:pt x="9" y="64"/>
                  <a:pt x="15" y="115"/>
                  <a:pt x="18" y="164"/>
                </a:cubicBezTo>
                <a:cubicBezTo>
                  <a:pt x="12" y="272"/>
                  <a:pt x="12" y="272"/>
                  <a:pt x="12" y="272"/>
                </a:cubicBezTo>
                <a:close/>
                <a:moveTo>
                  <a:pt x="3" y="12"/>
                </a:moveTo>
                <a:cubicBezTo>
                  <a:pt x="13" y="11"/>
                  <a:pt x="13" y="11"/>
                  <a:pt x="13" y="11"/>
                </a:cubicBezTo>
                <a:cubicBezTo>
                  <a:pt x="25" y="69"/>
                  <a:pt x="30" y="124"/>
                  <a:pt x="28" y="177"/>
                </a:cubicBezTo>
                <a:cubicBezTo>
                  <a:pt x="21" y="295"/>
                  <a:pt x="21" y="295"/>
                  <a:pt x="21" y="295"/>
                </a:cubicBezTo>
                <a:cubicBezTo>
                  <a:pt x="18" y="295"/>
                  <a:pt x="15" y="295"/>
                  <a:pt x="12" y="294"/>
                </a:cubicBezTo>
                <a:cubicBezTo>
                  <a:pt x="15" y="273"/>
                  <a:pt x="15" y="273"/>
                  <a:pt x="15" y="273"/>
                </a:cubicBezTo>
                <a:cubicBezTo>
                  <a:pt x="15" y="272"/>
                  <a:pt x="15" y="272"/>
                  <a:pt x="15" y="272"/>
                </a:cubicBezTo>
                <a:cubicBezTo>
                  <a:pt x="21" y="164"/>
                  <a:pt x="21" y="164"/>
                  <a:pt x="21" y="164"/>
                </a:cubicBezTo>
                <a:cubicBezTo>
                  <a:pt x="21" y="164"/>
                  <a:pt x="21" y="164"/>
                  <a:pt x="21" y="164"/>
                </a:cubicBezTo>
                <a:cubicBezTo>
                  <a:pt x="18" y="116"/>
                  <a:pt x="13" y="65"/>
                  <a:pt x="3" y="12"/>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311" name="MH_Other_148"/>
          <p:cNvSpPr>
            <a:spLocks/>
          </p:cNvSpPr>
          <p:nvPr>
            <p:custDataLst>
              <p:tags r:id="rId149"/>
            </p:custDataLst>
          </p:nvPr>
        </p:nvSpPr>
        <p:spPr bwMode="auto">
          <a:xfrm>
            <a:off x="11893587" y="6438071"/>
            <a:ext cx="33338" cy="350838"/>
          </a:xfrm>
          <a:custGeom>
            <a:avLst/>
            <a:gdLst>
              <a:gd name="T0" fmla="*/ 10 w 27"/>
              <a:gd name="T1" fmla="*/ 0 h 284"/>
              <a:gd name="T2" fmla="*/ 0 w 27"/>
              <a:gd name="T3" fmla="*/ 1 h 284"/>
              <a:gd name="T4" fmla="*/ 18 w 27"/>
              <a:gd name="T5" fmla="*/ 153 h 284"/>
              <a:gd name="T6" fmla="*/ 18 w 27"/>
              <a:gd name="T7" fmla="*/ 153 h 284"/>
              <a:gd name="T8" fmla="*/ 12 w 27"/>
              <a:gd name="T9" fmla="*/ 261 h 284"/>
              <a:gd name="T10" fmla="*/ 12 w 27"/>
              <a:gd name="T11" fmla="*/ 262 h 284"/>
              <a:gd name="T12" fmla="*/ 9 w 27"/>
              <a:gd name="T13" fmla="*/ 283 h 284"/>
              <a:gd name="T14" fmla="*/ 18 w 27"/>
              <a:gd name="T15" fmla="*/ 284 h 284"/>
              <a:gd name="T16" fmla="*/ 25 w 27"/>
              <a:gd name="T17" fmla="*/ 166 h 284"/>
              <a:gd name="T18" fmla="*/ 10 w 27"/>
              <a:gd name="T19"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4">
                <a:moveTo>
                  <a:pt x="10" y="0"/>
                </a:moveTo>
                <a:cubicBezTo>
                  <a:pt x="0" y="1"/>
                  <a:pt x="0" y="1"/>
                  <a:pt x="0" y="1"/>
                </a:cubicBezTo>
                <a:cubicBezTo>
                  <a:pt x="10" y="54"/>
                  <a:pt x="15" y="105"/>
                  <a:pt x="18" y="153"/>
                </a:cubicBezTo>
                <a:cubicBezTo>
                  <a:pt x="18" y="153"/>
                  <a:pt x="18" y="153"/>
                  <a:pt x="18" y="153"/>
                </a:cubicBezTo>
                <a:cubicBezTo>
                  <a:pt x="12" y="261"/>
                  <a:pt x="12" y="261"/>
                  <a:pt x="12" y="261"/>
                </a:cubicBezTo>
                <a:cubicBezTo>
                  <a:pt x="12" y="261"/>
                  <a:pt x="12" y="261"/>
                  <a:pt x="12" y="262"/>
                </a:cubicBezTo>
                <a:cubicBezTo>
                  <a:pt x="9" y="283"/>
                  <a:pt x="9" y="283"/>
                  <a:pt x="9" y="283"/>
                </a:cubicBezTo>
                <a:cubicBezTo>
                  <a:pt x="12" y="284"/>
                  <a:pt x="15" y="284"/>
                  <a:pt x="18" y="284"/>
                </a:cubicBezTo>
                <a:cubicBezTo>
                  <a:pt x="25" y="166"/>
                  <a:pt x="25" y="166"/>
                  <a:pt x="25" y="166"/>
                </a:cubicBezTo>
                <a:cubicBezTo>
                  <a:pt x="27" y="113"/>
                  <a:pt x="22" y="58"/>
                  <a:pt x="10" y="0"/>
                </a:cubicBezTo>
                <a:close/>
              </a:path>
            </a:pathLst>
          </a:custGeom>
          <a:solidFill>
            <a:srgbClr val="F1D9C8"/>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312" name="MH_Other_149"/>
          <p:cNvSpPr>
            <a:spLocks/>
          </p:cNvSpPr>
          <p:nvPr>
            <p:custDataLst>
              <p:tags r:id="rId150"/>
            </p:custDataLst>
          </p:nvPr>
        </p:nvSpPr>
        <p:spPr bwMode="auto">
          <a:xfrm>
            <a:off x="11893587" y="6701596"/>
            <a:ext cx="96838" cy="177800"/>
          </a:xfrm>
          <a:custGeom>
            <a:avLst/>
            <a:gdLst>
              <a:gd name="T0" fmla="*/ 4 w 78"/>
              <a:gd name="T1" fmla="*/ 81 h 144"/>
              <a:gd name="T2" fmla="*/ 14 w 78"/>
              <a:gd name="T3" fmla="*/ 144 h 144"/>
              <a:gd name="T4" fmla="*/ 60 w 78"/>
              <a:gd name="T5" fmla="*/ 126 h 144"/>
              <a:gd name="T6" fmla="*/ 78 w 78"/>
              <a:gd name="T7" fmla="*/ 91 h 144"/>
              <a:gd name="T8" fmla="*/ 76 w 78"/>
              <a:gd name="T9" fmla="*/ 12 h 144"/>
              <a:gd name="T10" fmla="*/ 69 w 78"/>
              <a:gd name="T11" fmla="*/ 0 h 144"/>
              <a:gd name="T12" fmla="*/ 68 w 78"/>
              <a:gd name="T13" fmla="*/ 1 h 144"/>
              <a:gd name="T14" fmla="*/ 68 w 78"/>
              <a:gd name="T15" fmla="*/ 5 h 144"/>
              <a:gd name="T16" fmla="*/ 67 w 78"/>
              <a:gd name="T17" fmla="*/ 91 h 144"/>
              <a:gd name="T18" fmla="*/ 4 w 78"/>
              <a:gd name="T19" fmla="*/ 8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44">
                <a:moveTo>
                  <a:pt x="4" y="81"/>
                </a:moveTo>
                <a:cubicBezTo>
                  <a:pt x="0" y="114"/>
                  <a:pt x="3" y="135"/>
                  <a:pt x="14" y="144"/>
                </a:cubicBezTo>
                <a:cubicBezTo>
                  <a:pt x="60" y="126"/>
                  <a:pt x="60" y="126"/>
                  <a:pt x="60" y="126"/>
                </a:cubicBezTo>
                <a:cubicBezTo>
                  <a:pt x="71" y="122"/>
                  <a:pt x="77" y="110"/>
                  <a:pt x="78" y="91"/>
                </a:cubicBezTo>
                <a:cubicBezTo>
                  <a:pt x="76" y="12"/>
                  <a:pt x="76" y="12"/>
                  <a:pt x="76" y="12"/>
                </a:cubicBezTo>
                <a:cubicBezTo>
                  <a:pt x="69" y="0"/>
                  <a:pt x="69" y="0"/>
                  <a:pt x="69" y="0"/>
                </a:cubicBezTo>
                <a:cubicBezTo>
                  <a:pt x="68" y="1"/>
                  <a:pt x="68" y="1"/>
                  <a:pt x="68" y="1"/>
                </a:cubicBezTo>
                <a:cubicBezTo>
                  <a:pt x="68" y="5"/>
                  <a:pt x="68" y="5"/>
                  <a:pt x="68" y="5"/>
                </a:cubicBezTo>
                <a:cubicBezTo>
                  <a:pt x="73" y="49"/>
                  <a:pt x="73" y="77"/>
                  <a:pt x="67" y="91"/>
                </a:cubicBezTo>
                <a:cubicBezTo>
                  <a:pt x="47" y="93"/>
                  <a:pt x="26" y="90"/>
                  <a:pt x="4" y="81"/>
                </a:cubicBezTo>
                <a:close/>
              </a:path>
            </a:pathLst>
          </a:custGeom>
          <a:solidFill>
            <a:srgbClr val="222222"/>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313" name="MH_Other_150"/>
          <p:cNvSpPr>
            <a:spLocks/>
          </p:cNvSpPr>
          <p:nvPr>
            <p:custDataLst>
              <p:tags r:id="rId151"/>
            </p:custDataLst>
          </p:nvPr>
        </p:nvSpPr>
        <p:spPr bwMode="auto">
          <a:xfrm>
            <a:off x="11977725" y="6696834"/>
            <a:ext cx="0" cy="4762"/>
          </a:xfrm>
          <a:custGeom>
            <a:avLst/>
            <a:gdLst>
              <a:gd name="T0" fmla="*/ 1 w 1"/>
              <a:gd name="T1" fmla="*/ 4 h 4"/>
              <a:gd name="T2" fmla="*/ 1 w 1"/>
              <a:gd name="T3" fmla="*/ 3 h 4"/>
              <a:gd name="T4" fmla="*/ 0 w 1"/>
              <a:gd name="T5" fmla="*/ 0 h 4"/>
              <a:gd name="T6" fmla="*/ 1 w 1"/>
              <a:gd name="T7" fmla="*/ 4 h 4"/>
              <a:gd name="T8" fmla="*/ 1 w 1"/>
              <a:gd name="T9" fmla="*/ 4 h 4"/>
            </a:gdLst>
            <a:ahLst/>
            <a:cxnLst>
              <a:cxn ang="0">
                <a:pos x="T0" y="T1"/>
              </a:cxn>
              <a:cxn ang="0">
                <a:pos x="T2" y="T3"/>
              </a:cxn>
              <a:cxn ang="0">
                <a:pos x="T4" y="T5"/>
              </a:cxn>
              <a:cxn ang="0">
                <a:pos x="T6" y="T7"/>
              </a:cxn>
              <a:cxn ang="0">
                <a:pos x="T8" y="T9"/>
              </a:cxn>
            </a:cxnLst>
            <a:rect l="0" t="0" r="r" b="b"/>
            <a:pathLst>
              <a:path w="1" h="4">
                <a:moveTo>
                  <a:pt x="1" y="4"/>
                </a:moveTo>
                <a:lnTo>
                  <a:pt x="1" y="3"/>
                </a:lnTo>
                <a:lnTo>
                  <a:pt x="0" y="0"/>
                </a:lnTo>
                <a:lnTo>
                  <a:pt x="1" y="4"/>
                </a:lnTo>
                <a:lnTo>
                  <a:pt x="1" y="4"/>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lIns="51435" tIns="25718" rIns="51435" bIns="25718"/>
          <a:lstStyle/>
          <a:p>
            <a:pPr>
              <a:defRPr/>
            </a:pPr>
            <a:endParaRPr lang="zh-CN" altLang="en-US" sz="1013">
              <a:solidFill>
                <a:prstClr val="black"/>
              </a:solidFill>
            </a:endParaRPr>
          </a:p>
        </p:txBody>
      </p:sp>
      <p:sp>
        <p:nvSpPr>
          <p:cNvPr id="60583" name="MH_SubTitle_1"/>
          <p:cNvSpPr txBox="1">
            <a:spLocks noChangeArrowheads="1"/>
          </p:cNvSpPr>
          <p:nvPr>
            <p:custDataLst>
              <p:tags r:id="rId152"/>
            </p:custDataLst>
          </p:nvPr>
        </p:nvSpPr>
        <p:spPr bwMode="auto">
          <a:xfrm>
            <a:off x="5071206" y="2931559"/>
            <a:ext cx="15700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2400" b="1" dirty="0">
                <a:solidFill>
                  <a:srgbClr val="404040"/>
                </a:solidFill>
                <a:latin typeface="+mj-lt"/>
                <a:ea typeface="+mn-ea"/>
              </a:rPr>
              <a:t>分析前</a:t>
            </a:r>
            <a:endParaRPr lang="en-US" altLang="zh-CN" sz="2400" b="1" dirty="0">
              <a:solidFill>
                <a:srgbClr val="404040"/>
              </a:solidFill>
              <a:latin typeface="+mj-lt"/>
              <a:ea typeface="+mn-ea"/>
            </a:endParaRPr>
          </a:p>
        </p:txBody>
      </p:sp>
      <p:sp>
        <p:nvSpPr>
          <p:cNvPr id="60584" name="MH_Other_151"/>
          <p:cNvSpPr txBox="1">
            <a:spLocks noChangeArrowheads="1"/>
          </p:cNvSpPr>
          <p:nvPr>
            <p:custDataLst>
              <p:tags r:id="rId153"/>
            </p:custDataLst>
          </p:nvPr>
        </p:nvSpPr>
        <p:spPr bwMode="auto">
          <a:xfrm>
            <a:off x="5252495" y="2479914"/>
            <a:ext cx="6524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600">
                <a:solidFill>
                  <a:schemeClr val="accent1"/>
                </a:solidFill>
                <a:latin typeface="+mn-lt"/>
                <a:ea typeface="+mn-ea"/>
              </a:rPr>
              <a:t>01</a:t>
            </a:r>
            <a:endParaRPr lang="zh-CN" altLang="en-US" sz="3600">
              <a:solidFill>
                <a:schemeClr val="accent1"/>
              </a:solidFill>
              <a:latin typeface="+mn-lt"/>
              <a:ea typeface="+mn-ea"/>
            </a:endParaRPr>
          </a:p>
        </p:txBody>
      </p:sp>
      <p:sp>
        <p:nvSpPr>
          <p:cNvPr id="60585" name="MH_SubTitle_3"/>
          <p:cNvSpPr txBox="1">
            <a:spLocks noChangeArrowheads="1"/>
          </p:cNvSpPr>
          <p:nvPr>
            <p:custDataLst>
              <p:tags r:id="rId154"/>
            </p:custDataLst>
          </p:nvPr>
        </p:nvSpPr>
        <p:spPr bwMode="auto">
          <a:xfrm>
            <a:off x="3642227" y="4600814"/>
            <a:ext cx="15700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r>
              <a:rPr lang="zh-CN" altLang="en-US" sz="2400" b="1" dirty="0">
                <a:solidFill>
                  <a:srgbClr val="404040"/>
                </a:solidFill>
                <a:latin typeface="宋体" panose="02010600030101010101" pitchFamily="2" charset="-122"/>
                <a:ea typeface="宋体" panose="02010600030101010101" pitchFamily="2" charset="-122"/>
              </a:rPr>
              <a:t>分析后</a:t>
            </a:r>
            <a:endParaRPr lang="en-US" altLang="zh-CN" sz="2400" b="1" dirty="0">
              <a:solidFill>
                <a:srgbClr val="404040"/>
              </a:solidFill>
              <a:latin typeface="宋体" panose="02010600030101010101" pitchFamily="2" charset="-122"/>
              <a:ea typeface="宋体" panose="02010600030101010101" pitchFamily="2" charset="-122"/>
            </a:endParaRPr>
          </a:p>
        </p:txBody>
      </p:sp>
      <p:sp>
        <p:nvSpPr>
          <p:cNvPr id="60586" name="MH_Other_152"/>
          <p:cNvSpPr txBox="1">
            <a:spLocks noChangeArrowheads="1"/>
          </p:cNvSpPr>
          <p:nvPr>
            <p:custDataLst>
              <p:tags r:id="rId155"/>
            </p:custDataLst>
          </p:nvPr>
        </p:nvSpPr>
        <p:spPr bwMode="auto">
          <a:xfrm>
            <a:off x="4392069" y="4056302"/>
            <a:ext cx="6540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600" dirty="0">
                <a:solidFill>
                  <a:schemeClr val="accent3"/>
                </a:solidFill>
                <a:latin typeface="+mn-lt"/>
                <a:ea typeface="+mn-ea"/>
              </a:rPr>
              <a:t>03</a:t>
            </a:r>
            <a:endParaRPr lang="zh-CN" altLang="en-US" sz="3600" dirty="0">
              <a:solidFill>
                <a:schemeClr val="accent3"/>
              </a:solidFill>
              <a:latin typeface="+mn-lt"/>
              <a:ea typeface="+mn-ea"/>
            </a:endParaRPr>
          </a:p>
        </p:txBody>
      </p:sp>
      <p:sp>
        <p:nvSpPr>
          <p:cNvPr id="60587" name="MH_SubTitle_2"/>
          <p:cNvSpPr txBox="1">
            <a:spLocks noChangeArrowheads="1"/>
          </p:cNvSpPr>
          <p:nvPr>
            <p:custDataLst>
              <p:tags r:id="rId156"/>
            </p:custDataLst>
          </p:nvPr>
        </p:nvSpPr>
        <p:spPr bwMode="auto">
          <a:xfrm>
            <a:off x="5890669" y="4600814"/>
            <a:ext cx="15700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2400" b="1" dirty="0">
                <a:solidFill>
                  <a:srgbClr val="404040"/>
                </a:solidFill>
                <a:latin typeface="宋体" panose="02010600030101010101" pitchFamily="2" charset="-122"/>
                <a:ea typeface="宋体" panose="02010600030101010101" pitchFamily="2" charset="-122"/>
              </a:rPr>
              <a:t>分析中</a:t>
            </a:r>
            <a:endParaRPr lang="en-US" altLang="zh-CN" sz="2400" b="1" dirty="0">
              <a:solidFill>
                <a:srgbClr val="404040"/>
              </a:solidFill>
              <a:latin typeface="宋体" panose="02010600030101010101" pitchFamily="2" charset="-122"/>
              <a:ea typeface="宋体" panose="02010600030101010101" pitchFamily="2" charset="-122"/>
            </a:endParaRPr>
          </a:p>
        </p:txBody>
      </p:sp>
      <p:sp>
        <p:nvSpPr>
          <p:cNvPr id="60588" name="MH_Other_153"/>
          <p:cNvSpPr txBox="1">
            <a:spLocks noChangeArrowheads="1"/>
          </p:cNvSpPr>
          <p:nvPr>
            <p:custDataLst>
              <p:tags r:id="rId157"/>
            </p:custDataLst>
          </p:nvPr>
        </p:nvSpPr>
        <p:spPr bwMode="auto">
          <a:xfrm>
            <a:off x="6070057" y="4056302"/>
            <a:ext cx="6524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600">
                <a:solidFill>
                  <a:schemeClr val="accent2"/>
                </a:solidFill>
                <a:latin typeface="+mn-lt"/>
                <a:ea typeface="+mn-ea"/>
              </a:rPr>
              <a:t>02</a:t>
            </a:r>
            <a:endParaRPr lang="zh-CN" altLang="en-US" sz="3600">
              <a:solidFill>
                <a:schemeClr val="accent2"/>
              </a:solidFill>
              <a:latin typeface="+mn-lt"/>
              <a:ea typeface="+mn-ea"/>
            </a:endParaRPr>
          </a:p>
        </p:txBody>
      </p:sp>
      <p:sp>
        <p:nvSpPr>
          <p:cNvPr id="320" name="MH_Other_154"/>
          <p:cNvSpPr>
            <a:spLocks noEditPoints="1"/>
          </p:cNvSpPr>
          <p:nvPr>
            <p:custDataLst>
              <p:tags r:id="rId158"/>
            </p:custDataLst>
          </p:nvPr>
        </p:nvSpPr>
        <p:spPr bwMode="auto">
          <a:xfrm>
            <a:off x="4934995" y="3754676"/>
            <a:ext cx="333375" cy="300038"/>
          </a:xfrm>
          <a:custGeom>
            <a:avLst/>
            <a:gdLst>
              <a:gd name="T0" fmla="*/ 198935783 w 116"/>
              <a:gd name="T1" fmla="*/ 349570235 h 104"/>
              <a:gd name="T2" fmla="*/ 298402238 w 116"/>
              <a:gd name="T3" fmla="*/ 482740947 h 104"/>
              <a:gd name="T4" fmla="*/ 431025136 w 116"/>
              <a:gd name="T5" fmla="*/ 391186082 h 104"/>
              <a:gd name="T6" fmla="*/ 331558681 w 116"/>
              <a:gd name="T7" fmla="*/ 258015370 h 104"/>
              <a:gd name="T8" fmla="*/ 439313528 w 116"/>
              <a:gd name="T9" fmla="*/ 199756068 h 104"/>
              <a:gd name="T10" fmla="*/ 58021620 w 116"/>
              <a:gd name="T11" fmla="*/ 0 h 104"/>
              <a:gd name="T12" fmla="*/ 91178063 w 116"/>
              <a:gd name="T13" fmla="*/ 424478761 h 104"/>
              <a:gd name="T14" fmla="*/ 198935783 w 116"/>
              <a:gd name="T15" fmla="*/ 349570235 h 104"/>
              <a:gd name="T16" fmla="*/ 770872209 w 116"/>
              <a:gd name="T17" fmla="*/ 357893404 h 104"/>
              <a:gd name="T18" fmla="*/ 878627056 w 116"/>
              <a:gd name="T19" fmla="*/ 432801930 h 104"/>
              <a:gd name="T20" fmla="*/ 920071891 w 116"/>
              <a:gd name="T21" fmla="*/ 8323170 h 104"/>
              <a:gd name="T22" fmla="*/ 538779983 w 116"/>
              <a:gd name="T23" fmla="*/ 199756068 h 104"/>
              <a:gd name="T24" fmla="*/ 638249311 w 116"/>
              <a:gd name="T25" fmla="*/ 266338540 h 104"/>
              <a:gd name="T26" fmla="*/ 0 w 116"/>
              <a:gd name="T27" fmla="*/ 690817300 h 104"/>
              <a:gd name="T28" fmla="*/ 24868051 w 116"/>
              <a:gd name="T29" fmla="*/ 848957521 h 104"/>
              <a:gd name="T30" fmla="*/ 770872209 w 116"/>
              <a:gd name="T31" fmla="*/ 357893404 h 104"/>
              <a:gd name="T32" fmla="*/ 671402880 w 116"/>
              <a:gd name="T33" fmla="*/ 582618981 h 104"/>
              <a:gd name="T34" fmla="*/ 538779983 w 116"/>
              <a:gd name="T35" fmla="*/ 690817300 h 104"/>
              <a:gd name="T36" fmla="*/ 920071891 w 116"/>
              <a:gd name="T37" fmla="*/ 865603860 h 104"/>
              <a:gd name="T38" fmla="*/ 961516726 w 116"/>
              <a:gd name="T39" fmla="*/ 707463639 h 104"/>
              <a:gd name="T40" fmla="*/ 671402880 w 116"/>
              <a:gd name="T41" fmla="*/ 582618981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104">
                <a:moveTo>
                  <a:pt x="24" y="42"/>
                </a:moveTo>
                <a:cubicBezTo>
                  <a:pt x="28" y="48"/>
                  <a:pt x="32" y="53"/>
                  <a:pt x="36" y="58"/>
                </a:cubicBezTo>
                <a:cubicBezTo>
                  <a:pt x="41" y="55"/>
                  <a:pt x="47" y="51"/>
                  <a:pt x="52" y="47"/>
                </a:cubicBezTo>
                <a:cubicBezTo>
                  <a:pt x="48" y="42"/>
                  <a:pt x="44" y="37"/>
                  <a:pt x="40" y="31"/>
                </a:cubicBezTo>
                <a:cubicBezTo>
                  <a:pt x="53" y="24"/>
                  <a:pt x="53" y="24"/>
                  <a:pt x="53" y="24"/>
                </a:cubicBezTo>
                <a:cubicBezTo>
                  <a:pt x="7" y="0"/>
                  <a:pt x="7" y="0"/>
                  <a:pt x="7" y="0"/>
                </a:cubicBezTo>
                <a:cubicBezTo>
                  <a:pt x="11" y="51"/>
                  <a:pt x="11" y="51"/>
                  <a:pt x="11" y="51"/>
                </a:cubicBezTo>
                <a:lnTo>
                  <a:pt x="24" y="42"/>
                </a:lnTo>
                <a:close/>
                <a:moveTo>
                  <a:pt x="93" y="43"/>
                </a:moveTo>
                <a:cubicBezTo>
                  <a:pt x="106" y="52"/>
                  <a:pt x="106" y="52"/>
                  <a:pt x="106" y="52"/>
                </a:cubicBezTo>
                <a:cubicBezTo>
                  <a:pt x="111" y="1"/>
                  <a:pt x="111" y="1"/>
                  <a:pt x="111" y="1"/>
                </a:cubicBezTo>
                <a:cubicBezTo>
                  <a:pt x="65" y="24"/>
                  <a:pt x="65" y="24"/>
                  <a:pt x="65" y="24"/>
                </a:cubicBezTo>
                <a:cubicBezTo>
                  <a:pt x="77" y="32"/>
                  <a:pt x="77" y="32"/>
                  <a:pt x="77" y="32"/>
                </a:cubicBezTo>
                <a:cubicBezTo>
                  <a:pt x="49" y="72"/>
                  <a:pt x="0" y="82"/>
                  <a:pt x="0" y="83"/>
                </a:cubicBezTo>
                <a:cubicBezTo>
                  <a:pt x="3" y="102"/>
                  <a:pt x="3" y="102"/>
                  <a:pt x="3" y="102"/>
                </a:cubicBezTo>
                <a:cubicBezTo>
                  <a:pt x="6" y="102"/>
                  <a:pt x="60" y="90"/>
                  <a:pt x="93" y="43"/>
                </a:cubicBezTo>
                <a:close/>
                <a:moveTo>
                  <a:pt x="81" y="70"/>
                </a:moveTo>
                <a:cubicBezTo>
                  <a:pt x="76" y="75"/>
                  <a:pt x="71" y="79"/>
                  <a:pt x="65" y="83"/>
                </a:cubicBezTo>
                <a:cubicBezTo>
                  <a:pt x="88" y="98"/>
                  <a:pt x="110" y="104"/>
                  <a:pt x="111" y="104"/>
                </a:cubicBezTo>
                <a:cubicBezTo>
                  <a:pt x="116" y="85"/>
                  <a:pt x="116" y="85"/>
                  <a:pt x="116" y="85"/>
                </a:cubicBezTo>
                <a:cubicBezTo>
                  <a:pt x="115" y="85"/>
                  <a:pt x="100" y="81"/>
                  <a:pt x="81" y="7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sp>
        <p:nvSpPr>
          <p:cNvPr id="321" name="MH_Other_155"/>
          <p:cNvSpPr>
            <a:spLocks noChangeAspect="1" noEditPoints="1"/>
          </p:cNvSpPr>
          <p:nvPr>
            <p:custDataLst>
              <p:tags r:id="rId159"/>
            </p:custDataLst>
          </p:nvPr>
        </p:nvSpPr>
        <p:spPr bwMode="auto">
          <a:xfrm>
            <a:off x="5362032" y="4486515"/>
            <a:ext cx="373062" cy="377825"/>
          </a:xfrm>
          <a:custGeom>
            <a:avLst/>
            <a:gdLst>
              <a:gd name="T0" fmla="*/ 760006211 w 104"/>
              <a:gd name="T1" fmla="*/ 595884000 h 105"/>
              <a:gd name="T2" fmla="*/ 760006211 w 104"/>
              <a:gd name="T3" fmla="*/ 297942000 h 105"/>
              <a:gd name="T4" fmla="*/ 592544419 w 104"/>
              <a:gd name="T5" fmla="*/ 297942000 h 105"/>
              <a:gd name="T6" fmla="*/ 592544419 w 104"/>
              <a:gd name="T7" fmla="*/ 595884000 h 105"/>
              <a:gd name="T8" fmla="*/ 309153610 w 104"/>
              <a:gd name="T9" fmla="*/ 595884000 h 105"/>
              <a:gd name="T10" fmla="*/ 309153610 w 104"/>
              <a:gd name="T11" fmla="*/ 764286000 h 105"/>
              <a:gd name="T12" fmla="*/ 592544419 w 104"/>
              <a:gd name="T13" fmla="*/ 764286000 h 105"/>
              <a:gd name="T14" fmla="*/ 592544419 w 104"/>
              <a:gd name="T15" fmla="*/ 1062228000 h 105"/>
              <a:gd name="T16" fmla="*/ 760006211 w 104"/>
              <a:gd name="T17" fmla="*/ 1062228000 h 105"/>
              <a:gd name="T18" fmla="*/ 760006211 w 104"/>
              <a:gd name="T19" fmla="*/ 764286000 h 105"/>
              <a:gd name="T20" fmla="*/ 1043397020 w 104"/>
              <a:gd name="T21" fmla="*/ 764286000 h 105"/>
              <a:gd name="T22" fmla="*/ 1043397020 w 104"/>
              <a:gd name="T23" fmla="*/ 595884000 h 105"/>
              <a:gd name="T24" fmla="*/ 760006211 w 104"/>
              <a:gd name="T25" fmla="*/ 595884000 h 105"/>
              <a:gd name="T26" fmla="*/ 669836408 w 104"/>
              <a:gd name="T27" fmla="*/ 0 h 105"/>
              <a:gd name="T28" fmla="*/ 0 w 104"/>
              <a:gd name="T29" fmla="*/ 686562000 h 105"/>
              <a:gd name="T30" fmla="*/ 669836408 w 104"/>
              <a:gd name="T31" fmla="*/ 1360170000 h 105"/>
              <a:gd name="T32" fmla="*/ 1339669229 w 104"/>
              <a:gd name="T33" fmla="*/ 686562000 h 105"/>
              <a:gd name="T34" fmla="*/ 669836408 w 104"/>
              <a:gd name="T35" fmla="*/ 0 h 105"/>
              <a:gd name="T36" fmla="*/ 669836408 w 104"/>
              <a:gd name="T37" fmla="*/ 1204722000 h 105"/>
              <a:gd name="T38" fmla="*/ 154576805 w 104"/>
              <a:gd name="T39" fmla="*/ 686562000 h 105"/>
              <a:gd name="T40" fmla="*/ 669836408 w 104"/>
              <a:gd name="T41" fmla="*/ 155448000 h 105"/>
              <a:gd name="T42" fmla="*/ 1197973825 w 104"/>
              <a:gd name="T43" fmla="*/ 686562000 h 105"/>
              <a:gd name="T44" fmla="*/ 669836408 w 104"/>
              <a:gd name="T45" fmla="*/ 1204722000 h 10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ysClr val="window" lastClr="FFFFFF">
              <a:alpha val="87842"/>
            </a:sys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sp>
        <p:nvSpPr>
          <p:cNvPr id="322" name="MH_Other_156"/>
          <p:cNvSpPr>
            <a:spLocks noChangeAspect="1" noEditPoints="1"/>
          </p:cNvSpPr>
          <p:nvPr>
            <p:custDataLst>
              <p:tags r:id="rId160"/>
            </p:custDataLst>
          </p:nvPr>
        </p:nvSpPr>
        <p:spPr bwMode="auto">
          <a:xfrm>
            <a:off x="5747794" y="3799127"/>
            <a:ext cx="419100" cy="377825"/>
          </a:xfrm>
          <a:custGeom>
            <a:avLst/>
            <a:gdLst>
              <a:gd name="T0" fmla="*/ 812168355 w 106"/>
              <a:gd name="T1" fmla="*/ 965307081 h 95"/>
              <a:gd name="T2" fmla="*/ 577891455 w 106"/>
              <a:gd name="T3" fmla="*/ 1139377024 h 95"/>
              <a:gd name="T4" fmla="*/ 577891455 w 106"/>
              <a:gd name="T5" fmla="*/ 886182572 h 95"/>
              <a:gd name="T6" fmla="*/ 312371836 w 106"/>
              <a:gd name="T7" fmla="*/ 490564003 h 95"/>
              <a:gd name="T8" fmla="*/ 0 w 106"/>
              <a:gd name="T9" fmla="*/ 870357670 h 95"/>
              <a:gd name="T10" fmla="*/ 624743672 w 106"/>
              <a:gd name="T11" fmla="*/ 1297626043 h 95"/>
              <a:gd name="T12" fmla="*/ 827789714 w 106"/>
              <a:gd name="T13" fmla="*/ 1281801141 h 95"/>
              <a:gd name="T14" fmla="*/ 1046449208 w 106"/>
              <a:gd name="T15" fmla="*/ 1503345789 h 95"/>
              <a:gd name="T16" fmla="*/ 983975632 w 106"/>
              <a:gd name="T17" fmla="*/ 1234326435 h 95"/>
              <a:gd name="T18" fmla="*/ 1249491297 w 106"/>
              <a:gd name="T19" fmla="*/ 949482179 h 95"/>
              <a:gd name="T20" fmla="*/ 999593038 w 106"/>
              <a:gd name="T21" fmla="*/ 981131983 h 95"/>
              <a:gd name="T22" fmla="*/ 812168355 w 106"/>
              <a:gd name="T23" fmla="*/ 965307081 h 95"/>
              <a:gd name="T24" fmla="*/ 1030831803 w 106"/>
              <a:gd name="T25" fmla="*/ 0 h 95"/>
              <a:gd name="T26" fmla="*/ 406084177 w 106"/>
              <a:gd name="T27" fmla="*/ 427268373 h 95"/>
              <a:gd name="T28" fmla="*/ 671599842 w 106"/>
              <a:gd name="T29" fmla="*/ 791233161 h 95"/>
              <a:gd name="T30" fmla="*/ 671599842 w 106"/>
              <a:gd name="T31" fmla="*/ 965307081 h 95"/>
              <a:gd name="T32" fmla="*/ 843407120 w 106"/>
              <a:gd name="T33" fmla="*/ 838707866 h 95"/>
              <a:gd name="T34" fmla="*/ 1030831803 w 106"/>
              <a:gd name="T35" fmla="*/ 870357670 h 95"/>
              <a:gd name="T36" fmla="*/ 1655575475 w 106"/>
              <a:gd name="T37" fmla="*/ 427268373 h 95"/>
              <a:gd name="T38" fmla="*/ 1030831803 w 106"/>
              <a:gd name="T39" fmla="*/ 0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sp>
        <p:nvSpPr>
          <p:cNvPr id="4" name="矩形 3">
            <a:extLst>
              <a:ext uri="{FF2B5EF4-FFF2-40B4-BE49-F238E27FC236}">
                <a16:creationId xmlns:a16="http://schemas.microsoft.com/office/drawing/2014/main" id="{A219C36C-D602-4B03-A7B5-AD65834EC6DB}"/>
              </a:ext>
            </a:extLst>
          </p:cNvPr>
          <p:cNvSpPr/>
          <p:nvPr/>
        </p:nvSpPr>
        <p:spPr>
          <a:xfrm>
            <a:off x="3642227" y="1163230"/>
            <a:ext cx="4790573" cy="1015663"/>
          </a:xfrm>
          <a:prstGeom prst="rect">
            <a:avLst/>
          </a:prstGeom>
        </p:spPr>
        <p:txBody>
          <a:bodyPr wrap="square">
            <a:spAutoFit/>
          </a:bodyPr>
          <a:lstStyle/>
          <a:p>
            <a:r>
              <a:rPr lang="zh-CN" altLang="en-US" sz="2000" dirty="0">
                <a:latin typeface="宋体" panose="02010600030101010101" pitchFamily="2" charset="-122"/>
                <a:ea typeface="宋体" panose="02010600030101010101" pitchFamily="2" charset="-122"/>
              </a:rPr>
              <a:t>所有的标本固定</a:t>
            </a:r>
            <a:r>
              <a:rPr lang="zh-CN" altLang="en-US" sz="2000" dirty="0">
                <a:solidFill>
                  <a:srgbClr val="C00000"/>
                </a:solidFill>
                <a:latin typeface="宋体" panose="02010600030101010101" pitchFamily="2" charset="-122"/>
                <a:ea typeface="宋体" panose="02010600030101010101" pitchFamily="2" charset="-122"/>
              </a:rPr>
              <a:t>取样时间</a:t>
            </a:r>
            <a:r>
              <a:rPr lang="zh-CN" altLang="en-US" sz="2000" dirty="0">
                <a:latin typeface="宋体" panose="02010600030101010101" pitchFamily="2" charset="-122"/>
                <a:ea typeface="宋体" panose="02010600030101010101" pitchFamily="2" charset="-122"/>
              </a:rPr>
              <a:t>（黄体中期取样）、</a:t>
            </a:r>
            <a:r>
              <a:rPr lang="zh-CN" altLang="en-US" sz="2000" dirty="0">
                <a:solidFill>
                  <a:srgbClr val="C00000"/>
                </a:solidFill>
                <a:latin typeface="宋体" panose="02010600030101010101" pitchFamily="2" charset="-122"/>
                <a:ea typeface="宋体" panose="02010600030101010101" pitchFamily="2" charset="-122"/>
              </a:rPr>
              <a:t>大小</a:t>
            </a:r>
            <a:r>
              <a:rPr lang="zh-CN" altLang="en-US" sz="2000" dirty="0">
                <a:latin typeface="宋体" panose="02010600030101010101" pitchFamily="2" charset="-122"/>
                <a:ea typeface="宋体" panose="02010600030101010101" pitchFamily="2" charset="-122"/>
              </a:rPr>
              <a:t>（同一厂家子宫内膜取样管，所有操作统一培训）</a:t>
            </a:r>
            <a:endParaRPr lang="en-US" altLang="zh-CN" sz="2000" dirty="0">
              <a:latin typeface="宋体" panose="02010600030101010101" pitchFamily="2" charset="-122"/>
              <a:ea typeface="宋体" panose="02010600030101010101" pitchFamily="2" charset="-122"/>
            </a:endParaRPr>
          </a:p>
        </p:txBody>
      </p:sp>
      <p:sp>
        <p:nvSpPr>
          <p:cNvPr id="5" name="矩形 4">
            <a:extLst>
              <a:ext uri="{FF2B5EF4-FFF2-40B4-BE49-F238E27FC236}">
                <a16:creationId xmlns:a16="http://schemas.microsoft.com/office/drawing/2014/main" id="{40180802-5EEA-4881-980D-D205B4754935}"/>
              </a:ext>
            </a:extLst>
          </p:cNvPr>
          <p:cNvSpPr/>
          <p:nvPr/>
        </p:nvSpPr>
        <p:spPr>
          <a:xfrm>
            <a:off x="7616282" y="3560722"/>
            <a:ext cx="3608425" cy="2935868"/>
          </a:xfrm>
          <a:prstGeom prst="rect">
            <a:avLst/>
          </a:prstGeom>
        </p:spPr>
        <p:txBody>
          <a:bodyPr wrap="square">
            <a:spAutoFit/>
          </a:bodyPr>
          <a:lstStyle/>
          <a:p>
            <a:pPr>
              <a:lnSpc>
                <a:spcPct val="150000"/>
              </a:lnSpc>
            </a:pPr>
            <a:r>
              <a:rPr lang="zh-CN" altLang="en-US" dirty="0">
                <a:solidFill>
                  <a:srgbClr val="C00000"/>
                </a:solidFill>
                <a:latin typeface="宋体" panose="02010600030101010101" pitchFamily="2" charset="-122"/>
                <a:ea typeface="宋体" panose="02010600030101010101" pitchFamily="2" charset="-122"/>
              </a:rPr>
              <a:t>自动化检测与分析</a:t>
            </a:r>
            <a:r>
              <a:rPr lang="zh-CN" altLang="en-US" dirty="0">
                <a:latin typeface="宋体" panose="02010600030101010101" pitchFamily="2" charset="-122"/>
                <a:ea typeface="宋体" panose="02010600030101010101" pitchFamily="2" charset="-122"/>
              </a:rPr>
              <a:t>（自动免疫组化染色仪，自动数字化病理分析系统）、标准操作流程、</a:t>
            </a:r>
            <a:r>
              <a:rPr lang="zh-CN" altLang="en-US" dirty="0">
                <a:solidFill>
                  <a:srgbClr val="C00000"/>
                </a:solidFill>
                <a:latin typeface="宋体" panose="02010600030101010101" pitchFamily="2" charset="-122"/>
                <a:ea typeface="宋体" panose="02010600030101010101" pitchFamily="2" charset="-122"/>
              </a:rPr>
              <a:t>质控片</a:t>
            </a:r>
            <a:r>
              <a:rPr lang="zh-CN" altLang="en-US" dirty="0">
                <a:latin typeface="宋体" panose="02010600030101010101" pitchFamily="2" charset="-122"/>
                <a:ea typeface="宋体" panose="02010600030101010101" pitchFamily="2" charset="-122"/>
              </a:rPr>
              <a:t>、</a:t>
            </a:r>
            <a:r>
              <a:rPr lang="zh-CN" altLang="en-US"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根据</a:t>
            </a:r>
            <a:r>
              <a:rPr lang="en-US" altLang="zh-CN"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WHO</a:t>
            </a:r>
            <a:r>
              <a:rPr lang="zh-CN" altLang="en-US"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推荐公式制定人员质控标准、</a:t>
            </a:r>
            <a:r>
              <a:rPr lang="zh-CN" altLang="en-US" dirty="0">
                <a:latin typeface="宋体" panose="02010600030101010101" pitchFamily="2" charset="-122"/>
                <a:ea typeface="宋体" panose="02010600030101010101" pitchFamily="2" charset="-122"/>
              </a:rPr>
              <a:t>设备定期维护及不同批次试剂间的验证</a:t>
            </a:r>
            <a:endParaRPr lang="en-US" altLang="zh-CN" dirty="0">
              <a:latin typeface="宋体" panose="02010600030101010101" pitchFamily="2" charset="-122"/>
              <a:ea typeface="宋体" panose="02010600030101010101" pitchFamily="2" charset="-122"/>
            </a:endParaRPr>
          </a:p>
          <a:p>
            <a:pPr>
              <a:lnSpc>
                <a:spcPct val="150000"/>
              </a:lnSpc>
            </a:pPr>
            <a:endParaRPr lang="en-US" altLang="zh-CN" dirty="0">
              <a:latin typeface="宋体" panose="02010600030101010101" pitchFamily="2" charset="-122"/>
              <a:ea typeface="宋体" panose="02010600030101010101" pitchFamily="2" charset="-122"/>
            </a:endParaRPr>
          </a:p>
        </p:txBody>
      </p:sp>
      <p:sp>
        <p:nvSpPr>
          <p:cNvPr id="6" name="矩形 5">
            <a:extLst>
              <a:ext uri="{FF2B5EF4-FFF2-40B4-BE49-F238E27FC236}">
                <a16:creationId xmlns:a16="http://schemas.microsoft.com/office/drawing/2014/main" id="{9E6F68E9-D722-4F1E-A100-6E4DB189E5BC}"/>
              </a:ext>
            </a:extLst>
          </p:cNvPr>
          <p:cNvSpPr/>
          <p:nvPr/>
        </p:nvSpPr>
        <p:spPr>
          <a:xfrm>
            <a:off x="696875" y="3777948"/>
            <a:ext cx="2795670" cy="2104872"/>
          </a:xfrm>
          <a:prstGeom prst="rect">
            <a:avLst/>
          </a:prstGeom>
        </p:spPr>
        <p:txBody>
          <a:bodyPr wrap="square">
            <a:spAutoFit/>
          </a:bodyPr>
          <a:lstStyle/>
          <a:p>
            <a:pPr>
              <a:lnSpc>
                <a:spcPct val="150000"/>
              </a:lnSpc>
            </a:pPr>
            <a:r>
              <a:rPr lang="zh-CN" altLang="en-US"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分析患者疾病状态与检测数据的相关性</a:t>
            </a:r>
            <a:r>
              <a:rPr lang="zh-CN" altLang="en-US" dirty="0">
                <a:latin typeface="Times New Roman" panose="02020603050405020304" pitchFamily="18" charset="0"/>
                <a:ea typeface="宋体" panose="02010600030101010101" pitchFamily="2" charset="-122"/>
                <a:cs typeface="Times New Roman" panose="02020603050405020304" pitchFamily="18" charset="0"/>
              </a:rPr>
              <a:t>，如</a:t>
            </a:r>
            <a:r>
              <a:rPr lang="en-US" altLang="zh-CN" dirty="0">
                <a:latin typeface="Times New Roman" panose="02020603050405020304" pitchFamily="18" charset="0"/>
                <a:ea typeface="宋体" panose="02010600030101010101" pitchFamily="2" charset="-122"/>
                <a:cs typeface="Times New Roman" panose="02020603050405020304" pitchFamily="18" charset="0"/>
              </a:rPr>
              <a:t>BMI</a:t>
            </a:r>
            <a:r>
              <a:rPr lang="zh-CN" altLang="en-US" dirty="0">
                <a:latin typeface="宋体" panose="02010600030101010101" pitchFamily="2" charset="-122"/>
                <a:ea typeface="宋体" panose="02010600030101010101" pitchFamily="2" charset="-122"/>
              </a:rPr>
              <a:t>，内异症，内膜炎等。异常报告追踪患者病史，与临床医生讨论</a:t>
            </a:r>
          </a:p>
        </p:txBody>
      </p:sp>
      <p:sp>
        <p:nvSpPr>
          <p:cNvPr id="315" name="矩形 314">
            <a:extLst>
              <a:ext uri="{FF2B5EF4-FFF2-40B4-BE49-F238E27FC236}">
                <a16:creationId xmlns:a16="http://schemas.microsoft.com/office/drawing/2014/main" id="{2553119F-260D-4E28-8620-3FAD38570859}"/>
              </a:ext>
            </a:extLst>
          </p:cNvPr>
          <p:cNvSpPr/>
          <p:nvPr/>
        </p:nvSpPr>
        <p:spPr>
          <a:xfrm>
            <a:off x="221381" y="271612"/>
            <a:ext cx="6501138" cy="594248"/>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标题 1">
            <a:extLst>
              <a:ext uri="{FF2B5EF4-FFF2-40B4-BE49-F238E27FC236}">
                <a16:creationId xmlns:a16="http://schemas.microsoft.com/office/drawing/2014/main" id="{D507A981-4DCA-4AB4-BE08-16C5FD40F7EA}"/>
              </a:ext>
            </a:extLst>
          </p:cNvPr>
          <p:cNvSpPr txBox="1">
            <a:spLocks/>
          </p:cNvSpPr>
          <p:nvPr/>
        </p:nvSpPr>
        <p:spPr>
          <a:xfrm>
            <a:off x="354942" y="326747"/>
            <a:ext cx="6091387" cy="539112"/>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2.3</a:t>
            </a:r>
            <a:r>
              <a:rPr lang="en-US" altLang="zh-CN" sz="28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如何进行免疫组化定量分析的质量控制？</a:t>
            </a:r>
          </a:p>
        </p:txBody>
      </p:sp>
      <p:pic>
        <p:nvPicPr>
          <p:cNvPr id="170" name="图片 16">
            <a:extLst>
              <a:ext uri="{FF2B5EF4-FFF2-40B4-BE49-F238E27FC236}">
                <a16:creationId xmlns:a16="http://schemas.microsoft.com/office/drawing/2014/main" id="{0C1BCDA8-7A02-4683-B29B-58E1BB482C33}"/>
              </a:ext>
            </a:extLst>
          </p:cNvPr>
          <p:cNvPicPr>
            <a:picLocks noChangeAspect="1" noChangeArrowheads="1"/>
          </p:cNvPicPr>
          <p:nvPr/>
        </p:nvPicPr>
        <p:blipFill>
          <a:blip r:embed="rId163" cstate="print"/>
          <a:srcRect/>
          <a:stretch>
            <a:fillRect/>
          </a:stretch>
        </p:blipFill>
        <p:spPr bwMode="auto">
          <a:xfrm>
            <a:off x="9798628" y="81936"/>
            <a:ext cx="2335531" cy="385976"/>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29853499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 name="MH_SubTitle_4">
            <a:extLst>
              <a:ext uri="{FF2B5EF4-FFF2-40B4-BE49-F238E27FC236}">
                <a16:creationId xmlns:a16="http://schemas.microsoft.com/office/drawing/2014/main" id="{6E4A4A87-BC61-4EC1-B18A-A6DA2E35D8BE}"/>
              </a:ext>
            </a:extLst>
          </p:cNvPr>
          <p:cNvSpPr/>
          <p:nvPr>
            <p:custDataLst>
              <p:tags r:id="rId2"/>
            </p:custDataLst>
          </p:nvPr>
        </p:nvSpPr>
        <p:spPr>
          <a:xfrm>
            <a:off x="8534762" y="1173633"/>
            <a:ext cx="1814623" cy="1814624"/>
          </a:xfrm>
          <a:prstGeom prst="ellipse">
            <a:avLst/>
          </a:prstGeom>
          <a:gradFill>
            <a:gsLst>
              <a:gs pos="61000">
                <a:sysClr val="window" lastClr="FFFFFF">
                  <a:alpha val="0"/>
                </a:sysClr>
              </a:gs>
              <a:gs pos="100000">
                <a:srgbClr val="D7D7D7"/>
              </a:gs>
            </a:gsLst>
            <a:path path="shape">
              <a:fillToRect l="50000" t="50000" r="50000" b="50000"/>
            </a:path>
          </a:gradFill>
          <a:ln w="25400" cap="flat" cmpd="sng" algn="ctr">
            <a:noFill/>
            <a:prstDash val="solid"/>
          </a:ln>
          <a:effectLst/>
        </p:spPr>
        <p:txBody>
          <a:bodyPr lIns="0" tIns="0" rIns="0" bIns="648000" anchor="ctr">
            <a:normAutofit/>
          </a:bodyPr>
          <a:lstStyle/>
          <a:p>
            <a:pPr algn="ctr">
              <a:defRPr/>
            </a:pPr>
            <a:endParaRPr lang="en-US" sz="2000" kern="0" dirty="0">
              <a:solidFill>
                <a:schemeClr val="accent1"/>
              </a:solidFill>
            </a:endParaRPr>
          </a:p>
        </p:txBody>
      </p:sp>
      <p:sp>
        <p:nvSpPr>
          <p:cNvPr id="71" name="MH_SubTitle_2">
            <a:extLst>
              <a:ext uri="{FF2B5EF4-FFF2-40B4-BE49-F238E27FC236}">
                <a16:creationId xmlns:a16="http://schemas.microsoft.com/office/drawing/2014/main" id="{E22924B0-0CFC-4A8D-B7BE-ED19AF291B7F}"/>
              </a:ext>
            </a:extLst>
          </p:cNvPr>
          <p:cNvSpPr/>
          <p:nvPr>
            <p:custDataLst>
              <p:tags r:id="rId3"/>
            </p:custDataLst>
          </p:nvPr>
        </p:nvSpPr>
        <p:spPr>
          <a:xfrm>
            <a:off x="2063504" y="1576517"/>
            <a:ext cx="1174781" cy="1174782"/>
          </a:xfrm>
          <a:prstGeom prst="ellipse">
            <a:avLst/>
          </a:prstGeom>
          <a:gradFill>
            <a:gsLst>
              <a:gs pos="61000">
                <a:sysClr val="window" lastClr="FFFFFF">
                  <a:alpha val="0"/>
                </a:sysClr>
              </a:gs>
              <a:gs pos="100000">
                <a:srgbClr val="D7D7D7"/>
              </a:gs>
            </a:gsLst>
            <a:path path="shape">
              <a:fillToRect l="50000" t="50000" r="50000" b="50000"/>
            </a:path>
          </a:gradFill>
          <a:ln w="25400" cap="flat" cmpd="sng" algn="ctr">
            <a:noFill/>
            <a:prstDash val="solid"/>
          </a:ln>
          <a:effectLst/>
        </p:spPr>
        <p:txBody>
          <a:bodyPr lIns="0" tIns="0" rIns="0" bIns="0" anchor="ctr">
            <a:normAutofit/>
          </a:bodyPr>
          <a:lstStyle/>
          <a:p>
            <a:pPr algn="ctr">
              <a:defRPr/>
            </a:pPr>
            <a:r>
              <a:rPr lang="zh-CN" altLang="en-US" sz="1600" b="1" dirty="0">
                <a:latin typeface="宋体" panose="02010600030101010101" pitchFamily="2" charset="-122"/>
                <a:ea typeface="宋体" panose="02010600030101010101" pitchFamily="2" charset="-122"/>
              </a:rPr>
              <a:t>每批次</a:t>
            </a:r>
            <a:endParaRPr lang="en-US" altLang="zh-CN" sz="1600" b="1" dirty="0">
              <a:latin typeface="宋体" panose="02010600030101010101" pitchFamily="2" charset="-122"/>
              <a:ea typeface="宋体" panose="02010600030101010101" pitchFamily="2" charset="-122"/>
            </a:endParaRPr>
          </a:p>
          <a:p>
            <a:pPr algn="ctr">
              <a:defRPr/>
            </a:pPr>
            <a:r>
              <a:rPr lang="zh-CN" altLang="en-US" sz="1600" b="1" dirty="0">
                <a:latin typeface="宋体" panose="02010600030101010101" pitchFamily="2" charset="-122"/>
                <a:ea typeface="宋体" panose="02010600030101010101" pitchFamily="2" charset="-122"/>
              </a:rPr>
              <a:t>质控指标</a:t>
            </a:r>
            <a:endParaRPr lang="en-US" altLang="zh-CN" sz="1600" kern="0" dirty="0">
              <a:solidFill>
                <a:schemeClr val="accent1"/>
              </a:solidFill>
            </a:endParaRPr>
          </a:p>
          <a:p>
            <a:pPr algn="ctr">
              <a:defRPr/>
            </a:pPr>
            <a:endParaRPr lang="en-US" sz="1600" kern="0" dirty="0">
              <a:solidFill>
                <a:schemeClr val="accent1"/>
              </a:solidFill>
            </a:endParaRPr>
          </a:p>
        </p:txBody>
      </p:sp>
      <p:sp>
        <p:nvSpPr>
          <p:cNvPr id="75" name="MH_SubTitle_3">
            <a:extLst>
              <a:ext uri="{FF2B5EF4-FFF2-40B4-BE49-F238E27FC236}">
                <a16:creationId xmlns:a16="http://schemas.microsoft.com/office/drawing/2014/main" id="{71346FF9-1B8B-4815-A5A4-8D1A21ED500A}"/>
              </a:ext>
            </a:extLst>
          </p:cNvPr>
          <p:cNvSpPr/>
          <p:nvPr>
            <p:custDataLst>
              <p:tags r:id="rId4"/>
            </p:custDataLst>
          </p:nvPr>
        </p:nvSpPr>
        <p:spPr>
          <a:xfrm>
            <a:off x="4954307" y="1375617"/>
            <a:ext cx="1482822" cy="1511488"/>
          </a:xfrm>
          <a:prstGeom prst="ellipse">
            <a:avLst/>
          </a:prstGeom>
          <a:gradFill>
            <a:gsLst>
              <a:gs pos="61000">
                <a:sysClr val="window" lastClr="FFFFFF">
                  <a:alpha val="0"/>
                </a:sysClr>
              </a:gs>
              <a:gs pos="100000">
                <a:srgbClr val="D7D7D7"/>
              </a:gs>
            </a:gsLst>
            <a:path path="shape">
              <a:fillToRect l="50000" t="50000" r="50000" b="50000"/>
            </a:path>
          </a:gradFill>
          <a:ln w="25400" cap="flat" cmpd="sng" algn="ctr">
            <a:noFill/>
            <a:prstDash val="solid"/>
          </a:ln>
          <a:effectLst/>
        </p:spPr>
        <p:txBody>
          <a:bodyPr lIns="0" tIns="0" rIns="0" bIns="360000" anchor="ctr">
            <a:normAutofit fontScale="70000" lnSpcReduction="20000"/>
          </a:bodyPr>
          <a:lstStyle/>
          <a:p>
            <a:pPr>
              <a:lnSpc>
                <a:spcPct val="170000"/>
              </a:lnSpc>
            </a:pPr>
            <a:r>
              <a:rPr lang="zh-CN" altLang="en-US" sz="2300" b="1" dirty="0">
                <a:latin typeface="宋体" panose="02010600030101010101" pitchFamily="2" charset="-122"/>
                <a:ea typeface="宋体" panose="02010600030101010101" pitchFamily="2" charset="-122"/>
              </a:rPr>
              <a:t>   每月</a:t>
            </a:r>
            <a:endParaRPr lang="en-US" altLang="zh-CN" sz="2300" b="1" dirty="0">
              <a:latin typeface="宋体" panose="02010600030101010101" pitchFamily="2" charset="-122"/>
              <a:ea typeface="宋体" panose="02010600030101010101" pitchFamily="2" charset="-122"/>
            </a:endParaRPr>
          </a:p>
          <a:p>
            <a:pPr>
              <a:lnSpc>
                <a:spcPct val="170000"/>
              </a:lnSpc>
            </a:pPr>
            <a:r>
              <a:rPr lang="zh-CN" altLang="en-US" sz="2300" b="1" dirty="0">
                <a:latin typeface="宋体" panose="02010600030101010101" pitchFamily="2" charset="-122"/>
                <a:ea typeface="宋体" panose="02010600030101010101" pitchFamily="2" charset="-122"/>
              </a:rPr>
              <a:t> 质控指标</a:t>
            </a:r>
            <a:endParaRPr lang="en-US" altLang="zh-CN" sz="2300" b="1" dirty="0">
              <a:latin typeface="宋体" panose="02010600030101010101" pitchFamily="2" charset="-122"/>
              <a:ea typeface="宋体" panose="02010600030101010101" pitchFamily="2" charset="-122"/>
            </a:endParaRPr>
          </a:p>
        </p:txBody>
      </p:sp>
      <p:sp>
        <p:nvSpPr>
          <p:cNvPr id="61" name="MH_Other_1">
            <a:extLst>
              <a:ext uri="{FF2B5EF4-FFF2-40B4-BE49-F238E27FC236}">
                <a16:creationId xmlns:a16="http://schemas.microsoft.com/office/drawing/2014/main" id="{3538100A-7A75-4ADC-A5BA-196AF900B41E}"/>
              </a:ext>
            </a:extLst>
          </p:cNvPr>
          <p:cNvSpPr>
            <a:spLocks/>
          </p:cNvSpPr>
          <p:nvPr>
            <p:custDataLst>
              <p:tags r:id="rId5"/>
            </p:custDataLst>
          </p:nvPr>
        </p:nvSpPr>
        <p:spPr bwMode="auto">
          <a:xfrm>
            <a:off x="8563722" y="2114861"/>
            <a:ext cx="1756952" cy="322807"/>
          </a:xfrm>
          <a:custGeom>
            <a:avLst/>
            <a:gdLst/>
            <a:ahLst/>
            <a:cxnLst>
              <a:cxn ang="0">
                <a:pos x="1046" y="95"/>
              </a:cxn>
              <a:cxn ang="0">
                <a:pos x="523" y="192"/>
              </a:cxn>
              <a:cxn ang="0">
                <a:pos x="0" y="95"/>
              </a:cxn>
              <a:cxn ang="0">
                <a:pos x="523" y="0"/>
              </a:cxn>
              <a:cxn ang="0">
                <a:pos x="1046" y="95"/>
              </a:cxn>
            </a:cxnLst>
            <a:rect l="0" t="0" r="r" b="b"/>
            <a:pathLst>
              <a:path w="1046" h="192">
                <a:moveTo>
                  <a:pt x="1046" y="95"/>
                </a:moveTo>
                <a:cubicBezTo>
                  <a:pt x="1046" y="149"/>
                  <a:pt x="812" y="192"/>
                  <a:pt x="523" y="192"/>
                </a:cubicBezTo>
                <a:cubicBezTo>
                  <a:pt x="235" y="192"/>
                  <a:pt x="0" y="149"/>
                  <a:pt x="0" y="95"/>
                </a:cubicBezTo>
                <a:cubicBezTo>
                  <a:pt x="0" y="43"/>
                  <a:pt x="235" y="0"/>
                  <a:pt x="523" y="0"/>
                </a:cubicBezTo>
                <a:cubicBezTo>
                  <a:pt x="812" y="0"/>
                  <a:pt x="1046" y="43"/>
                  <a:pt x="1046" y="95"/>
                </a:cubicBezTo>
              </a:path>
            </a:pathLst>
          </a:custGeom>
          <a:gradFill>
            <a:gsLst>
              <a:gs pos="0">
                <a:schemeClr val="accent1">
                  <a:lumMod val="75000"/>
                </a:schemeClr>
              </a:gs>
              <a:gs pos="100000">
                <a:schemeClr val="accent1"/>
              </a:gs>
            </a:gsLst>
            <a:lin ang="10800000" scaled="0"/>
          </a:gradFill>
          <a:ln w="9525">
            <a:noFill/>
            <a:round/>
            <a:headEnd/>
            <a:tailEnd/>
          </a:ln>
          <a:effectLst>
            <a:reflection blurRad="6350" stA="52000" endA="300" endPos="35000" dir="5400000" sy="-100000" algn="bl" rotWithShape="0"/>
          </a:effectLst>
        </p:spPr>
        <p:txBody>
          <a:bodyPr/>
          <a:lstStyle/>
          <a:p>
            <a:pPr>
              <a:defRPr/>
            </a:pPr>
            <a:endParaRPr lang="en-US" kern="0">
              <a:solidFill>
                <a:srgbClr val="383838"/>
              </a:solidFill>
            </a:endParaRPr>
          </a:p>
        </p:txBody>
      </p:sp>
      <p:sp>
        <p:nvSpPr>
          <p:cNvPr id="62" name="MH_Other_2">
            <a:extLst>
              <a:ext uri="{FF2B5EF4-FFF2-40B4-BE49-F238E27FC236}">
                <a16:creationId xmlns:a16="http://schemas.microsoft.com/office/drawing/2014/main" id="{26B8FFE4-908C-4553-B408-FD7B9AFA3531}"/>
              </a:ext>
            </a:extLst>
          </p:cNvPr>
          <p:cNvSpPr>
            <a:spLocks noEditPoints="1"/>
          </p:cNvSpPr>
          <p:nvPr>
            <p:custDataLst>
              <p:tags r:id="rId6"/>
            </p:custDataLst>
          </p:nvPr>
        </p:nvSpPr>
        <p:spPr bwMode="auto">
          <a:xfrm>
            <a:off x="8563722" y="2273093"/>
            <a:ext cx="1756952" cy="710320"/>
          </a:xfrm>
          <a:custGeom>
            <a:avLst/>
            <a:gdLst/>
            <a:ahLst/>
            <a:cxnLst>
              <a:cxn ang="0">
                <a:pos x="1046" y="0"/>
              </a:cxn>
              <a:cxn ang="0">
                <a:pos x="1046" y="0"/>
              </a:cxn>
              <a:cxn ang="0">
                <a:pos x="523" y="94"/>
              </a:cxn>
              <a:cxn ang="0">
                <a:pos x="1" y="3"/>
              </a:cxn>
              <a:cxn ang="0">
                <a:pos x="0" y="3"/>
              </a:cxn>
              <a:cxn ang="0">
                <a:pos x="523" y="423"/>
              </a:cxn>
              <a:cxn ang="0">
                <a:pos x="1046" y="0"/>
              </a:cxn>
              <a:cxn ang="0">
                <a:pos x="1046" y="0"/>
              </a:cxn>
              <a:cxn ang="0">
                <a:pos x="1046" y="0"/>
              </a:cxn>
            </a:cxnLst>
            <a:rect l="0" t="0" r="r" b="b"/>
            <a:pathLst>
              <a:path w="1046" h="423">
                <a:moveTo>
                  <a:pt x="1046" y="0"/>
                </a:moveTo>
                <a:cubicBezTo>
                  <a:pt x="1046" y="0"/>
                  <a:pt x="1046" y="0"/>
                  <a:pt x="1046" y="0"/>
                </a:cubicBezTo>
                <a:cubicBezTo>
                  <a:pt x="1038" y="52"/>
                  <a:pt x="807" y="94"/>
                  <a:pt x="523" y="94"/>
                </a:cubicBezTo>
                <a:cubicBezTo>
                  <a:pt x="245" y="94"/>
                  <a:pt x="16" y="54"/>
                  <a:pt x="1" y="3"/>
                </a:cubicBezTo>
                <a:cubicBezTo>
                  <a:pt x="0" y="3"/>
                  <a:pt x="0" y="3"/>
                  <a:pt x="0" y="3"/>
                </a:cubicBezTo>
                <a:cubicBezTo>
                  <a:pt x="52" y="243"/>
                  <a:pt x="267" y="423"/>
                  <a:pt x="523" y="423"/>
                </a:cubicBezTo>
                <a:cubicBezTo>
                  <a:pt x="780" y="423"/>
                  <a:pt x="995" y="242"/>
                  <a:pt x="1046" y="0"/>
                </a:cubicBezTo>
                <a:moveTo>
                  <a:pt x="1046" y="0"/>
                </a:moveTo>
                <a:cubicBezTo>
                  <a:pt x="1046" y="0"/>
                  <a:pt x="1046" y="0"/>
                  <a:pt x="1046" y="0"/>
                </a:cubicBezTo>
              </a:path>
            </a:pathLst>
          </a:custGeom>
          <a:gradFill flip="none" rotWithShape="1">
            <a:gsLst>
              <a:gs pos="100000">
                <a:schemeClr val="accent1">
                  <a:lumMod val="75000"/>
                </a:schemeClr>
              </a:gs>
              <a:gs pos="0">
                <a:schemeClr val="accent1"/>
              </a:gs>
            </a:gsLst>
            <a:path path="shape">
              <a:fillToRect l="50000" t="50000" r="50000" b="50000"/>
            </a:path>
            <a:tileRect/>
          </a:gradFill>
          <a:ln w="9525">
            <a:noFill/>
            <a:round/>
            <a:headEnd/>
            <a:tailEnd/>
          </a:ln>
          <a:effectLst>
            <a:reflection blurRad="6350" stA="52000" endA="300" endPos="35000" dir="5400000" sy="-100000" algn="bl" rotWithShape="0"/>
          </a:effectLst>
        </p:spPr>
        <p:txBody>
          <a:bodyPr/>
          <a:lstStyle/>
          <a:p>
            <a:pPr>
              <a:defRPr/>
            </a:pPr>
            <a:endParaRPr lang="en-US" kern="0">
              <a:solidFill>
                <a:srgbClr val="383838"/>
              </a:solidFill>
            </a:endParaRPr>
          </a:p>
        </p:txBody>
      </p:sp>
      <p:sp>
        <p:nvSpPr>
          <p:cNvPr id="69" name="MH_Other_5">
            <a:extLst>
              <a:ext uri="{FF2B5EF4-FFF2-40B4-BE49-F238E27FC236}">
                <a16:creationId xmlns:a16="http://schemas.microsoft.com/office/drawing/2014/main" id="{6515D84C-D5BA-49B7-96A3-E59DCD29ED98}"/>
              </a:ext>
            </a:extLst>
          </p:cNvPr>
          <p:cNvSpPr>
            <a:spLocks noChangeArrowheads="1"/>
          </p:cNvSpPr>
          <p:nvPr>
            <p:custDataLst>
              <p:tags r:id="rId7"/>
            </p:custDataLst>
          </p:nvPr>
        </p:nvSpPr>
        <p:spPr bwMode="auto">
          <a:xfrm>
            <a:off x="2181014" y="2437668"/>
            <a:ext cx="938179" cy="147036"/>
          </a:xfrm>
          <a:prstGeom prst="ellipse">
            <a:avLst/>
          </a:prstGeom>
          <a:gradFill>
            <a:gsLst>
              <a:gs pos="0">
                <a:schemeClr val="accent1">
                  <a:lumMod val="75000"/>
                </a:schemeClr>
              </a:gs>
              <a:gs pos="100000">
                <a:schemeClr val="accent1"/>
              </a:gs>
            </a:gsLst>
            <a:lin ang="10800000" scaled="0"/>
          </a:gradFill>
          <a:ln w="9525">
            <a:noFill/>
            <a:round/>
            <a:headEnd/>
            <a:tailEnd/>
          </a:ln>
          <a:effectLst>
            <a:reflection blurRad="6350" stA="52000" endA="300" endPos="35000" dir="5400000" sy="-100000" algn="bl" rotWithShape="0"/>
          </a:effectLst>
        </p:spPr>
        <p:txBody>
          <a:bodyPr/>
          <a:lstStyle/>
          <a:p>
            <a:pPr>
              <a:defRPr/>
            </a:pPr>
            <a:endParaRPr lang="en-US" kern="0">
              <a:solidFill>
                <a:srgbClr val="383838"/>
              </a:solidFill>
            </a:endParaRPr>
          </a:p>
        </p:txBody>
      </p:sp>
      <p:sp>
        <p:nvSpPr>
          <p:cNvPr id="70" name="MH_Other_6">
            <a:extLst>
              <a:ext uri="{FF2B5EF4-FFF2-40B4-BE49-F238E27FC236}">
                <a16:creationId xmlns:a16="http://schemas.microsoft.com/office/drawing/2014/main" id="{34F2AE54-C3B1-4806-9E06-B107FA8A3FA9}"/>
              </a:ext>
            </a:extLst>
          </p:cNvPr>
          <p:cNvSpPr>
            <a:spLocks/>
          </p:cNvSpPr>
          <p:nvPr>
            <p:custDataLst>
              <p:tags r:id="rId8"/>
            </p:custDataLst>
          </p:nvPr>
        </p:nvSpPr>
        <p:spPr bwMode="auto">
          <a:xfrm>
            <a:off x="2182111" y="2510882"/>
            <a:ext cx="935984" cy="232076"/>
          </a:xfrm>
          <a:custGeom>
            <a:avLst/>
            <a:gdLst/>
            <a:ahLst/>
            <a:cxnLst>
              <a:cxn ang="0">
                <a:pos x="852" y="0"/>
              </a:cxn>
              <a:cxn ang="0">
                <a:pos x="851" y="0"/>
              </a:cxn>
              <a:cxn ang="0">
                <a:pos x="426" y="60"/>
              </a:cxn>
              <a:cxn ang="0">
                <a:pos x="1" y="0"/>
              </a:cxn>
              <a:cxn ang="0">
                <a:pos x="0" y="0"/>
              </a:cxn>
              <a:cxn ang="0">
                <a:pos x="426" y="211"/>
              </a:cxn>
              <a:cxn ang="0">
                <a:pos x="852" y="0"/>
              </a:cxn>
            </a:cxnLst>
            <a:rect l="0" t="0" r="r" b="b"/>
            <a:pathLst>
              <a:path w="852" h="211">
                <a:moveTo>
                  <a:pt x="852" y="0"/>
                </a:moveTo>
                <a:cubicBezTo>
                  <a:pt x="851" y="0"/>
                  <a:pt x="851" y="0"/>
                  <a:pt x="851" y="0"/>
                </a:cubicBezTo>
                <a:cubicBezTo>
                  <a:pt x="828" y="34"/>
                  <a:pt x="646" y="60"/>
                  <a:pt x="426" y="60"/>
                </a:cubicBezTo>
                <a:cubicBezTo>
                  <a:pt x="206" y="60"/>
                  <a:pt x="25" y="34"/>
                  <a:pt x="1" y="0"/>
                </a:cubicBezTo>
                <a:cubicBezTo>
                  <a:pt x="0" y="0"/>
                  <a:pt x="0" y="0"/>
                  <a:pt x="0" y="0"/>
                </a:cubicBezTo>
                <a:cubicBezTo>
                  <a:pt x="98" y="128"/>
                  <a:pt x="252" y="211"/>
                  <a:pt x="426" y="211"/>
                </a:cubicBezTo>
                <a:cubicBezTo>
                  <a:pt x="600" y="211"/>
                  <a:pt x="754" y="128"/>
                  <a:pt x="852" y="0"/>
                </a:cubicBezTo>
              </a:path>
            </a:pathLst>
          </a:custGeom>
          <a:gradFill flip="none" rotWithShape="1">
            <a:gsLst>
              <a:gs pos="100000">
                <a:schemeClr val="accent1">
                  <a:lumMod val="75000"/>
                </a:schemeClr>
              </a:gs>
              <a:gs pos="0">
                <a:schemeClr val="accent1"/>
              </a:gs>
            </a:gsLst>
            <a:path path="shape">
              <a:fillToRect l="50000" t="50000" r="50000" b="50000"/>
            </a:path>
            <a:tileRect/>
          </a:gradFill>
          <a:ln w="9525">
            <a:noFill/>
            <a:round/>
            <a:headEnd/>
            <a:tailEnd/>
          </a:ln>
          <a:effectLst>
            <a:reflection blurRad="6350" stA="52000" endA="300" endPos="35000" dir="5400000" sy="-100000" algn="bl" rotWithShape="0"/>
          </a:effectLst>
        </p:spPr>
        <p:txBody>
          <a:bodyPr/>
          <a:lstStyle/>
          <a:p>
            <a:pPr>
              <a:defRPr/>
            </a:pPr>
            <a:endParaRPr lang="en-US" kern="0">
              <a:solidFill>
                <a:srgbClr val="383838"/>
              </a:solidFill>
            </a:endParaRPr>
          </a:p>
        </p:txBody>
      </p:sp>
      <p:sp>
        <p:nvSpPr>
          <p:cNvPr id="73" name="MH_Other_7">
            <a:extLst>
              <a:ext uri="{FF2B5EF4-FFF2-40B4-BE49-F238E27FC236}">
                <a16:creationId xmlns:a16="http://schemas.microsoft.com/office/drawing/2014/main" id="{24C8546B-0437-42A2-93C6-582F16D57A46}"/>
              </a:ext>
            </a:extLst>
          </p:cNvPr>
          <p:cNvSpPr>
            <a:spLocks/>
          </p:cNvSpPr>
          <p:nvPr>
            <p:custDataLst>
              <p:tags r:id="rId9"/>
            </p:custDataLst>
          </p:nvPr>
        </p:nvSpPr>
        <p:spPr bwMode="auto">
          <a:xfrm>
            <a:off x="5016552" y="2314818"/>
            <a:ext cx="1391616" cy="239273"/>
          </a:xfrm>
          <a:custGeom>
            <a:avLst/>
            <a:gdLst/>
            <a:ahLst/>
            <a:cxnLst>
              <a:cxn ang="0">
                <a:pos x="979" y="83"/>
              </a:cxn>
              <a:cxn ang="0">
                <a:pos x="489" y="168"/>
              </a:cxn>
              <a:cxn ang="0">
                <a:pos x="0" y="83"/>
              </a:cxn>
              <a:cxn ang="0">
                <a:pos x="489" y="0"/>
              </a:cxn>
              <a:cxn ang="0">
                <a:pos x="979" y="83"/>
              </a:cxn>
            </a:cxnLst>
            <a:rect l="0" t="0" r="r" b="b"/>
            <a:pathLst>
              <a:path w="979" h="168">
                <a:moveTo>
                  <a:pt x="979" y="83"/>
                </a:moveTo>
                <a:cubicBezTo>
                  <a:pt x="979" y="131"/>
                  <a:pt x="760" y="168"/>
                  <a:pt x="489" y="168"/>
                </a:cubicBezTo>
                <a:cubicBezTo>
                  <a:pt x="219" y="168"/>
                  <a:pt x="0" y="131"/>
                  <a:pt x="0" y="83"/>
                </a:cubicBezTo>
                <a:cubicBezTo>
                  <a:pt x="0" y="38"/>
                  <a:pt x="219" y="0"/>
                  <a:pt x="489" y="0"/>
                </a:cubicBezTo>
                <a:cubicBezTo>
                  <a:pt x="760" y="0"/>
                  <a:pt x="979" y="38"/>
                  <a:pt x="979" y="83"/>
                </a:cubicBezTo>
              </a:path>
            </a:pathLst>
          </a:custGeom>
          <a:gradFill>
            <a:gsLst>
              <a:gs pos="0">
                <a:schemeClr val="accent1">
                  <a:lumMod val="75000"/>
                </a:schemeClr>
              </a:gs>
              <a:gs pos="100000">
                <a:schemeClr val="accent1"/>
              </a:gs>
            </a:gsLst>
            <a:lin ang="10800000" scaled="0"/>
          </a:gradFill>
          <a:ln w="9525">
            <a:noFill/>
            <a:round/>
            <a:headEnd/>
            <a:tailEnd/>
          </a:ln>
          <a:effectLst>
            <a:reflection blurRad="6350" stA="52000" endA="300" endPos="35000" dir="5400000" sy="-100000" algn="bl" rotWithShape="0"/>
          </a:effectLst>
        </p:spPr>
        <p:txBody>
          <a:bodyPr/>
          <a:lstStyle/>
          <a:p>
            <a:pPr>
              <a:defRPr/>
            </a:pPr>
            <a:endParaRPr lang="en-US" kern="0">
              <a:solidFill>
                <a:srgbClr val="383838"/>
              </a:solidFill>
            </a:endParaRPr>
          </a:p>
        </p:txBody>
      </p:sp>
      <p:sp>
        <p:nvSpPr>
          <p:cNvPr id="74" name="MH_Other_8">
            <a:extLst>
              <a:ext uri="{FF2B5EF4-FFF2-40B4-BE49-F238E27FC236}">
                <a16:creationId xmlns:a16="http://schemas.microsoft.com/office/drawing/2014/main" id="{35F1B34D-2640-498B-BC42-AC67A6939B45}"/>
              </a:ext>
            </a:extLst>
          </p:cNvPr>
          <p:cNvSpPr>
            <a:spLocks/>
          </p:cNvSpPr>
          <p:nvPr>
            <p:custDataLst>
              <p:tags r:id="rId10"/>
            </p:custDataLst>
          </p:nvPr>
        </p:nvSpPr>
        <p:spPr bwMode="auto">
          <a:xfrm>
            <a:off x="5019392" y="2437668"/>
            <a:ext cx="1385936" cy="449437"/>
          </a:xfrm>
          <a:custGeom>
            <a:avLst/>
            <a:gdLst/>
            <a:ahLst/>
            <a:cxnLst>
              <a:cxn ang="0">
                <a:pos x="0" y="0"/>
              </a:cxn>
              <a:cxn ang="0">
                <a:pos x="488" y="316"/>
              </a:cxn>
              <a:cxn ang="0">
                <a:pos x="975" y="2"/>
              </a:cxn>
              <a:cxn ang="0">
                <a:pos x="974" y="2"/>
              </a:cxn>
              <a:cxn ang="0">
                <a:pos x="487" y="77"/>
              </a:cxn>
              <a:cxn ang="0">
                <a:pos x="0" y="0"/>
              </a:cxn>
            </a:cxnLst>
            <a:rect l="0" t="0" r="r" b="b"/>
            <a:pathLst>
              <a:path w="975" h="316">
                <a:moveTo>
                  <a:pt x="0" y="0"/>
                </a:moveTo>
                <a:cubicBezTo>
                  <a:pt x="84" y="186"/>
                  <a:pt x="271" y="316"/>
                  <a:pt x="488" y="316"/>
                </a:cubicBezTo>
                <a:cubicBezTo>
                  <a:pt x="705" y="316"/>
                  <a:pt x="891" y="187"/>
                  <a:pt x="975" y="2"/>
                </a:cubicBezTo>
                <a:cubicBezTo>
                  <a:pt x="975" y="2"/>
                  <a:pt x="974" y="2"/>
                  <a:pt x="974" y="2"/>
                </a:cubicBezTo>
                <a:cubicBezTo>
                  <a:pt x="947" y="45"/>
                  <a:pt x="739" y="77"/>
                  <a:pt x="487" y="77"/>
                </a:cubicBezTo>
                <a:cubicBezTo>
                  <a:pt x="233" y="77"/>
                  <a:pt x="23" y="44"/>
                  <a:pt x="0" y="0"/>
                </a:cubicBezTo>
              </a:path>
            </a:pathLst>
          </a:custGeom>
          <a:gradFill flip="none" rotWithShape="1">
            <a:gsLst>
              <a:gs pos="100000">
                <a:schemeClr val="accent1">
                  <a:lumMod val="75000"/>
                </a:schemeClr>
              </a:gs>
              <a:gs pos="0">
                <a:schemeClr val="accent1"/>
              </a:gs>
            </a:gsLst>
            <a:path path="shape">
              <a:fillToRect l="50000" t="50000" r="50000" b="50000"/>
            </a:path>
            <a:tileRect/>
          </a:gradFill>
          <a:ln w="9525">
            <a:noFill/>
            <a:round/>
            <a:headEnd/>
            <a:tailEnd/>
          </a:ln>
          <a:effectLst>
            <a:reflection blurRad="6350" stA="52000" endA="300" endPos="35000" dir="5400000" sy="-100000" algn="bl" rotWithShape="0"/>
          </a:effectLst>
        </p:spPr>
        <p:txBody>
          <a:bodyPr/>
          <a:lstStyle/>
          <a:p>
            <a:pPr>
              <a:defRPr/>
            </a:pPr>
            <a:endParaRPr lang="en-US" kern="0">
              <a:solidFill>
                <a:srgbClr val="383838"/>
              </a:solidFill>
            </a:endParaRPr>
          </a:p>
        </p:txBody>
      </p:sp>
      <p:sp>
        <p:nvSpPr>
          <p:cNvPr id="80" name="MH_Other_9">
            <a:extLst>
              <a:ext uri="{FF2B5EF4-FFF2-40B4-BE49-F238E27FC236}">
                <a16:creationId xmlns:a16="http://schemas.microsoft.com/office/drawing/2014/main" id="{154D8292-D6CF-4D0C-934D-AA42C4CF17FF}"/>
              </a:ext>
            </a:extLst>
          </p:cNvPr>
          <p:cNvSpPr>
            <a:spLocks/>
          </p:cNvSpPr>
          <p:nvPr>
            <p:custDataLst>
              <p:tags r:id="rId11"/>
            </p:custDataLst>
          </p:nvPr>
        </p:nvSpPr>
        <p:spPr bwMode="auto">
          <a:xfrm rot="21406494">
            <a:off x="2717989" y="557826"/>
            <a:ext cx="6526378" cy="712512"/>
          </a:xfrm>
          <a:custGeom>
            <a:avLst/>
            <a:gdLst/>
            <a:ahLst/>
            <a:cxnLst>
              <a:cxn ang="0">
                <a:pos x="0" y="703"/>
              </a:cxn>
              <a:cxn ang="0">
                <a:pos x="4344" y="87"/>
              </a:cxn>
              <a:cxn ang="0">
                <a:pos x="4333" y="0"/>
              </a:cxn>
              <a:cxn ang="0">
                <a:pos x="4641" y="134"/>
              </a:cxn>
              <a:cxn ang="0">
                <a:pos x="4376" y="340"/>
              </a:cxn>
              <a:cxn ang="0">
                <a:pos x="4363" y="253"/>
              </a:cxn>
              <a:cxn ang="0">
                <a:pos x="0" y="715"/>
              </a:cxn>
              <a:cxn ang="0">
                <a:pos x="0" y="703"/>
              </a:cxn>
            </a:cxnLst>
            <a:rect l="0" t="0" r="r" b="b"/>
            <a:pathLst>
              <a:path w="4641" h="715">
                <a:moveTo>
                  <a:pt x="0" y="703"/>
                </a:moveTo>
                <a:lnTo>
                  <a:pt x="4344" y="87"/>
                </a:lnTo>
                <a:lnTo>
                  <a:pt x="4333" y="0"/>
                </a:lnTo>
                <a:lnTo>
                  <a:pt x="4641" y="134"/>
                </a:lnTo>
                <a:lnTo>
                  <a:pt x="4376" y="340"/>
                </a:lnTo>
                <a:lnTo>
                  <a:pt x="4363" y="253"/>
                </a:lnTo>
                <a:lnTo>
                  <a:pt x="0" y="715"/>
                </a:lnTo>
                <a:lnTo>
                  <a:pt x="0" y="703"/>
                </a:lnTo>
                <a:close/>
              </a:path>
            </a:pathLst>
          </a:custGeom>
          <a:gradFill>
            <a:gsLst>
              <a:gs pos="20000">
                <a:schemeClr val="accent1"/>
              </a:gs>
              <a:gs pos="100000">
                <a:schemeClr val="accent1">
                  <a:lumMod val="50000"/>
                </a:schemeClr>
              </a:gs>
            </a:gsLst>
            <a:lin ang="10800000" scaled="0"/>
          </a:gradFill>
          <a:ln w="9525">
            <a:noFill/>
            <a:round/>
            <a:headEnd/>
            <a:tailEnd/>
          </a:ln>
        </p:spPr>
        <p:txBody>
          <a:bodyPr/>
          <a:lstStyle/>
          <a:p>
            <a:pPr>
              <a:defRPr/>
            </a:pPr>
            <a:endParaRPr lang="en-US" kern="0">
              <a:solidFill>
                <a:srgbClr val="383838"/>
              </a:solidFill>
            </a:endParaRPr>
          </a:p>
        </p:txBody>
      </p:sp>
      <p:sp>
        <p:nvSpPr>
          <p:cNvPr id="5" name="矩形 4">
            <a:extLst>
              <a:ext uri="{FF2B5EF4-FFF2-40B4-BE49-F238E27FC236}">
                <a16:creationId xmlns:a16="http://schemas.microsoft.com/office/drawing/2014/main" id="{FB51A134-5D7B-4893-B28F-CB29FDCC92DD}"/>
              </a:ext>
            </a:extLst>
          </p:cNvPr>
          <p:cNvSpPr/>
          <p:nvPr/>
        </p:nvSpPr>
        <p:spPr>
          <a:xfrm>
            <a:off x="8916985" y="1177969"/>
            <a:ext cx="1114408" cy="955326"/>
          </a:xfrm>
          <a:prstGeom prst="rect">
            <a:avLst/>
          </a:prstGeom>
        </p:spPr>
        <p:txBody>
          <a:bodyPr wrap="square">
            <a:spAutoFit/>
          </a:bodyPr>
          <a:lstStyle/>
          <a:p>
            <a:pPr>
              <a:lnSpc>
                <a:spcPct val="170000"/>
              </a:lnSpc>
            </a:pPr>
            <a:r>
              <a:rPr lang="zh-CN" altLang="en-US" b="1" dirty="0">
                <a:latin typeface="宋体" panose="02010600030101010101" pitchFamily="2" charset="-122"/>
                <a:ea typeface="宋体" panose="02010600030101010101" pitchFamily="2" charset="-122"/>
              </a:rPr>
              <a:t> </a:t>
            </a:r>
            <a:r>
              <a:rPr lang="en-US" altLang="zh-CN" b="1" dirty="0">
                <a:latin typeface="宋体" panose="02010600030101010101" pitchFamily="2" charset="-122"/>
                <a:ea typeface="宋体" panose="02010600030101010101" pitchFamily="2" charset="-122"/>
              </a:rPr>
              <a:t> </a:t>
            </a:r>
            <a:r>
              <a:rPr lang="zh-CN" altLang="en-US" b="1" dirty="0">
                <a:latin typeface="宋体" panose="02010600030101010101" pitchFamily="2" charset="-122"/>
                <a:ea typeface="宋体" panose="02010600030101010101" pitchFamily="2" charset="-122"/>
              </a:rPr>
              <a:t>每年</a:t>
            </a:r>
            <a:endParaRPr lang="en-US" altLang="zh-CN" b="1" dirty="0">
              <a:latin typeface="宋体" panose="02010600030101010101" pitchFamily="2" charset="-122"/>
              <a:ea typeface="宋体" panose="02010600030101010101" pitchFamily="2" charset="-122"/>
            </a:endParaRPr>
          </a:p>
          <a:p>
            <a:pPr>
              <a:lnSpc>
                <a:spcPct val="170000"/>
              </a:lnSpc>
            </a:pPr>
            <a:r>
              <a:rPr lang="zh-CN" altLang="en-US" b="1" dirty="0">
                <a:latin typeface="宋体" panose="02010600030101010101" pitchFamily="2" charset="-122"/>
                <a:ea typeface="宋体" panose="02010600030101010101" pitchFamily="2" charset="-122"/>
              </a:rPr>
              <a:t>质控指标</a:t>
            </a:r>
            <a:endParaRPr lang="en-US" altLang="zh-CN" b="1" dirty="0">
              <a:latin typeface="宋体" panose="02010600030101010101" pitchFamily="2" charset="-122"/>
              <a:ea typeface="宋体" panose="02010600030101010101" pitchFamily="2" charset="-122"/>
            </a:endParaRPr>
          </a:p>
        </p:txBody>
      </p:sp>
      <p:sp>
        <p:nvSpPr>
          <p:cNvPr id="6" name="矩形 5">
            <a:extLst>
              <a:ext uri="{FF2B5EF4-FFF2-40B4-BE49-F238E27FC236}">
                <a16:creationId xmlns:a16="http://schemas.microsoft.com/office/drawing/2014/main" id="{8F0FF424-E64B-452D-8016-3C4B55F5AC0C}"/>
              </a:ext>
            </a:extLst>
          </p:cNvPr>
          <p:cNvSpPr/>
          <p:nvPr/>
        </p:nvSpPr>
        <p:spPr>
          <a:xfrm>
            <a:off x="349525" y="3076449"/>
            <a:ext cx="3427957" cy="3309817"/>
          </a:xfrm>
          <a:prstGeom prst="rect">
            <a:avLst/>
          </a:prstGeom>
          <a:ln>
            <a:solidFill>
              <a:schemeClr val="bg1">
                <a:lumMod val="85000"/>
              </a:schemeClr>
            </a:solidFill>
          </a:ln>
        </p:spPr>
        <p:txBody>
          <a:bodyPr wrap="square">
            <a:spAutoFit/>
          </a:bodyPr>
          <a:lstStyle/>
          <a:p>
            <a:pPr>
              <a:lnSpc>
                <a:spcPct val="170000"/>
              </a:lnSpc>
            </a:pPr>
            <a:r>
              <a:rPr lang="en-US" altLang="zh-CN"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1.1. </a:t>
            </a:r>
            <a:r>
              <a:rPr lang="zh-CN" altLang="en-US"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利用既往数据绘制质控片与初诊患者均值</a:t>
            </a:r>
            <a:r>
              <a:rPr lang="en-US" altLang="zh-CN"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L-J</a:t>
            </a:r>
            <a:r>
              <a:rPr lang="zh-CN" altLang="en-US"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质控图，患者异常率折线图。</a:t>
            </a:r>
            <a:endParaRPr lang="en-US" altLang="zh-CN"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70000"/>
              </a:lnSpc>
            </a:pPr>
            <a:r>
              <a:rPr lang="en-US" altLang="zh-CN" dirty="0">
                <a:latin typeface="Times New Roman" panose="02020603050405020304" pitchFamily="18" charset="0"/>
                <a:ea typeface="宋体" panose="02010600030101010101" pitchFamily="2" charset="-122"/>
                <a:cs typeface="Times New Roman" panose="02020603050405020304" pitchFamily="18" charset="0"/>
              </a:rPr>
              <a:t>1.2 </a:t>
            </a:r>
            <a:r>
              <a:rPr lang="zh-CN" altLang="en-US" dirty="0">
                <a:latin typeface="Times New Roman" panose="02020603050405020304" pitchFamily="18" charset="0"/>
                <a:ea typeface="宋体" panose="02010600030101010101" pitchFamily="2" charset="-122"/>
                <a:cs typeface="Times New Roman" panose="02020603050405020304" pitchFamily="18" charset="0"/>
              </a:rPr>
              <a:t>每批次质控片检测值、初诊均值、患者异常率，列出患者数据明细，对于异常患者特别汇报及讨论。</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矩形 6">
            <a:extLst>
              <a:ext uri="{FF2B5EF4-FFF2-40B4-BE49-F238E27FC236}">
                <a16:creationId xmlns:a16="http://schemas.microsoft.com/office/drawing/2014/main" id="{8A249C90-01A7-407C-956F-9CB7781169F0}"/>
              </a:ext>
            </a:extLst>
          </p:cNvPr>
          <p:cNvSpPr/>
          <p:nvPr/>
        </p:nvSpPr>
        <p:spPr>
          <a:xfrm>
            <a:off x="4550519" y="3215471"/>
            <a:ext cx="3090962" cy="2368021"/>
          </a:xfrm>
          <a:prstGeom prst="rect">
            <a:avLst/>
          </a:prstGeom>
          <a:ln>
            <a:solidFill>
              <a:schemeClr val="bg1">
                <a:lumMod val="85000"/>
              </a:schemeClr>
            </a:solidFill>
          </a:ln>
        </p:spPr>
        <p:txBody>
          <a:bodyPr wrap="square">
            <a:spAutoFit/>
          </a:bodyPr>
          <a:lstStyle/>
          <a:p>
            <a:pPr>
              <a:lnSpc>
                <a:spcPct val="170000"/>
              </a:lnSpc>
            </a:pPr>
            <a:r>
              <a:rPr lang="en-US" altLang="zh-CN"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2.1 </a:t>
            </a:r>
            <a:r>
              <a:rPr lang="zh-CN" altLang="en-US"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利用既往数据绘制质控片与初诊患者均值</a:t>
            </a:r>
            <a:r>
              <a:rPr lang="en-US" altLang="zh-CN"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L-J</a:t>
            </a:r>
            <a:r>
              <a:rPr lang="zh-CN" altLang="en-US"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质控图，患者异常率折线图。</a:t>
            </a:r>
            <a:endParaRPr lang="en-US" altLang="zh-CN"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70000"/>
              </a:lnSpc>
            </a:pPr>
            <a:r>
              <a:rPr lang="en-US" altLang="zh-CN" dirty="0">
                <a:latin typeface="Times New Roman" panose="02020603050405020304" pitchFamily="18" charset="0"/>
                <a:ea typeface="宋体" panose="02010600030101010101" pitchFamily="2" charset="-122"/>
                <a:cs typeface="Times New Roman" panose="02020603050405020304" pitchFamily="18" charset="0"/>
              </a:rPr>
              <a:t>2.2 </a:t>
            </a:r>
            <a:r>
              <a:rPr lang="zh-CN" altLang="en-US" dirty="0">
                <a:latin typeface="Times New Roman" panose="02020603050405020304" pitchFamily="18" charset="0"/>
                <a:ea typeface="宋体" panose="02010600030101010101" pitchFamily="2" charset="-122"/>
                <a:cs typeface="Times New Roman" panose="02020603050405020304" pitchFamily="18" charset="0"/>
              </a:rPr>
              <a:t>每月质控片检测值、初诊均值、患者异常率。</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矩形 7">
            <a:extLst>
              <a:ext uri="{FF2B5EF4-FFF2-40B4-BE49-F238E27FC236}">
                <a16:creationId xmlns:a16="http://schemas.microsoft.com/office/drawing/2014/main" id="{27DAF1A1-B649-42C4-839A-4C4EE6A0583F}"/>
              </a:ext>
            </a:extLst>
          </p:cNvPr>
          <p:cNvSpPr/>
          <p:nvPr/>
        </p:nvSpPr>
        <p:spPr>
          <a:xfrm>
            <a:off x="8088842" y="3123211"/>
            <a:ext cx="3753633" cy="3309817"/>
          </a:xfrm>
          <a:prstGeom prst="rect">
            <a:avLst/>
          </a:prstGeom>
          <a:ln>
            <a:solidFill>
              <a:schemeClr val="bg1">
                <a:lumMod val="85000"/>
              </a:schemeClr>
            </a:solidFill>
          </a:ln>
        </p:spPr>
        <p:txBody>
          <a:bodyPr wrap="square">
            <a:spAutoFit/>
          </a:bodyPr>
          <a:lstStyle/>
          <a:p>
            <a:pPr>
              <a:lnSpc>
                <a:spcPct val="170000"/>
              </a:lnSpc>
            </a:pPr>
            <a:r>
              <a:rPr lang="en-US" altLang="zh-CN"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3.1 </a:t>
            </a:r>
            <a:r>
              <a:rPr lang="zh-CN" altLang="en-US"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绘制近</a:t>
            </a:r>
            <a:r>
              <a:rPr lang="en-US" altLang="zh-CN"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年的初诊患者均值</a:t>
            </a:r>
            <a:r>
              <a:rPr lang="en-US" altLang="zh-CN"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L-J</a:t>
            </a:r>
            <a:r>
              <a:rPr lang="zh-CN" altLang="en-US"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质控图，患者异常率折线图</a:t>
            </a:r>
            <a:endParaRPr lang="en-US" altLang="zh-CN"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70000"/>
              </a:lnSpc>
            </a:pPr>
            <a:r>
              <a:rPr lang="en-US" altLang="zh-CN" dirty="0">
                <a:latin typeface="Times New Roman" panose="02020603050405020304" pitchFamily="18" charset="0"/>
                <a:ea typeface="宋体" panose="02010600030101010101" pitchFamily="2" charset="-122"/>
                <a:cs typeface="Times New Roman" panose="02020603050405020304" pitchFamily="18" charset="0"/>
              </a:rPr>
              <a:t>3.2 </a:t>
            </a:r>
            <a:r>
              <a:rPr lang="zh-CN" altLang="en-US" dirty="0">
                <a:latin typeface="Times New Roman" panose="02020603050405020304" pitchFamily="18" charset="0"/>
                <a:ea typeface="宋体" panose="02010600030101010101" pitchFamily="2" charset="-122"/>
                <a:cs typeface="Times New Roman" panose="02020603050405020304" pitchFamily="18" charset="0"/>
              </a:rPr>
              <a:t>与上一年度比较，看全年的初诊患者均值，患者异常率，通过不同年份的数据分析比较寻找数据波动的原因，总结上年度新计划、新改动的实施效果等。</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6" name="标题 1">
            <a:extLst>
              <a:ext uri="{FF2B5EF4-FFF2-40B4-BE49-F238E27FC236}">
                <a16:creationId xmlns:a16="http://schemas.microsoft.com/office/drawing/2014/main" id="{A0ACAB22-318C-4076-9C00-26D5C3D2962E}"/>
              </a:ext>
            </a:extLst>
          </p:cNvPr>
          <p:cNvSpPr txBox="1">
            <a:spLocks/>
          </p:cNvSpPr>
          <p:nvPr/>
        </p:nvSpPr>
        <p:spPr>
          <a:xfrm>
            <a:off x="192591" y="136374"/>
            <a:ext cx="6091387" cy="539112"/>
          </a:xfrm>
          <a:prstGeom prst="rect">
            <a:avLst/>
          </a:prstGeom>
          <a:solidFill>
            <a:srgbClr val="0404A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2.3 </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如何进行免疫组化定量分析的质量控制？</a:t>
            </a:r>
          </a:p>
        </p:txBody>
      </p:sp>
      <p:pic>
        <p:nvPicPr>
          <p:cNvPr id="17" name="图片 16">
            <a:extLst>
              <a:ext uri="{FF2B5EF4-FFF2-40B4-BE49-F238E27FC236}">
                <a16:creationId xmlns:a16="http://schemas.microsoft.com/office/drawing/2014/main" id="{C281B7D7-DD91-4C82-8AC2-3C044537C5BC}"/>
              </a:ext>
            </a:extLst>
          </p:cNvPr>
          <p:cNvPicPr>
            <a:picLocks noChangeAspect="1" noChangeArrowheads="1"/>
          </p:cNvPicPr>
          <p:nvPr/>
        </p:nvPicPr>
        <p:blipFill>
          <a:blip r:embed="rId14" cstate="print"/>
          <a:srcRect/>
          <a:stretch>
            <a:fillRect/>
          </a:stretch>
        </p:blipFill>
        <p:spPr bwMode="auto">
          <a:xfrm>
            <a:off x="9610859" y="6502411"/>
            <a:ext cx="2335531" cy="385976"/>
          </a:xfrm>
          <a:prstGeom prst="rect">
            <a:avLst/>
          </a:prstGeom>
          <a:noFill/>
          <a:ln w="9525">
            <a:noFill/>
            <a:miter lim="800000"/>
            <a:headEnd/>
            <a:tailEnd/>
          </a:ln>
        </p:spPr>
      </p:pic>
      <p:pic>
        <p:nvPicPr>
          <p:cNvPr id="18" name="图片 16">
            <a:extLst>
              <a:ext uri="{FF2B5EF4-FFF2-40B4-BE49-F238E27FC236}">
                <a16:creationId xmlns:a16="http://schemas.microsoft.com/office/drawing/2014/main" id="{9F8F4E33-4702-400F-AC5E-A7930B176EE1}"/>
              </a:ext>
            </a:extLst>
          </p:cNvPr>
          <p:cNvPicPr>
            <a:picLocks noChangeAspect="1" noChangeArrowheads="1"/>
          </p:cNvPicPr>
          <p:nvPr/>
        </p:nvPicPr>
        <p:blipFill>
          <a:blip r:embed="rId14" cstate="print"/>
          <a:srcRect/>
          <a:stretch>
            <a:fillRect/>
          </a:stretch>
        </p:blipFill>
        <p:spPr bwMode="auto">
          <a:xfrm>
            <a:off x="9798628" y="81936"/>
            <a:ext cx="2335531" cy="385976"/>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arn(inVertical)">
                                      <p:cBhvr>
                                        <p:cTn id="7" dur="500"/>
                                        <p:tgtEl>
                                          <p:spTgt spid="7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4"/>
                                        </p:tgtEl>
                                        <p:attrNameLst>
                                          <p:attrName>style.visibility</p:attrName>
                                        </p:attrNameLst>
                                      </p:cBhvr>
                                      <p:to>
                                        <p:strVal val="visible"/>
                                      </p:to>
                                    </p:set>
                                    <p:animEffect transition="in" filter="barn(inVertical)">
                                      <p:cBhvr>
                                        <p:cTn id="10" dur="500"/>
                                        <p:tgtEl>
                                          <p:spTgt spid="7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barn(inVertical)">
                                      <p:cBhvr>
                                        <p:cTn id="13" dur="500"/>
                                        <p:tgtEl>
                                          <p:spTgt spid="7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barn(inVertical)">
                                      <p:cBhvr>
                                        <p:cTn id="24" dur="500"/>
                                        <p:tgtEl>
                                          <p:spTgt spid="61"/>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barn(inVertical)">
                                      <p:cBhvr>
                                        <p:cTn id="27" dur="500"/>
                                        <p:tgtEl>
                                          <p:spTgt spid="62"/>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barn(inVertical)">
                                      <p:cBhvr>
                                        <p:cTn id="30" dur="500"/>
                                        <p:tgtEl>
                                          <p:spTgt spid="63"/>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arn(inVertical)">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80"/>
                                        </p:tgtEl>
                                        <p:attrNameLst>
                                          <p:attrName>style.visibility</p:attrName>
                                        </p:attrNameLst>
                                      </p:cBhvr>
                                      <p:to>
                                        <p:strVal val="visible"/>
                                      </p:to>
                                    </p:set>
                                    <p:animEffect transition="in" filter="barn(inVertical)">
                                      <p:cBhvr>
                                        <p:cTn id="38"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75" grpId="0" animBg="1"/>
      <p:bldP spid="61" grpId="0" animBg="1"/>
      <p:bldP spid="62" grpId="0" animBg="1"/>
      <p:bldP spid="73" grpId="0" animBg="1"/>
      <p:bldP spid="74" grpId="0" animBg="1"/>
      <p:bldP spid="80" grpId="0" animBg="1"/>
      <p:bldP spid="5" grpId="0"/>
      <p:bldP spid="7" grpId="0" animBg="1"/>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3901A271-6B91-4F39-9983-D248F0C24295}"/>
              </a:ext>
            </a:extLst>
          </p:cNvPr>
          <p:cNvSpPr>
            <a:spLocks noGrp="1"/>
          </p:cNvSpPr>
          <p:nvPr>
            <p:ph idx="1"/>
          </p:nvPr>
        </p:nvSpPr>
        <p:spPr>
          <a:xfrm>
            <a:off x="863637" y="1987312"/>
            <a:ext cx="9218138" cy="2532438"/>
          </a:xfrm>
          <a:solidFill>
            <a:schemeClr val="bg1">
              <a:lumMod val="95000"/>
            </a:schemeClr>
          </a:solidFill>
        </p:spPr>
        <p:txBody>
          <a:bodyPr>
            <a:noAutofit/>
          </a:bodyPr>
          <a:lstStyle/>
          <a:p>
            <a:pPr marL="457200" indent="-457200">
              <a:lnSpc>
                <a:spcPct val="150000"/>
              </a:lnSpc>
              <a:buAutoNum type="arabicPeriod"/>
            </a:pPr>
            <a:r>
              <a:rPr lang="zh-CN" altLang="en-US" sz="2200" dirty="0">
                <a:latin typeface="Times New Roman" panose="02020603050405020304" pitchFamily="18" charset="0"/>
                <a:ea typeface="宋体" panose="02010600030101010101" pitchFamily="2" charset="-122"/>
                <a:cs typeface="Times New Roman" panose="02020603050405020304" pitchFamily="18" charset="0"/>
              </a:rPr>
              <a:t>免疫组化定量分析种植窗期子宫内膜免疫细胞数量可应用于临床检测。</a:t>
            </a:r>
            <a:endParaRPr lang="en-US" altLang="zh-CN" sz="2200" dirty="0">
              <a:latin typeface="Times New Roman" panose="02020603050405020304" pitchFamily="18" charset="0"/>
              <a:ea typeface="宋体" panose="02010600030101010101" pitchFamily="2" charset="-122"/>
              <a:cs typeface="Times New Roman" panose="02020603050405020304" pitchFamily="18" charset="0"/>
            </a:endParaRPr>
          </a:p>
          <a:p>
            <a:pPr marL="457200" indent="-457200">
              <a:lnSpc>
                <a:spcPct val="150000"/>
              </a:lnSpc>
              <a:buAutoNum type="arabicPeriod"/>
            </a:pPr>
            <a:r>
              <a:rPr lang="zh-CN" altLang="en-US" sz="22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免疫组化定量分析质量控制尤为重要，自动化的免疫组化实验与分析平台为质量控制提供了基础，子宫内膜免疫细胞数量特有的质控分析体系为检测的稳定性提供保障。</a:t>
            </a:r>
            <a:r>
              <a:rPr lang="en-US" altLang="zh-CN" sz="22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 </a:t>
            </a:r>
          </a:p>
        </p:txBody>
      </p:sp>
      <p:sp>
        <p:nvSpPr>
          <p:cNvPr id="5" name="矩形 4">
            <a:extLst>
              <a:ext uri="{FF2B5EF4-FFF2-40B4-BE49-F238E27FC236}">
                <a16:creationId xmlns:a16="http://schemas.microsoft.com/office/drawing/2014/main" id="{FD18385B-8D09-4E0B-A948-2221D26CA6C5}"/>
              </a:ext>
            </a:extLst>
          </p:cNvPr>
          <p:cNvSpPr/>
          <p:nvPr/>
        </p:nvSpPr>
        <p:spPr>
          <a:xfrm>
            <a:off x="994266" y="810314"/>
            <a:ext cx="2567080" cy="514810"/>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9FD91830-8A56-4DCF-AE94-457168FAE606}"/>
              </a:ext>
            </a:extLst>
          </p:cNvPr>
          <p:cNvSpPr>
            <a:spLocks noGrp="1"/>
          </p:cNvSpPr>
          <p:nvPr>
            <p:ph type="title"/>
          </p:nvPr>
        </p:nvSpPr>
        <p:spPr>
          <a:xfrm>
            <a:off x="1757106" y="786393"/>
            <a:ext cx="1041400" cy="600075"/>
          </a:xfrm>
          <a:noFill/>
        </p:spPr>
        <p:txBody>
          <a:bodyPr>
            <a:normAutofit/>
          </a:bodyPr>
          <a:lstStyle/>
          <a:p>
            <a:pPr algn="ctr"/>
            <a:r>
              <a:rPr lang="zh-CN" altLang="en-US" sz="28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小 结</a:t>
            </a:r>
            <a:endParaRPr lang="zh-CN" altLang="en-US" sz="2800" dirty="0">
              <a:solidFill>
                <a:schemeClr val="bg1"/>
              </a:solidFill>
            </a:endParaRPr>
          </a:p>
        </p:txBody>
      </p:sp>
      <p:pic>
        <p:nvPicPr>
          <p:cNvPr id="7" name="图片 16">
            <a:extLst>
              <a:ext uri="{FF2B5EF4-FFF2-40B4-BE49-F238E27FC236}">
                <a16:creationId xmlns:a16="http://schemas.microsoft.com/office/drawing/2014/main" id="{6EF59874-AE37-4C60-88B6-723F6C9BA038}"/>
              </a:ext>
            </a:extLst>
          </p:cNvPr>
          <p:cNvPicPr>
            <a:picLocks noChangeAspect="1" noChangeArrowheads="1"/>
          </p:cNvPicPr>
          <p:nvPr/>
        </p:nvPicPr>
        <p:blipFill>
          <a:blip r:embed="rId3" cstate="print"/>
          <a:srcRect/>
          <a:stretch>
            <a:fillRect/>
          </a:stretch>
        </p:blipFill>
        <p:spPr bwMode="auto">
          <a:xfrm>
            <a:off x="9240253" y="180260"/>
            <a:ext cx="2335531" cy="385976"/>
          </a:xfrm>
          <a:prstGeom prst="rect">
            <a:avLst/>
          </a:prstGeom>
          <a:noFill/>
          <a:ln w="9525">
            <a:noFill/>
            <a:miter lim="800000"/>
            <a:headEnd/>
            <a:tailEnd/>
          </a:ln>
        </p:spPr>
      </p:pic>
    </p:spTree>
    <p:extLst>
      <p:ext uri="{BB962C8B-B14F-4D97-AF65-F5344CB8AC3E}">
        <p14:creationId xmlns:p14="http://schemas.microsoft.com/office/powerpoint/2010/main" val="30978743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86"/>
          <p:cNvSpPr/>
          <p:nvPr>
            <p:custDataLst>
              <p:tags r:id="rId2"/>
            </p:custDataLst>
          </p:nvPr>
        </p:nvSpPr>
        <p:spPr>
          <a:xfrm>
            <a:off x="1524000" y="1084333"/>
            <a:ext cx="9144000" cy="776834"/>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88" name="矩形 87"/>
          <p:cNvSpPr/>
          <p:nvPr>
            <p:custDataLst>
              <p:tags r:id="rId3"/>
            </p:custDataLst>
          </p:nvPr>
        </p:nvSpPr>
        <p:spPr>
          <a:xfrm>
            <a:off x="2620335" y="1084333"/>
            <a:ext cx="1205714" cy="776834"/>
          </a:xfrm>
          <a:prstGeom prst="rect">
            <a:avLst/>
          </a:prstGeom>
          <a:blipFill dpi="0" rotWithShape="1">
            <a:blip r:embed="rId27"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wrap="square" rtlCol="0" anchor="ctr" anchorCtr="0">
            <a:normAutofit/>
          </a:bodyPr>
          <a:lstStyle/>
          <a:p>
            <a:pPr algn="ctr">
              <a:defRPr/>
            </a:pPr>
            <a:endParaRPr lang="zh-CN" altLang="en-US" kern="0">
              <a:solidFill>
                <a:prstClr val="white"/>
              </a:solidFill>
            </a:endParaRPr>
          </a:p>
        </p:txBody>
      </p:sp>
      <p:sp>
        <p:nvSpPr>
          <p:cNvPr id="89" name="矩形 88"/>
          <p:cNvSpPr/>
          <p:nvPr>
            <p:custDataLst>
              <p:tags r:id="rId4"/>
            </p:custDataLst>
          </p:nvPr>
        </p:nvSpPr>
        <p:spPr>
          <a:xfrm>
            <a:off x="4999050" y="1084333"/>
            <a:ext cx="1205714" cy="776834"/>
          </a:xfrm>
          <a:prstGeom prst="rect">
            <a:avLst/>
          </a:prstGeom>
          <a:blipFill dpi="0" rotWithShape="1">
            <a:blip r:embed="rId28" cstate="print">
              <a:extLst>
                <a:ext uri="{28A0092B-C50C-407E-A947-70E740481C1C}">
                  <a14:useLocalDpi xmlns:a14="http://schemas.microsoft.com/office/drawing/2010/main" val="0"/>
                </a:ext>
              </a:extLst>
            </a:blip>
            <a:srcRect/>
            <a:stretch>
              <a:fillRect l="-3084" t="-116667" r="-11069" b="-18991"/>
            </a:stretch>
          </a:blipFill>
          <a:ln w="12700" cap="flat" cmpd="sng" algn="ctr">
            <a:noFill/>
            <a:prstDash val="solid"/>
            <a:miter lim="800000"/>
          </a:ln>
          <a:effectLst/>
        </p:spPr>
        <p:txBody>
          <a:bodyPr wrap="square" rtlCol="0" anchor="ctr" anchorCtr="0">
            <a:normAutofit/>
          </a:bodyPr>
          <a:lstStyle/>
          <a:p>
            <a:pPr algn="ctr">
              <a:defRPr/>
            </a:pPr>
            <a:endParaRPr lang="zh-CN" altLang="en-US" kern="0">
              <a:solidFill>
                <a:prstClr val="white"/>
              </a:solidFill>
            </a:endParaRPr>
          </a:p>
        </p:txBody>
      </p:sp>
      <p:sp>
        <p:nvSpPr>
          <p:cNvPr id="90" name="矩形 89"/>
          <p:cNvSpPr/>
          <p:nvPr>
            <p:custDataLst>
              <p:tags r:id="rId5"/>
            </p:custDataLst>
          </p:nvPr>
        </p:nvSpPr>
        <p:spPr>
          <a:xfrm>
            <a:off x="7393527" y="1084333"/>
            <a:ext cx="1205714" cy="776834"/>
          </a:xfrm>
          <a:prstGeom prst="rect">
            <a:avLst/>
          </a:prstGeom>
          <a:blipFill dpi="0" rotWithShape="1">
            <a:blip r:embed="rId29"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wrap="square" rtlCol="0" anchor="ctr" anchorCtr="0">
            <a:normAutofit/>
          </a:bodyPr>
          <a:lstStyle/>
          <a:p>
            <a:pPr algn="ctr">
              <a:defRPr/>
            </a:pPr>
            <a:endParaRPr lang="zh-CN" altLang="en-US" kern="0">
              <a:solidFill>
                <a:prstClr val="white"/>
              </a:solidFill>
            </a:endParaRPr>
          </a:p>
        </p:txBody>
      </p:sp>
      <p:sp>
        <p:nvSpPr>
          <p:cNvPr id="94" name="文本框 93"/>
          <p:cNvSpPr txBox="1"/>
          <p:nvPr>
            <p:custDataLst>
              <p:tags r:id="rId6"/>
            </p:custDataLst>
          </p:nvPr>
        </p:nvSpPr>
        <p:spPr>
          <a:xfrm>
            <a:off x="9549454" y="2005546"/>
            <a:ext cx="1760418" cy="523220"/>
          </a:xfrm>
          <a:prstGeom prst="rect">
            <a:avLst/>
          </a:prstGeom>
          <a:noFill/>
        </p:spPr>
        <p:txBody>
          <a:bodyPr wrap="square" rtlCol="0" anchor="ctr" anchorCtr="0">
            <a:normAutofit/>
          </a:bodyPr>
          <a:lstStyle/>
          <a:p>
            <a:r>
              <a:rPr lang="en-US" altLang="zh-CN" sz="2800" dirty="0">
                <a:solidFill>
                  <a:srgbClr val="EEEEEE"/>
                </a:solidFill>
                <a:latin typeface="微软雅黑" panose="020B0503020204020204" pitchFamily="34" charset="-122"/>
                <a:ea typeface="微软雅黑" panose="020B0503020204020204" pitchFamily="34" charset="-122"/>
              </a:rPr>
              <a:t>Contents</a:t>
            </a:r>
            <a:endParaRPr lang="zh-CN" altLang="en-US" sz="2800" dirty="0">
              <a:solidFill>
                <a:srgbClr val="EEEEEE"/>
              </a:solidFill>
              <a:latin typeface="微软雅黑" panose="020B0503020204020204" pitchFamily="34" charset="-122"/>
              <a:ea typeface="微软雅黑" panose="020B0503020204020204" pitchFamily="34" charset="-122"/>
            </a:endParaRPr>
          </a:p>
        </p:txBody>
      </p:sp>
      <p:cxnSp>
        <p:nvCxnSpPr>
          <p:cNvPr id="95" name="直接连接符 94"/>
          <p:cNvCxnSpPr/>
          <p:nvPr>
            <p:custDataLst>
              <p:tags r:id="rId7"/>
            </p:custDataLst>
          </p:nvPr>
        </p:nvCxnSpPr>
        <p:spPr>
          <a:xfrm flipH="1">
            <a:off x="10920455" y="1873436"/>
            <a:ext cx="654269" cy="913564"/>
          </a:xfrm>
          <a:prstGeom prst="line">
            <a:avLst/>
          </a:prstGeom>
          <a:noFill/>
          <a:ln w="6350" cap="flat" cmpd="sng" algn="ctr">
            <a:solidFill>
              <a:schemeClr val="accent1"/>
            </a:solidFill>
            <a:prstDash val="solid"/>
            <a:miter lim="800000"/>
          </a:ln>
          <a:effectLst/>
        </p:spPr>
      </p:cxnSp>
      <p:sp>
        <p:nvSpPr>
          <p:cNvPr id="96" name="文本框 95"/>
          <p:cNvSpPr txBox="1"/>
          <p:nvPr>
            <p:custDataLst>
              <p:tags r:id="rId8"/>
            </p:custDataLst>
          </p:nvPr>
        </p:nvSpPr>
        <p:spPr>
          <a:xfrm>
            <a:off x="11145007" y="2425913"/>
            <a:ext cx="966931" cy="523220"/>
          </a:xfrm>
          <a:prstGeom prst="rect">
            <a:avLst/>
          </a:prstGeom>
          <a:noFill/>
        </p:spPr>
        <p:txBody>
          <a:bodyPr wrap="square" rtlCol="0" anchor="ctr" anchorCtr="0">
            <a:normAutofit/>
          </a:bodyPr>
          <a:lstStyle/>
          <a:p>
            <a:r>
              <a:rPr lang="zh-CN" altLang="en-US" sz="2800" b="1" spc="250" dirty="0">
                <a:solidFill>
                  <a:schemeClr val="accent1">
                    <a:lumMod val="75000"/>
                  </a:schemeClr>
                </a:solidFill>
                <a:latin typeface="微软雅黑" panose="020B0503020204020204" pitchFamily="34" charset="-122"/>
                <a:ea typeface="微软雅黑" panose="020B0503020204020204" pitchFamily="34" charset="-122"/>
              </a:rPr>
              <a:t>目录</a:t>
            </a:r>
          </a:p>
        </p:txBody>
      </p:sp>
      <p:cxnSp>
        <p:nvCxnSpPr>
          <p:cNvPr id="97" name="直接连接符 96"/>
          <p:cNvCxnSpPr/>
          <p:nvPr>
            <p:custDataLst>
              <p:tags r:id="rId9"/>
            </p:custDataLst>
          </p:nvPr>
        </p:nvCxnSpPr>
        <p:spPr>
          <a:xfrm>
            <a:off x="1076039" y="1902426"/>
            <a:ext cx="0" cy="1618449"/>
          </a:xfrm>
          <a:prstGeom prst="line">
            <a:avLst/>
          </a:prstGeom>
          <a:noFill/>
          <a:ln w="6350" cap="flat" cmpd="sng" algn="ctr">
            <a:solidFill>
              <a:schemeClr val="accent1"/>
            </a:solidFill>
            <a:prstDash val="solid"/>
            <a:miter lim="800000"/>
          </a:ln>
          <a:effectLst/>
        </p:spPr>
      </p:cxnSp>
      <p:sp>
        <p:nvSpPr>
          <p:cNvPr id="98" name="矩形 97"/>
          <p:cNvSpPr/>
          <p:nvPr>
            <p:custDataLst>
              <p:tags r:id="rId10"/>
            </p:custDataLst>
          </p:nvPr>
        </p:nvSpPr>
        <p:spPr>
          <a:xfrm>
            <a:off x="538826" y="2233300"/>
            <a:ext cx="465638" cy="274801"/>
          </a:xfrm>
          <a:prstGeom prst="rect">
            <a:avLst/>
          </a:prstGeom>
          <a:solidFill>
            <a:schemeClr val="accent1"/>
          </a:solidFill>
          <a:ln w="12700" cap="flat" cmpd="sng" algn="ctr">
            <a:noFill/>
            <a:prstDash val="solid"/>
            <a:miter lim="800000"/>
          </a:ln>
          <a:effectLst/>
        </p:spPr>
        <p:txBody>
          <a:bodyPr wrap="square" rtlCol="0" anchor="ctr" anchorCtr="0">
            <a:normAutofit fontScale="85000" lnSpcReduction="20000"/>
          </a:bodyPr>
          <a:lstStyle/>
          <a:p>
            <a:pPr algn="ctr">
              <a:defRPr/>
            </a:pPr>
            <a:r>
              <a:rPr lang="en-US" altLang="zh-CN" sz="1600" kern="0" dirty="0">
                <a:solidFill>
                  <a:schemeClr val="bg1">
                    <a:lumMod val="95000"/>
                  </a:schemeClr>
                </a:solidFill>
              </a:rPr>
              <a:t>P</a:t>
            </a:r>
            <a:r>
              <a:rPr lang="en-US" altLang="zh-CN" sz="900" kern="0" dirty="0">
                <a:solidFill>
                  <a:schemeClr val="bg1">
                    <a:lumMod val="95000"/>
                  </a:schemeClr>
                </a:solidFill>
              </a:rPr>
              <a:t>01</a:t>
            </a:r>
            <a:endParaRPr lang="zh-CN" altLang="en-US" sz="900" kern="0" dirty="0">
              <a:solidFill>
                <a:schemeClr val="bg1">
                  <a:lumMod val="95000"/>
                </a:schemeClr>
              </a:solidFill>
            </a:endParaRPr>
          </a:p>
        </p:txBody>
      </p:sp>
      <p:sp>
        <p:nvSpPr>
          <p:cNvPr id="99" name="文本框 98"/>
          <p:cNvSpPr txBox="1"/>
          <p:nvPr>
            <p:custDataLst>
              <p:tags r:id="rId11"/>
            </p:custDataLst>
          </p:nvPr>
        </p:nvSpPr>
        <p:spPr>
          <a:xfrm>
            <a:off x="1147616" y="2048318"/>
            <a:ext cx="1793196" cy="463435"/>
          </a:xfrm>
          <a:prstGeom prst="rect">
            <a:avLst/>
          </a:prstGeom>
          <a:noFill/>
        </p:spPr>
        <p:txBody>
          <a:bodyPr wrap="square" rtlCol="0" anchor="b" anchorCtr="0">
            <a:normAutofit/>
          </a:bodyPr>
          <a:lstStyle/>
          <a:p>
            <a:r>
              <a:rPr lang="zh-CN" altLang="en-US" sz="2000" b="1" dirty="0">
                <a:solidFill>
                  <a:schemeClr val="bg1">
                    <a:lumMod val="95000"/>
                  </a:schemeClr>
                </a:solidFill>
              </a:rPr>
              <a:t>临床意义</a:t>
            </a:r>
          </a:p>
        </p:txBody>
      </p:sp>
      <p:cxnSp>
        <p:nvCxnSpPr>
          <p:cNvPr id="101" name="直接连接符 100"/>
          <p:cNvCxnSpPr>
            <a:cxnSpLocks/>
          </p:cNvCxnSpPr>
          <p:nvPr>
            <p:custDataLst>
              <p:tags r:id="rId12"/>
            </p:custDataLst>
          </p:nvPr>
        </p:nvCxnSpPr>
        <p:spPr>
          <a:xfrm>
            <a:off x="6605865" y="1821762"/>
            <a:ext cx="0" cy="3024558"/>
          </a:xfrm>
          <a:prstGeom prst="line">
            <a:avLst/>
          </a:prstGeom>
          <a:noFill/>
          <a:ln w="6350" cap="flat" cmpd="sng" algn="ctr">
            <a:solidFill>
              <a:schemeClr val="accent1"/>
            </a:solidFill>
            <a:prstDash val="solid"/>
            <a:miter lim="800000"/>
          </a:ln>
          <a:effectLst/>
        </p:spPr>
      </p:cxnSp>
      <p:sp>
        <p:nvSpPr>
          <p:cNvPr id="102" name="文本框 101"/>
          <p:cNvSpPr txBox="1"/>
          <p:nvPr>
            <p:custDataLst>
              <p:tags r:id="rId13"/>
            </p:custDataLst>
          </p:nvPr>
        </p:nvSpPr>
        <p:spPr>
          <a:xfrm>
            <a:off x="6677442" y="3396892"/>
            <a:ext cx="1793196" cy="463435"/>
          </a:xfrm>
          <a:prstGeom prst="rect">
            <a:avLst/>
          </a:prstGeom>
          <a:noFill/>
        </p:spPr>
        <p:txBody>
          <a:bodyPr wrap="square" rtlCol="0" anchor="b" anchorCtr="0">
            <a:normAutofit/>
          </a:bodyPr>
          <a:lstStyle/>
          <a:p>
            <a:r>
              <a:rPr lang="zh-CN" altLang="en-US" sz="2000" b="1" dirty="0">
                <a:solidFill>
                  <a:schemeClr val="accent1">
                    <a:lumMod val="75000"/>
                  </a:schemeClr>
                </a:solidFill>
              </a:rPr>
              <a:t>建立参考范围</a:t>
            </a:r>
          </a:p>
        </p:txBody>
      </p:sp>
      <p:sp>
        <p:nvSpPr>
          <p:cNvPr id="104" name="矩形 103"/>
          <p:cNvSpPr/>
          <p:nvPr>
            <p:custDataLst>
              <p:tags r:id="rId14"/>
            </p:custDataLst>
          </p:nvPr>
        </p:nvSpPr>
        <p:spPr>
          <a:xfrm>
            <a:off x="6068651" y="3581874"/>
            <a:ext cx="465638" cy="274801"/>
          </a:xfrm>
          <a:prstGeom prst="rect">
            <a:avLst/>
          </a:prstGeom>
          <a:solidFill>
            <a:schemeClr val="accent1"/>
          </a:solidFill>
          <a:ln w="12700" cap="flat" cmpd="sng" algn="ctr">
            <a:noFill/>
            <a:prstDash val="solid"/>
            <a:miter lim="800000"/>
          </a:ln>
          <a:effectLst/>
        </p:spPr>
        <p:txBody>
          <a:bodyPr wrap="square" rtlCol="0" anchor="ctr" anchorCtr="0">
            <a:normAutofit fontScale="85000" lnSpcReduction="20000"/>
          </a:bodyPr>
          <a:lstStyle/>
          <a:p>
            <a:pPr algn="ctr">
              <a:defRPr/>
            </a:pPr>
            <a:r>
              <a:rPr lang="en-US" altLang="zh-CN" sz="1600" kern="0" dirty="0">
                <a:solidFill>
                  <a:prstClr val="white"/>
                </a:solidFill>
              </a:rPr>
              <a:t>P</a:t>
            </a:r>
            <a:r>
              <a:rPr lang="en-US" altLang="zh-CN" sz="900" kern="0" dirty="0">
                <a:solidFill>
                  <a:prstClr val="white"/>
                </a:solidFill>
              </a:rPr>
              <a:t>03</a:t>
            </a:r>
            <a:endParaRPr lang="zh-CN" altLang="en-US" sz="900" kern="0" dirty="0">
              <a:solidFill>
                <a:prstClr val="white"/>
              </a:solidFill>
            </a:endParaRPr>
          </a:p>
        </p:txBody>
      </p:sp>
      <p:cxnSp>
        <p:nvCxnSpPr>
          <p:cNvPr id="105" name="直接连接符 104"/>
          <p:cNvCxnSpPr>
            <a:cxnSpLocks/>
          </p:cNvCxnSpPr>
          <p:nvPr>
            <p:custDataLst>
              <p:tags r:id="rId15"/>
            </p:custDataLst>
          </p:nvPr>
        </p:nvCxnSpPr>
        <p:spPr>
          <a:xfrm>
            <a:off x="9583030" y="1842082"/>
            <a:ext cx="0" cy="3756078"/>
          </a:xfrm>
          <a:prstGeom prst="line">
            <a:avLst/>
          </a:prstGeom>
          <a:noFill/>
          <a:ln w="6350" cap="flat" cmpd="sng" algn="ctr">
            <a:solidFill>
              <a:schemeClr val="accent1"/>
            </a:solidFill>
            <a:prstDash val="solid"/>
            <a:miter lim="800000"/>
          </a:ln>
          <a:effectLst/>
        </p:spPr>
      </p:cxnSp>
      <p:sp>
        <p:nvSpPr>
          <p:cNvPr id="106" name="文本框 105"/>
          <p:cNvSpPr txBox="1"/>
          <p:nvPr>
            <p:custDataLst>
              <p:tags r:id="rId16"/>
            </p:custDataLst>
          </p:nvPr>
        </p:nvSpPr>
        <p:spPr>
          <a:xfrm>
            <a:off x="9545343" y="4202918"/>
            <a:ext cx="1793196" cy="463435"/>
          </a:xfrm>
          <a:prstGeom prst="rect">
            <a:avLst/>
          </a:prstGeom>
          <a:noFill/>
        </p:spPr>
        <p:txBody>
          <a:bodyPr wrap="square" rtlCol="0" anchor="b" anchorCtr="0">
            <a:normAutofit/>
          </a:bodyPr>
          <a:lstStyle/>
          <a:p>
            <a:r>
              <a:rPr lang="zh-CN" altLang="en-US" sz="2000" b="1" dirty="0">
                <a:solidFill>
                  <a:schemeClr val="bg1">
                    <a:lumMod val="95000"/>
                  </a:schemeClr>
                </a:solidFill>
              </a:rPr>
              <a:t>临床应用研究</a:t>
            </a:r>
          </a:p>
        </p:txBody>
      </p:sp>
      <p:sp>
        <p:nvSpPr>
          <p:cNvPr id="108" name="矩形 107"/>
          <p:cNvSpPr/>
          <p:nvPr>
            <p:custDataLst>
              <p:tags r:id="rId17"/>
            </p:custDataLst>
          </p:nvPr>
        </p:nvSpPr>
        <p:spPr>
          <a:xfrm>
            <a:off x="8936552" y="4361925"/>
            <a:ext cx="465638" cy="274801"/>
          </a:xfrm>
          <a:prstGeom prst="rect">
            <a:avLst/>
          </a:prstGeom>
          <a:solidFill>
            <a:schemeClr val="accent1"/>
          </a:solidFill>
          <a:ln w="12700" cap="flat" cmpd="sng" algn="ctr">
            <a:noFill/>
            <a:prstDash val="solid"/>
            <a:miter lim="800000"/>
          </a:ln>
          <a:effectLst/>
        </p:spPr>
        <p:txBody>
          <a:bodyPr wrap="square" rtlCol="0" anchor="ctr" anchorCtr="0">
            <a:normAutofit fontScale="85000" lnSpcReduction="20000"/>
          </a:bodyPr>
          <a:lstStyle/>
          <a:p>
            <a:pPr algn="ctr">
              <a:defRPr/>
            </a:pPr>
            <a:r>
              <a:rPr lang="en-US" altLang="zh-CN" sz="1600" kern="0" dirty="0">
                <a:solidFill>
                  <a:schemeClr val="bg1">
                    <a:lumMod val="95000"/>
                  </a:schemeClr>
                </a:solidFill>
              </a:rPr>
              <a:t>P</a:t>
            </a:r>
            <a:r>
              <a:rPr lang="en-US" altLang="zh-CN" sz="900" kern="0" dirty="0">
                <a:solidFill>
                  <a:schemeClr val="bg1">
                    <a:lumMod val="95000"/>
                  </a:schemeClr>
                </a:solidFill>
              </a:rPr>
              <a:t>04</a:t>
            </a:r>
            <a:endParaRPr lang="zh-CN" altLang="en-US" sz="900" kern="0" dirty="0">
              <a:solidFill>
                <a:schemeClr val="bg1">
                  <a:lumMod val="95000"/>
                </a:schemeClr>
              </a:solidFill>
            </a:endParaRPr>
          </a:p>
        </p:txBody>
      </p:sp>
      <p:sp>
        <p:nvSpPr>
          <p:cNvPr id="24" name="文本框 23"/>
          <p:cNvSpPr txBox="1"/>
          <p:nvPr>
            <p:custDataLst>
              <p:tags r:id="rId18"/>
            </p:custDataLst>
          </p:nvPr>
        </p:nvSpPr>
        <p:spPr>
          <a:xfrm>
            <a:off x="1236516" y="2511195"/>
            <a:ext cx="1630156" cy="1052596"/>
          </a:xfrm>
          <a:prstGeom prst="rect">
            <a:avLst/>
          </a:prstGeom>
          <a:noFill/>
        </p:spPr>
        <p:txBody>
          <a:bodyPr wrap="square" lIns="0" tIns="0" rIns="0" bIns="0" rtlCol="0" anchor="t" anchorCtr="0">
            <a:normAutofit/>
          </a:bodyPr>
          <a:lstStyle/>
          <a:p>
            <a:pPr>
              <a:lnSpc>
                <a:spcPct val="130000"/>
              </a:lnSpc>
            </a:pPr>
            <a:r>
              <a:rPr lang="zh-CN" altLang="en-US" sz="1600" b="1" dirty="0">
                <a:solidFill>
                  <a:schemeClr val="bg2"/>
                </a:solidFill>
                <a:latin typeface="+mn-ea"/>
                <a:cs typeface="Times New Roman" panose="02020603050405020304" pitchFamily="18" charset="0"/>
              </a:rPr>
              <a:t>子宫内膜免疫细胞在妊娠过程中的调节作用</a:t>
            </a:r>
            <a:endParaRPr lang="zh-CN" altLang="en-US" sz="1600" dirty="0">
              <a:solidFill>
                <a:schemeClr val="bg2"/>
              </a:solidFill>
              <a:latin typeface="+mn-ea"/>
            </a:endParaRPr>
          </a:p>
        </p:txBody>
      </p:sp>
      <p:sp>
        <p:nvSpPr>
          <p:cNvPr id="25" name="文本框 24"/>
          <p:cNvSpPr txBox="1"/>
          <p:nvPr>
            <p:custDataLst>
              <p:tags r:id="rId19"/>
            </p:custDataLst>
          </p:nvPr>
        </p:nvSpPr>
        <p:spPr>
          <a:xfrm>
            <a:off x="6766341" y="3859769"/>
            <a:ext cx="1864763" cy="1052596"/>
          </a:xfrm>
          <a:prstGeom prst="rect">
            <a:avLst/>
          </a:prstGeom>
          <a:noFill/>
        </p:spPr>
        <p:txBody>
          <a:bodyPr wrap="square" lIns="0" tIns="0" rIns="0" bIns="0" rtlCol="0" anchor="t" anchorCtr="0">
            <a:noAutofit/>
          </a:bodyPr>
          <a:lstStyle/>
          <a:p>
            <a:pPr>
              <a:lnSpc>
                <a:spcPct val="130000"/>
              </a:lnSpc>
            </a:pPr>
            <a:r>
              <a:rPr lang="zh-CN" altLang="en-US" sz="1600" b="1" dirty="0"/>
              <a:t>建立正常可孕女性种植窗期子宫内膜免疫细胞的参考范围</a:t>
            </a:r>
          </a:p>
        </p:txBody>
      </p:sp>
      <p:sp>
        <p:nvSpPr>
          <p:cNvPr id="26" name="文本框 25"/>
          <p:cNvSpPr txBox="1"/>
          <p:nvPr>
            <p:custDataLst>
              <p:tags r:id="rId20"/>
            </p:custDataLst>
          </p:nvPr>
        </p:nvSpPr>
        <p:spPr>
          <a:xfrm>
            <a:off x="9634244" y="4625713"/>
            <a:ext cx="2067511" cy="1052596"/>
          </a:xfrm>
          <a:prstGeom prst="rect">
            <a:avLst/>
          </a:prstGeom>
          <a:noFill/>
        </p:spPr>
        <p:txBody>
          <a:bodyPr wrap="square" lIns="0" tIns="0" rIns="0" bIns="0" rtlCol="0" anchor="t" anchorCtr="0">
            <a:noAutofit/>
          </a:bodyPr>
          <a:lstStyle/>
          <a:p>
            <a:pPr>
              <a:lnSpc>
                <a:spcPct val="130000"/>
              </a:lnSpc>
            </a:pPr>
            <a:r>
              <a:rPr lang="zh-CN" altLang="en-US" sz="1600" b="1" dirty="0">
                <a:solidFill>
                  <a:schemeClr val="bg1">
                    <a:lumMod val="95000"/>
                  </a:schemeClr>
                </a:solidFill>
              </a:rPr>
              <a:t>对于反复生殖失败患者的子宫内膜免疫细胞的谱临床应用的探索</a:t>
            </a:r>
          </a:p>
        </p:txBody>
      </p:sp>
      <p:sp>
        <p:nvSpPr>
          <p:cNvPr id="27" name="矩形 26">
            <a:extLst>
              <a:ext uri="{FF2B5EF4-FFF2-40B4-BE49-F238E27FC236}">
                <a16:creationId xmlns:a16="http://schemas.microsoft.com/office/drawing/2014/main" id="{6C69B5AF-05A0-4B5E-B464-E6697CCFF4BD}"/>
              </a:ext>
            </a:extLst>
          </p:cNvPr>
          <p:cNvSpPr/>
          <p:nvPr/>
        </p:nvSpPr>
        <p:spPr>
          <a:xfrm>
            <a:off x="0" y="861795"/>
            <a:ext cx="12192000" cy="1079723"/>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29211D9E-69BC-49C3-92E4-DD37CA335544}"/>
              </a:ext>
            </a:extLst>
          </p:cNvPr>
          <p:cNvSpPr txBox="1"/>
          <p:nvPr/>
        </p:nvSpPr>
        <p:spPr>
          <a:xfrm>
            <a:off x="398466" y="1135026"/>
            <a:ext cx="12563606" cy="540725"/>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20000"/>
              </a:lnSpc>
            </a:pPr>
            <a:r>
              <a:rPr lang="zh-CN" altLang="en-US" sz="2800" b="1" dirty="0">
                <a:solidFill>
                  <a:schemeClr val="bg1"/>
                </a:solidFill>
                <a:latin typeface="宋体" panose="02010600030101010101" pitchFamily="2" charset="-122"/>
                <a:ea typeface="宋体" panose="02010600030101010101" pitchFamily="2" charset="-122"/>
              </a:rPr>
              <a:t>运用免疫组化定量分析子宫内膜免疫细胞谱的临床应用研究</a:t>
            </a:r>
            <a:endParaRPr lang="en-US" altLang="zh-CN" sz="2800" b="1" dirty="0">
              <a:solidFill>
                <a:schemeClr val="bg1"/>
              </a:solidFill>
              <a:latin typeface="宋体" panose="02010600030101010101" pitchFamily="2" charset="-122"/>
              <a:ea typeface="宋体" panose="02010600030101010101" pitchFamily="2" charset="-122"/>
            </a:endParaRPr>
          </a:p>
        </p:txBody>
      </p:sp>
      <p:cxnSp>
        <p:nvCxnSpPr>
          <p:cNvPr id="40" name="直接连接符 39">
            <a:extLst>
              <a:ext uri="{FF2B5EF4-FFF2-40B4-BE49-F238E27FC236}">
                <a16:creationId xmlns:a16="http://schemas.microsoft.com/office/drawing/2014/main" id="{7EFFB979-589B-4F0F-97CC-C02BA5EE612A}"/>
              </a:ext>
            </a:extLst>
          </p:cNvPr>
          <p:cNvCxnSpPr>
            <a:cxnSpLocks/>
          </p:cNvCxnSpPr>
          <p:nvPr>
            <p:custDataLst>
              <p:tags r:id="rId21"/>
            </p:custDataLst>
          </p:nvPr>
        </p:nvCxnSpPr>
        <p:spPr>
          <a:xfrm>
            <a:off x="3672827" y="1945246"/>
            <a:ext cx="0" cy="2274996"/>
          </a:xfrm>
          <a:prstGeom prst="line">
            <a:avLst/>
          </a:prstGeom>
          <a:noFill/>
          <a:ln w="6350" cap="flat" cmpd="sng" algn="ctr">
            <a:solidFill>
              <a:schemeClr val="accent1"/>
            </a:solidFill>
            <a:prstDash val="solid"/>
            <a:miter lim="800000"/>
          </a:ln>
          <a:effectLst/>
        </p:spPr>
      </p:cxnSp>
      <p:sp>
        <p:nvSpPr>
          <p:cNvPr id="41" name="矩形 40">
            <a:extLst>
              <a:ext uri="{FF2B5EF4-FFF2-40B4-BE49-F238E27FC236}">
                <a16:creationId xmlns:a16="http://schemas.microsoft.com/office/drawing/2014/main" id="{03A5420C-1AA8-4D65-8DCC-B7F7BEDDF920}"/>
              </a:ext>
            </a:extLst>
          </p:cNvPr>
          <p:cNvSpPr/>
          <p:nvPr>
            <p:custDataLst>
              <p:tags r:id="rId22"/>
            </p:custDataLst>
          </p:nvPr>
        </p:nvSpPr>
        <p:spPr>
          <a:xfrm>
            <a:off x="3135614" y="2926360"/>
            <a:ext cx="465638" cy="274801"/>
          </a:xfrm>
          <a:prstGeom prst="rect">
            <a:avLst/>
          </a:prstGeom>
          <a:solidFill>
            <a:schemeClr val="accent1"/>
          </a:solidFill>
          <a:ln w="12700" cap="flat" cmpd="sng" algn="ctr">
            <a:noFill/>
            <a:prstDash val="solid"/>
            <a:miter lim="800000"/>
          </a:ln>
          <a:effectLst/>
        </p:spPr>
        <p:txBody>
          <a:bodyPr wrap="square" rtlCol="0" anchor="ctr" anchorCtr="0">
            <a:normAutofit fontScale="85000" lnSpcReduction="20000"/>
          </a:bodyPr>
          <a:lstStyle/>
          <a:p>
            <a:pPr algn="ctr">
              <a:defRPr/>
            </a:pPr>
            <a:r>
              <a:rPr lang="en-US" altLang="zh-CN" sz="1600" kern="0" dirty="0">
                <a:solidFill>
                  <a:schemeClr val="bg1">
                    <a:lumMod val="95000"/>
                  </a:schemeClr>
                </a:solidFill>
              </a:rPr>
              <a:t>P</a:t>
            </a:r>
            <a:r>
              <a:rPr lang="en-US" altLang="zh-CN" sz="900" kern="0" dirty="0">
                <a:solidFill>
                  <a:schemeClr val="bg1">
                    <a:lumMod val="95000"/>
                  </a:schemeClr>
                </a:solidFill>
              </a:rPr>
              <a:t>02</a:t>
            </a:r>
            <a:endParaRPr lang="zh-CN" altLang="en-US" sz="900" kern="0" dirty="0">
              <a:solidFill>
                <a:schemeClr val="bg1">
                  <a:lumMod val="95000"/>
                </a:schemeClr>
              </a:solidFill>
            </a:endParaRPr>
          </a:p>
        </p:txBody>
      </p:sp>
      <p:sp>
        <p:nvSpPr>
          <p:cNvPr id="42" name="文本框 41">
            <a:extLst>
              <a:ext uri="{FF2B5EF4-FFF2-40B4-BE49-F238E27FC236}">
                <a16:creationId xmlns:a16="http://schemas.microsoft.com/office/drawing/2014/main" id="{80B516CD-1A0F-4CED-8680-B559F5731A33}"/>
              </a:ext>
            </a:extLst>
          </p:cNvPr>
          <p:cNvSpPr txBox="1"/>
          <p:nvPr>
            <p:custDataLst>
              <p:tags r:id="rId23"/>
            </p:custDataLst>
          </p:nvPr>
        </p:nvSpPr>
        <p:spPr>
          <a:xfrm>
            <a:off x="3744404" y="2741378"/>
            <a:ext cx="1793196" cy="463435"/>
          </a:xfrm>
          <a:prstGeom prst="rect">
            <a:avLst/>
          </a:prstGeom>
          <a:noFill/>
        </p:spPr>
        <p:txBody>
          <a:bodyPr wrap="square" rtlCol="0" anchor="b" anchorCtr="0">
            <a:normAutofit/>
          </a:bodyPr>
          <a:lstStyle/>
          <a:p>
            <a:r>
              <a:rPr lang="zh-CN" altLang="en-US" sz="2000" b="1" dirty="0">
                <a:solidFill>
                  <a:schemeClr val="bg1">
                    <a:lumMod val="95000"/>
                  </a:schemeClr>
                </a:solidFill>
              </a:rPr>
              <a:t>定量分析</a:t>
            </a:r>
          </a:p>
        </p:txBody>
      </p:sp>
      <p:sp>
        <p:nvSpPr>
          <p:cNvPr id="43" name="文本框 42">
            <a:extLst>
              <a:ext uri="{FF2B5EF4-FFF2-40B4-BE49-F238E27FC236}">
                <a16:creationId xmlns:a16="http://schemas.microsoft.com/office/drawing/2014/main" id="{1D95B1C4-1E86-4AFD-B09F-9E6AFEDB9F8F}"/>
              </a:ext>
            </a:extLst>
          </p:cNvPr>
          <p:cNvSpPr txBox="1"/>
          <p:nvPr>
            <p:custDataLst>
              <p:tags r:id="rId24"/>
            </p:custDataLst>
          </p:nvPr>
        </p:nvSpPr>
        <p:spPr>
          <a:xfrm>
            <a:off x="3833304" y="3204255"/>
            <a:ext cx="1630156" cy="1052596"/>
          </a:xfrm>
          <a:prstGeom prst="rect">
            <a:avLst/>
          </a:prstGeom>
          <a:noFill/>
        </p:spPr>
        <p:txBody>
          <a:bodyPr wrap="square" lIns="0" tIns="0" rIns="0" bIns="0" rtlCol="0" anchor="t" anchorCtr="0">
            <a:normAutofit/>
          </a:bodyPr>
          <a:lstStyle/>
          <a:p>
            <a:pPr>
              <a:lnSpc>
                <a:spcPct val="130000"/>
              </a:lnSpc>
            </a:pPr>
            <a:r>
              <a:rPr lang="zh-CN" altLang="en-US" sz="1600" b="1" dirty="0">
                <a:solidFill>
                  <a:schemeClr val="bg1">
                    <a:lumMod val="95000"/>
                  </a:schemeClr>
                </a:solidFill>
              </a:rPr>
              <a:t>运用免疫组化定量分析子宫内膜免疫细胞谱 </a:t>
            </a:r>
          </a:p>
        </p:txBody>
      </p:sp>
      <p:pic>
        <p:nvPicPr>
          <p:cNvPr id="29" name="图片 16">
            <a:extLst>
              <a:ext uri="{FF2B5EF4-FFF2-40B4-BE49-F238E27FC236}">
                <a16:creationId xmlns:a16="http://schemas.microsoft.com/office/drawing/2014/main" id="{3787EAAC-94DF-4D7D-99A6-06052327D534}"/>
              </a:ext>
            </a:extLst>
          </p:cNvPr>
          <p:cNvPicPr>
            <a:picLocks noChangeAspect="1" noChangeArrowheads="1"/>
          </p:cNvPicPr>
          <p:nvPr/>
        </p:nvPicPr>
        <p:blipFill>
          <a:blip r:embed="rId30" cstate="print"/>
          <a:srcRect/>
          <a:stretch>
            <a:fillRect/>
          </a:stretch>
        </p:blipFill>
        <p:spPr bwMode="auto">
          <a:xfrm>
            <a:off x="9610859" y="6502411"/>
            <a:ext cx="2335531" cy="385976"/>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18027991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16257" y="1642097"/>
            <a:ext cx="8359486" cy="3900235"/>
          </a:xfrm>
          <a:prstGeom prst="rect">
            <a:avLst/>
          </a:prstGeom>
        </p:spPr>
        <p:txBody>
          <a:bodyPr wrap="square">
            <a:spAutoFit/>
          </a:bodyPr>
          <a:lstStyle/>
          <a:p>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CLSI (</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美国</a:t>
            </a:r>
            <a:r>
              <a:rPr lang="zh-CN" altLang="zh-CN" sz="2400" b="1" i="1" dirty="0">
                <a:latin typeface="Times New Roman" panose="02020603050405020304" pitchFamily="18" charset="0"/>
                <a:ea typeface="宋体" panose="02010600030101010101" pitchFamily="2" charset="-122"/>
                <a:cs typeface="Times New Roman" panose="02020603050405020304" pitchFamily="18" charset="0"/>
              </a:rPr>
              <a:t>临床实验室标准化委员会</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最新制定的指南</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C28-A3</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中指出建立参考区间的基本过程为</a:t>
            </a:r>
            <a:r>
              <a:rPr lang="zh-CN"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2400" dirty="0">
                <a:latin typeface="Times New Roman" panose="02020603050405020304" pitchFamily="18" charset="0"/>
                <a:ea typeface="宋体" panose="02010600030101010101" pitchFamily="2" charset="-122"/>
                <a:cs typeface="Times New Roman" panose="02020603050405020304" pitchFamily="18" charset="0"/>
              </a:rPr>
              <a:t>选择参考人群；</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第一周期行</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IVF</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成功并继续妊娠的患者</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2400" dirty="0">
                <a:latin typeface="Times New Roman" panose="02020603050405020304" pitchFamily="18" charset="0"/>
                <a:ea typeface="宋体" panose="02010600030101010101" pitchFamily="2" charset="-122"/>
                <a:cs typeface="Times New Roman" panose="02020603050405020304" pitchFamily="18" charset="0"/>
              </a:rPr>
              <a:t>筛选参考个体；</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排除影响内膜免疫状态的疾病</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400" dirty="0">
                <a:latin typeface="Times New Roman" panose="02020603050405020304" pitchFamily="18" charset="0"/>
                <a:ea typeface="宋体" panose="02010600030101010101" pitchFamily="2" charset="-122"/>
                <a:cs typeface="Times New Roman" panose="02020603050405020304" pitchFamily="18" charset="0"/>
              </a:rPr>
              <a:t>形成参考样本组；</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将符合条件的患者纳入对照组</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2400" dirty="0">
                <a:latin typeface="Times New Roman" panose="02020603050405020304" pitchFamily="18" charset="0"/>
                <a:ea typeface="宋体" panose="02010600030101010101" pitchFamily="2" charset="-122"/>
                <a:cs typeface="Times New Roman" panose="02020603050405020304" pitchFamily="18" charset="0"/>
              </a:rPr>
              <a:t>获得参考值；</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2400" dirty="0">
                <a:latin typeface="Times New Roman" panose="02020603050405020304" pitchFamily="18" charset="0"/>
                <a:ea typeface="宋体" panose="02010600030101010101" pitchFamily="2" charset="-122"/>
                <a:cs typeface="Times New Roman" panose="02020603050405020304" pitchFamily="18" charset="0"/>
              </a:rPr>
              <a:t>得到参考分布、参考限和参考区间</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p>
        </p:txBody>
      </p:sp>
      <p:pic>
        <p:nvPicPr>
          <p:cNvPr id="6" name="Picture 2" descr="D:\深圳中山泌尿外科医院新版logo-1.png"/>
          <p:cNvPicPr>
            <a:picLocks noChangeAspect="1" noChangeArrowheads="1"/>
          </p:cNvPicPr>
          <p:nvPr/>
        </p:nvPicPr>
        <p:blipFill>
          <a:blip r:embed="rId3" cstate="print"/>
          <a:srcRect/>
          <a:stretch>
            <a:fillRect/>
          </a:stretch>
        </p:blipFill>
        <p:spPr bwMode="auto">
          <a:xfrm>
            <a:off x="9882214" y="27546"/>
            <a:ext cx="642942" cy="829689"/>
          </a:xfrm>
          <a:prstGeom prst="rect">
            <a:avLst/>
          </a:prstGeom>
          <a:noFill/>
        </p:spPr>
      </p:pic>
      <p:sp>
        <p:nvSpPr>
          <p:cNvPr id="8" name="矩形 7">
            <a:extLst>
              <a:ext uri="{FF2B5EF4-FFF2-40B4-BE49-F238E27FC236}">
                <a16:creationId xmlns:a16="http://schemas.microsoft.com/office/drawing/2014/main" id="{598B0E2F-5076-4789-B25A-93BCC7C915F6}"/>
              </a:ext>
            </a:extLst>
          </p:cNvPr>
          <p:cNvSpPr/>
          <p:nvPr/>
        </p:nvSpPr>
        <p:spPr>
          <a:xfrm>
            <a:off x="0" y="0"/>
            <a:ext cx="12192000" cy="1079723"/>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CBF9B259-C33F-4C98-8CCD-F76D7515D2B4}"/>
              </a:ext>
            </a:extLst>
          </p:cNvPr>
          <p:cNvSpPr/>
          <p:nvPr/>
        </p:nvSpPr>
        <p:spPr>
          <a:xfrm>
            <a:off x="375062" y="249063"/>
            <a:ext cx="10328468" cy="592213"/>
          </a:xfrm>
          <a:prstGeom prst="rect">
            <a:avLst/>
          </a:prstGeom>
        </p:spPr>
        <p:txBody>
          <a:bodyPr wrap="none">
            <a:spAutoFit/>
          </a:bodyPr>
          <a:lstStyle/>
          <a:p>
            <a:pPr>
              <a:lnSpc>
                <a:spcPct val="130000"/>
              </a:lnSpc>
            </a:pPr>
            <a:r>
              <a:rPr lang="en-US" altLang="zh-CN" sz="28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Part 3  </a:t>
            </a:r>
            <a:r>
              <a:rPr lang="zh-CN" altLang="en-US" sz="2800" b="1" dirty="0">
                <a:solidFill>
                  <a:schemeClr val="bg1"/>
                </a:solidFill>
                <a:latin typeface="宋体" panose="02010600030101010101" pitchFamily="2" charset="-122"/>
                <a:ea typeface="宋体" panose="02010600030101010101" pitchFamily="2" charset="-122"/>
              </a:rPr>
              <a:t>建立正常可孕女性种植窗期子宫内膜免疫细胞的参考范围</a:t>
            </a:r>
          </a:p>
        </p:txBody>
      </p:sp>
      <p:pic>
        <p:nvPicPr>
          <p:cNvPr id="7" name="图片 16">
            <a:extLst>
              <a:ext uri="{FF2B5EF4-FFF2-40B4-BE49-F238E27FC236}">
                <a16:creationId xmlns:a16="http://schemas.microsoft.com/office/drawing/2014/main" id="{6A4382F0-A6CF-420C-9583-6EB62803AEF4}"/>
              </a:ext>
            </a:extLst>
          </p:cNvPr>
          <p:cNvPicPr>
            <a:picLocks noChangeAspect="1" noChangeArrowheads="1"/>
          </p:cNvPicPr>
          <p:nvPr/>
        </p:nvPicPr>
        <p:blipFill>
          <a:blip r:embed="rId4" cstate="print"/>
          <a:srcRect/>
          <a:stretch>
            <a:fillRect/>
          </a:stretch>
        </p:blipFill>
        <p:spPr bwMode="auto">
          <a:xfrm>
            <a:off x="9882214" y="746537"/>
            <a:ext cx="2335531" cy="385976"/>
          </a:xfrm>
          <a:prstGeom prst="rect">
            <a:avLst/>
          </a:prstGeom>
          <a:noFill/>
          <a:ln w="9525">
            <a:noFill/>
            <a:miter lim="800000"/>
            <a:headEnd/>
            <a:tailEnd/>
          </a:ln>
        </p:spPr>
      </p:pic>
    </p:spTree>
    <p:extLst>
      <p:ext uri="{BB962C8B-B14F-4D97-AF65-F5344CB8AC3E}">
        <p14:creationId xmlns:p14="http://schemas.microsoft.com/office/powerpoint/2010/main" val="30713979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024034" y="1142984"/>
            <a:ext cx="7858180" cy="54292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6"/>
          <p:cNvSpPr txBox="1"/>
          <p:nvPr/>
        </p:nvSpPr>
        <p:spPr>
          <a:xfrm>
            <a:off x="2381216" y="1119168"/>
            <a:ext cx="7572428" cy="2261581"/>
          </a:xfrm>
          <a:prstGeom prst="rect">
            <a:avLst/>
          </a:prstGeom>
          <a:noFill/>
          <a:ln>
            <a:noFill/>
          </a:ln>
        </p:spPr>
        <p:txBody>
          <a:bodyPr wrap="square" rtlCol="0">
            <a:spAutoFit/>
          </a:bodyPr>
          <a:lstStyle/>
          <a:p>
            <a:pPr>
              <a:lnSpc>
                <a:spcPct val="150000"/>
              </a:lnSpc>
            </a:pPr>
            <a:r>
              <a:rPr lang="zh-CN" altLang="zh-CN" sz="1600" b="1" dirty="0">
                <a:solidFill>
                  <a:schemeClr val="tx2">
                    <a:lumMod val="75000"/>
                  </a:schemeClr>
                </a:solidFill>
                <a:latin typeface="Times New Roman" panose="02020603050405020304" pitchFamily="18" charset="0"/>
                <a:ea typeface="宋体" panose="02010600030101010101" pitchFamily="2" charset="-122"/>
                <a:cs typeface="Times New Roman" panose="02020603050405020304" pitchFamily="18" charset="0"/>
              </a:rPr>
              <a:t>（一）入选标准</a:t>
            </a:r>
          </a:p>
          <a:p>
            <a:pPr>
              <a:lnSpc>
                <a:spcPct val="150000"/>
              </a:lnSpc>
            </a:pP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1. </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来生殖中心行</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IVF</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初诊的育龄女性，患者年龄：</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≤40</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岁；</a:t>
            </a:r>
            <a:endParaRPr lang="zh-CN" altLang="zh-CN" sz="16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2.  HE</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染色结果显示：子宫内膜腺体与间质反应一致，黄体中期；</a:t>
            </a:r>
            <a:endParaRPr lang="zh-CN" altLang="zh-CN" sz="16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4. </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子宫内膜厚度＞</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7 mm</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16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5. </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移植胚胎时间距离活检子宫内膜组织＜</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个月；</a:t>
            </a:r>
            <a:endParaRPr lang="zh-CN" altLang="zh-CN" sz="16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4. </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签署手术知情同意书行</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IVF</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第一周期满</a:t>
            </a:r>
            <a:r>
              <a:rPr lang="en-US" altLang="zh-CN" sz="1600" kern="1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1600" kern="100" dirty="0">
                <a:latin typeface="Times New Roman" panose="02020603050405020304" pitchFamily="18" charset="0"/>
                <a:ea typeface="宋体" panose="02010600030101010101" pitchFamily="2" charset="-122"/>
                <a:cs typeface="Times New Roman" panose="02020603050405020304" pitchFamily="18" charset="0"/>
              </a:rPr>
              <a:t>个月继续妊娠。</a:t>
            </a:r>
            <a:endParaRPr lang="zh-CN" altLang="zh-CN" sz="16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7"/>
          <p:cNvSpPr txBox="1"/>
          <p:nvPr/>
        </p:nvSpPr>
        <p:spPr>
          <a:xfrm>
            <a:off x="2309786" y="3478920"/>
            <a:ext cx="7572427" cy="3000245"/>
          </a:xfrm>
          <a:prstGeom prst="rect">
            <a:avLst/>
          </a:prstGeom>
          <a:noFill/>
          <a:ln>
            <a:noFill/>
          </a:ln>
        </p:spPr>
        <p:txBody>
          <a:bodyPr wrap="square" rtlCol="0">
            <a:spAutoFit/>
          </a:bodyPr>
          <a:lstStyle/>
          <a:p>
            <a:pPr>
              <a:lnSpc>
                <a:spcPct val="150000"/>
              </a:lnSpc>
            </a:pPr>
            <a:r>
              <a:rPr lang="zh-CN" altLang="zh-CN" sz="1600" b="1" dirty="0">
                <a:solidFill>
                  <a:schemeClr val="tx2">
                    <a:lumMod val="75000"/>
                  </a:schemeClr>
                </a:solidFill>
                <a:latin typeface="Times New Roman" panose="02020603050405020304" pitchFamily="18" charset="0"/>
                <a:ea typeface="宋体" panose="02010600030101010101" pitchFamily="2" charset="-122"/>
                <a:cs typeface="Times New Roman" panose="02020603050405020304" pitchFamily="18" charset="0"/>
              </a:rPr>
              <a:t>（二）排除标准</a:t>
            </a:r>
          </a:p>
          <a:p>
            <a:pPr>
              <a:lnSpc>
                <a:spcPct val="150000"/>
              </a:lnSpc>
            </a:pP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1. </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次人流或药流；</a:t>
            </a:r>
          </a:p>
          <a:p>
            <a:pPr>
              <a:lnSpc>
                <a:spcPct val="150000"/>
              </a:lnSpc>
            </a:pP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2. </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次生化妊娠丢失；</a:t>
            </a:r>
          </a:p>
          <a:p>
            <a:pPr>
              <a:lnSpc>
                <a:spcPct val="150000"/>
              </a:lnSpc>
            </a:pP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3. </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外院</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IVF</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移植未孕；</a:t>
            </a:r>
          </a:p>
          <a:p>
            <a:pPr>
              <a:lnSpc>
                <a:spcPct val="150000"/>
              </a:lnSpc>
            </a:pP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4. </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影响宫腔环境的因素：输卵管炎，子宫内膜炎，巧克力囊肿，子宫内膜异位症或做过子宫内膜异位症相关手术，子宫息肉或做过息肉相关手术，腺肌症，多囊卵巢综合症，疤痕子宫（有憩室或月经拖尾），促排卵时发现有积水包括宫腔积水和输卵管积水等。</a:t>
            </a:r>
            <a:endParaRPr lang="zh-CN" altLang="en-US" sz="16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TextBox 7"/>
          <p:cNvSpPr txBox="1"/>
          <p:nvPr/>
        </p:nvSpPr>
        <p:spPr>
          <a:xfrm>
            <a:off x="4249032" y="1156839"/>
            <a:ext cx="1925527" cy="369332"/>
          </a:xfrm>
          <a:prstGeom prst="rect">
            <a:avLst/>
          </a:prstGeom>
          <a:noFill/>
        </p:spPr>
        <p:txBody>
          <a:bodyPr wrap="none" rtlCol="0">
            <a:spAutoFit/>
          </a:bodyPr>
          <a:lstStyle/>
          <a:p>
            <a:r>
              <a:rPr lang="zh-CN" altLang="en-US"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入选不少于</a:t>
            </a:r>
            <a:r>
              <a:rPr lang="en-US" altLang="zh-CN"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120</a:t>
            </a:r>
            <a:r>
              <a:rPr lang="zh-CN" altLang="en-US"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例</a:t>
            </a:r>
          </a:p>
        </p:txBody>
      </p:sp>
      <p:pic>
        <p:nvPicPr>
          <p:cNvPr id="10" name="图片 16">
            <a:extLst>
              <a:ext uri="{FF2B5EF4-FFF2-40B4-BE49-F238E27FC236}">
                <a16:creationId xmlns:a16="http://schemas.microsoft.com/office/drawing/2014/main" id="{EBF5E899-39EF-4ED5-A2E1-E187C33A5DF1}"/>
              </a:ext>
            </a:extLst>
          </p:cNvPr>
          <p:cNvPicPr>
            <a:picLocks noChangeAspect="1" noChangeArrowheads="1"/>
          </p:cNvPicPr>
          <p:nvPr/>
        </p:nvPicPr>
        <p:blipFill>
          <a:blip r:embed="rId3" cstate="print"/>
          <a:srcRect/>
          <a:stretch>
            <a:fillRect/>
          </a:stretch>
        </p:blipFill>
        <p:spPr bwMode="auto">
          <a:xfrm>
            <a:off x="9610859" y="6502411"/>
            <a:ext cx="2335531" cy="385976"/>
          </a:xfrm>
          <a:prstGeom prst="rect">
            <a:avLst/>
          </a:prstGeom>
          <a:noFill/>
          <a:ln w="9525">
            <a:noFill/>
            <a:miter lim="800000"/>
            <a:headEnd/>
            <a:tailEnd/>
          </a:ln>
        </p:spPr>
      </p:pic>
      <p:pic>
        <p:nvPicPr>
          <p:cNvPr id="11" name="图片 16">
            <a:extLst>
              <a:ext uri="{FF2B5EF4-FFF2-40B4-BE49-F238E27FC236}">
                <a16:creationId xmlns:a16="http://schemas.microsoft.com/office/drawing/2014/main" id="{EF503961-01D5-4F19-BF11-A418D6A9F4E2}"/>
              </a:ext>
            </a:extLst>
          </p:cNvPr>
          <p:cNvPicPr>
            <a:picLocks noChangeAspect="1" noChangeArrowheads="1"/>
          </p:cNvPicPr>
          <p:nvPr/>
        </p:nvPicPr>
        <p:blipFill>
          <a:blip r:embed="rId3" cstate="print"/>
          <a:srcRect/>
          <a:stretch>
            <a:fillRect/>
          </a:stretch>
        </p:blipFill>
        <p:spPr bwMode="auto">
          <a:xfrm>
            <a:off x="9798628" y="81936"/>
            <a:ext cx="2335531" cy="385976"/>
          </a:xfrm>
          <a:prstGeom prst="rect">
            <a:avLst/>
          </a:prstGeom>
          <a:noFill/>
          <a:ln w="9525">
            <a:noFill/>
            <a:miter lim="800000"/>
            <a:headEnd/>
            <a:tailEnd/>
          </a:ln>
        </p:spPr>
      </p:pic>
      <p:sp>
        <p:nvSpPr>
          <p:cNvPr id="12" name="矩形 11">
            <a:extLst>
              <a:ext uri="{FF2B5EF4-FFF2-40B4-BE49-F238E27FC236}">
                <a16:creationId xmlns:a16="http://schemas.microsoft.com/office/drawing/2014/main" id="{F82D498C-DD91-4598-AB8E-8DACD491E250}"/>
              </a:ext>
            </a:extLst>
          </p:cNvPr>
          <p:cNvSpPr/>
          <p:nvPr/>
        </p:nvSpPr>
        <p:spPr>
          <a:xfrm>
            <a:off x="173255" y="199331"/>
            <a:ext cx="5832910" cy="627538"/>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347925" y="274924"/>
            <a:ext cx="5444119" cy="461665"/>
          </a:xfrm>
          <a:prstGeom prst="rect">
            <a:avLst/>
          </a:prstGeom>
          <a:noFill/>
        </p:spPr>
        <p:txBody>
          <a:bodyPr wrap="square" rtlCol="0">
            <a:spAutoFit/>
          </a:bodyPr>
          <a:lstStyle/>
          <a:p>
            <a:r>
              <a:rPr lang="zh-CN" altLang="en-US" sz="2400" b="1" dirty="0">
                <a:solidFill>
                  <a:schemeClr val="bg1"/>
                </a:solidFill>
                <a:latin typeface="宋体" panose="02010600030101010101" pitchFamily="2" charset="-122"/>
                <a:ea typeface="宋体" panose="02010600030101010101" pitchFamily="2" charset="-122"/>
                <a:cs typeface="+mj-cs"/>
              </a:rPr>
              <a:t>正常可孕女性的入选标准及排除标准 </a:t>
            </a:r>
          </a:p>
        </p:txBody>
      </p:sp>
    </p:spTree>
    <p:extLst>
      <p:ext uri="{BB962C8B-B14F-4D97-AF65-F5344CB8AC3E}">
        <p14:creationId xmlns:p14="http://schemas.microsoft.com/office/powerpoint/2010/main" val="34485096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75826" y="1036380"/>
            <a:ext cx="1422184" cy="461665"/>
          </a:xfrm>
          <a:prstGeom prst="rect">
            <a:avLst/>
          </a:prstGeom>
          <a:noFill/>
        </p:spPr>
        <p:txBody>
          <a:bodyPr wrap="none" rtlCol="0">
            <a:spAutoFit/>
          </a:bodyPr>
          <a:lstStyle/>
          <a:p>
            <a:r>
              <a:rPr lang="zh-CN" altLang="en-US" sz="2400" b="1" dirty="0">
                <a:solidFill>
                  <a:srgbClr val="960000"/>
                </a:solidFill>
                <a:latin typeface="楷体" pitchFamily="49" charset="-122"/>
                <a:ea typeface="楷体" pitchFamily="49" charset="-122"/>
                <a:cs typeface="Times New Roman" pitchFamily="18" charset="0"/>
              </a:rPr>
              <a:t>可孕女性</a:t>
            </a:r>
          </a:p>
        </p:txBody>
      </p:sp>
      <p:pic>
        <p:nvPicPr>
          <p:cNvPr id="8"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l="1770" t="39939" r="25343" b="1"/>
          <a:stretch/>
        </p:blipFill>
        <p:spPr bwMode="auto">
          <a:xfrm>
            <a:off x="4762100" y="1161670"/>
            <a:ext cx="2803457" cy="2303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p:cNvPicPr>
            <a:picLocks noChangeAspect="1" noChangeArrowheads="1"/>
          </p:cNvPicPr>
          <p:nvPr/>
        </p:nvPicPr>
        <p:blipFill rotWithShape="1">
          <a:blip r:embed="rId5">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rcRect l="21573" t="9209" r="13876" b="23828"/>
          <a:stretch/>
        </p:blipFill>
        <p:spPr bwMode="auto">
          <a:xfrm>
            <a:off x="7621690" y="1144460"/>
            <a:ext cx="2680481" cy="2303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圆角 4">
            <a:extLst>
              <a:ext uri="{FF2B5EF4-FFF2-40B4-BE49-F238E27FC236}">
                <a16:creationId xmlns:a16="http://schemas.microsoft.com/office/drawing/2014/main" id="{83099F0E-7724-4E81-A53D-536BCC95CCC6}"/>
              </a:ext>
            </a:extLst>
          </p:cNvPr>
          <p:cNvSpPr/>
          <p:nvPr/>
        </p:nvSpPr>
        <p:spPr>
          <a:xfrm>
            <a:off x="1844237" y="3447684"/>
            <a:ext cx="2838000" cy="341356"/>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圆角 22">
            <a:extLst>
              <a:ext uri="{FF2B5EF4-FFF2-40B4-BE49-F238E27FC236}">
                <a16:creationId xmlns:a16="http://schemas.microsoft.com/office/drawing/2014/main" id="{2D864AE5-2D6F-4E3E-B1DA-4F8443201537}"/>
              </a:ext>
            </a:extLst>
          </p:cNvPr>
          <p:cNvSpPr/>
          <p:nvPr/>
        </p:nvSpPr>
        <p:spPr>
          <a:xfrm>
            <a:off x="4762099" y="3432832"/>
            <a:ext cx="2838000" cy="341356"/>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圆角 23">
            <a:extLst>
              <a:ext uri="{FF2B5EF4-FFF2-40B4-BE49-F238E27FC236}">
                <a16:creationId xmlns:a16="http://schemas.microsoft.com/office/drawing/2014/main" id="{2E21D4E8-18D4-4FA6-AFFE-0943C11B5B0A}"/>
              </a:ext>
            </a:extLst>
          </p:cNvPr>
          <p:cNvSpPr/>
          <p:nvPr/>
        </p:nvSpPr>
        <p:spPr>
          <a:xfrm>
            <a:off x="7632739" y="3422708"/>
            <a:ext cx="2715024" cy="361604"/>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圆角 24">
            <a:extLst>
              <a:ext uri="{FF2B5EF4-FFF2-40B4-BE49-F238E27FC236}">
                <a16:creationId xmlns:a16="http://schemas.microsoft.com/office/drawing/2014/main" id="{A55F0328-7F40-4045-B5AB-2ED7999FEB3B}"/>
              </a:ext>
            </a:extLst>
          </p:cNvPr>
          <p:cNvSpPr/>
          <p:nvPr/>
        </p:nvSpPr>
        <p:spPr>
          <a:xfrm>
            <a:off x="1844813" y="6044213"/>
            <a:ext cx="2777794" cy="385137"/>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圆角 25">
            <a:extLst>
              <a:ext uri="{FF2B5EF4-FFF2-40B4-BE49-F238E27FC236}">
                <a16:creationId xmlns:a16="http://schemas.microsoft.com/office/drawing/2014/main" id="{878BFE2B-BC76-46CC-9DEC-FBF85EBFB697}"/>
              </a:ext>
            </a:extLst>
          </p:cNvPr>
          <p:cNvSpPr/>
          <p:nvPr/>
        </p:nvSpPr>
        <p:spPr>
          <a:xfrm>
            <a:off x="4693784" y="6066102"/>
            <a:ext cx="2864942" cy="385137"/>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矩形: 圆角 26">
            <a:extLst>
              <a:ext uri="{FF2B5EF4-FFF2-40B4-BE49-F238E27FC236}">
                <a16:creationId xmlns:a16="http://schemas.microsoft.com/office/drawing/2014/main" id="{55EFEBF1-32C7-4C8B-A7E8-3B50A48EBD9C}"/>
              </a:ext>
            </a:extLst>
          </p:cNvPr>
          <p:cNvSpPr/>
          <p:nvPr/>
        </p:nvSpPr>
        <p:spPr>
          <a:xfrm>
            <a:off x="7600100" y="6065120"/>
            <a:ext cx="2662259" cy="385136"/>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3"/>
          <p:cNvSpPr txBox="1"/>
          <p:nvPr/>
        </p:nvSpPr>
        <p:spPr>
          <a:xfrm>
            <a:off x="2749264" y="3381644"/>
            <a:ext cx="971741" cy="461665"/>
          </a:xfrm>
          <a:prstGeom prst="rect">
            <a:avLst/>
          </a:prstGeom>
          <a:noFill/>
        </p:spPr>
        <p:txBody>
          <a:bodyPr wrap="square" rtlCol="0">
            <a:spAutoFit/>
          </a:bodyPr>
          <a:lstStyle/>
          <a:p>
            <a:r>
              <a:rPr lang="en-US" altLang="zh-CN" sz="2400" b="1" dirty="0">
                <a:latin typeface="Times New Roman" pitchFamily="18" charset="0"/>
                <a:cs typeface="Times New Roman" pitchFamily="18" charset="0"/>
              </a:rPr>
              <a:t>CD56</a:t>
            </a:r>
            <a:endParaRPr lang="zh-CN" altLang="en-US" sz="2400" b="1" dirty="0">
              <a:latin typeface="Times New Roman" pitchFamily="18" charset="0"/>
              <a:cs typeface="Times New Roman" pitchFamily="18" charset="0"/>
            </a:endParaRPr>
          </a:p>
        </p:txBody>
      </p:sp>
      <p:sp>
        <p:nvSpPr>
          <p:cNvPr id="16" name="TextBox 15"/>
          <p:cNvSpPr txBox="1"/>
          <p:nvPr/>
        </p:nvSpPr>
        <p:spPr>
          <a:xfrm>
            <a:off x="5864533" y="3359214"/>
            <a:ext cx="1121442" cy="461665"/>
          </a:xfrm>
          <a:prstGeom prst="rect">
            <a:avLst/>
          </a:prstGeom>
          <a:noFill/>
        </p:spPr>
        <p:txBody>
          <a:bodyPr wrap="square" rtlCol="0">
            <a:spAutoFit/>
          </a:bodyPr>
          <a:lstStyle/>
          <a:p>
            <a:r>
              <a:rPr lang="en-US" altLang="zh-CN" sz="2400" b="1" dirty="0">
                <a:latin typeface="Times New Roman" pitchFamily="18" charset="0"/>
                <a:cs typeface="Times New Roman" pitchFamily="18" charset="0"/>
              </a:rPr>
              <a:t>CD68</a:t>
            </a:r>
            <a:endParaRPr lang="zh-CN" altLang="en-US" sz="2400" b="1" dirty="0">
              <a:latin typeface="Symbol" pitchFamily="18" charset="2"/>
              <a:cs typeface="Times New Roman" pitchFamily="18" charset="0"/>
            </a:endParaRPr>
          </a:p>
        </p:txBody>
      </p:sp>
      <p:sp>
        <p:nvSpPr>
          <p:cNvPr id="18" name="TextBox 17"/>
          <p:cNvSpPr txBox="1"/>
          <p:nvPr/>
        </p:nvSpPr>
        <p:spPr>
          <a:xfrm>
            <a:off x="8642680" y="3381643"/>
            <a:ext cx="1005403" cy="461665"/>
          </a:xfrm>
          <a:prstGeom prst="rect">
            <a:avLst/>
          </a:prstGeom>
          <a:noFill/>
        </p:spPr>
        <p:txBody>
          <a:bodyPr wrap="none" rtlCol="0">
            <a:spAutoFit/>
          </a:bodyPr>
          <a:lstStyle/>
          <a:p>
            <a:r>
              <a:rPr lang="en-US" altLang="zh-CN" sz="2400" b="1" dirty="0">
                <a:latin typeface="Times New Roman" pitchFamily="18" charset="0"/>
                <a:cs typeface="Times New Roman" pitchFamily="18" charset="0"/>
              </a:rPr>
              <a:t>Foxp3</a:t>
            </a:r>
            <a:endParaRPr lang="zh-CN" altLang="en-US" sz="2400" b="1" dirty="0">
              <a:latin typeface="Symbol" pitchFamily="18" charset="2"/>
              <a:cs typeface="Times New Roman" pitchFamily="18" charset="0"/>
            </a:endParaRPr>
          </a:p>
        </p:txBody>
      </p:sp>
      <p:sp>
        <p:nvSpPr>
          <p:cNvPr id="20" name="TextBox 19"/>
          <p:cNvSpPr txBox="1"/>
          <p:nvPr/>
        </p:nvSpPr>
        <p:spPr>
          <a:xfrm>
            <a:off x="8392644" y="6044213"/>
            <a:ext cx="938077" cy="461665"/>
          </a:xfrm>
          <a:prstGeom prst="rect">
            <a:avLst/>
          </a:prstGeom>
          <a:noFill/>
        </p:spPr>
        <p:txBody>
          <a:bodyPr wrap="none" rtlCol="0">
            <a:spAutoFit/>
          </a:bodyPr>
          <a:lstStyle/>
          <a:p>
            <a:r>
              <a:rPr lang="en-US" altLang="zh-CN" sz="2400" b="1" dirty="0">
                <a:latin typeface="Times New Roman" pitchFamily="18" charset="0"/>
                <a:cs typeface="Times New Roman" pitchFamily="18" charset="0"/>
              </a:rPr>
              <a:t>CD83</a:t>
            </a:r>
            <a:endParaRPr lang="zh-CN" altLang="en-US" sz="2400" b="1" dirty="0">
              <a:latin typeface="Symbol" pitchFamily="18" charset="2"/>
              <a:cs typeface="Times New Roman" pitchFamily="18" charset="0"/>
            </a:endParaRPr>
          </a:p>
        </p:txBody>
      </p:sp>
      <p:sp>
        <p:nvSpPr>
          <p:cNvPr id="19" name="TextBox 18"/>
          <p:cNvSpPr txBox="1"/>
          <p:nvPr/>
        </p:nvSpPr>
        <p:spPr>
          <a:xfrm>
            <a:off x="5596761" y="6023251"/>
            <a:ext cx="938077" cy="461665"/>
          </a:xfrm>
          <a:prstGeom prst="rect">
            <a:avLst/>
          </a:prstGeom>
          <a:noFill/>
        </p:spPr>
        <p:txBody>
          <a:bodyPr wrap="none" rtlCol="0">
            <a:spAutoFit/>
          </a:bodyPr>
          <a:lstStyle/>
          <a:p>
            <a:r>
              <a:rPr lang="en-US" altLang="zh-CN" sz="2400" b="1" dirty="0">
                <a:latin typeface="Times New Roman" pitchFamily="18" charset="0"/>
                <a:cs typeface="Times New Roman" pitchFamily="18" charset="0"/>
              </a:rPr>
              <a:t>CD1a</a:t>
            </a:r>
            <a:endParaRPr lang="zh-CN" altLang="en-US" sz="2400" b="1" dirty="0">
              <a:latin typeface="Times New Roman" pitchFamily="18" charset="0"/>
              <a:cs typeface="Times New Roman" pitchFamily="18" charset="0"/>
            </a:endParaRPr>
          </a:p>
        </p:txBody>
      </p:sp>
      <p:sp>
        <p:nvSpPr>
          <p:cNvPr id="17" name="TextBox 16"/>
          <p:cNvSpPr txBox="1"/>
          <p:nvPr/>
        </p:nvSpPr>
        <p:spPr>
          <a:xfrm>
            <a:off x="2718686" y="5985061"/>
            <a:ext cx="784189" cy="461665"/>
          </a:xfrm>
          <a:prstGeom prst="rect">
            <a:avLst/>
          </a:prstGeom>
          <a:noFill/>
        </p:spPr>
        <p:txBody>
          <a:bodyPr wrap="none" rtlCol="0">
            <a:spAutoFit/>
          </a:bodyPr>
          <a:lstStyle/>
          <a:p>
            <a:r>
              <a:rPr lang="en-US" altLang="zh-CN" sz="2400" b="1" dirty="0">
                <a:latin typeface="Times New Roman" pitchFamily="18" charset="0"/>
                <a:cs typeface="Times New Roman" pitchFamily="18" charset="0"/>
              </a:rPr>
              <a:t>CD8</a:t>
            </a:r>
            <a:endParaRPr lang="zh-CN" altLang="en-US" sz="2400" b="1" dirty="0">
              <a:latin typeface="Times New Roman" pitchFamily="18" charset="0"/>
              <a:cs typeface="Times New Roman" pitchFamily="18" charset="0"/>
            </a:endParaRPr>
          </a:p>
        </p:txBody>
      </p:sp>
      <p:pic>
        <p:nvPicPr>
          <p:cNvPr id="7" name="图片 6">
            <a:extLst>
              <a:ext uri="{FF2B5EF4-FFF2-40B4-BE49-F238E27FC236}">
                <a16:creationId xmlns:a16="http://schemas.microsoft.com/office/drawing/2014/main" id="{8061518C-B280-42B0-AE3A-8D2021FBDA17}"/>
              </a:ext>
            </a:extLst>
          </p:cNvPr>
          <p:cNvPicPr>
            <a:picLocks noChangeAspect="1"/>
          </p:cNvPicPr>
          <p:nvPr/>
        </p:nvPicPr>
        <p:blipFill>
          <a:blip r:embed="rId7" cstate="print">
            <a:extLst>
              <a:ext uri="{BEBA8EAE-BF5A-486C-A8C5-ECC9F3942E4B}">
                <a14:imgProps xmlns:a14="http://schemas.microsoft.com/office/drawing/2010/main">
                  <a14:imgLayer r:embed="rId8">
                    <a14:imgEffect>
                      <a14:saturation sat="2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681260" y="3879172"/>
            <a:ext cx="2864942" cy="2186460"/>
          </a:xfrm>
          <a:prstGeom prst="rect">
            <a:avLst/>
          </a:prstGeom>
        </p:spPr>
      </p:pic>
      <p:pic>
        <p:nvPicPr>
          <p:cNvPr id="12" name="图片 11">
            <a:extLst>
              <a:ext uri="{FF2B5EF4-FFF2-40B4-BE49-F238E27FC236}">
                <a16:creationId xmlns:a16="http://schemas.microsoft.com/office/drawing/2014/main" id="{9044E31B-C3CC-4B34-AB6E-101777C03D67}"/>
              </a:ext>
            </a:extLst>
          </p:cNvPr>
          <p:cNvPicPr>
            <a:picLocks noChangeAspect="1"/>
          </p:cNvPicPr>
          <p:nvPr/>
        </p:nvPicPr>
        <p:blipFill>
          <a:blip r:embed="rId9" cstate="print">
            <a:extLst>
              <a:ext uri="{BEBA8EAE-BF5A-486C-A8C5-ECC9F3942E4B}">
                <a14:imgProps xmlns:a14="http://schemas.microsoft.com/office/drawing/2010/main">
                  <a14:imgLayer r:embed="rId10">
                    <a14:imgEffect>
                      <a14:saturation sat="2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7629904" y="3894916"/>
            <a:ext cx="2632455" cy="2186460"/>
          </a:xfrm>
          <a:prstGeom prst="rect">
            <a:avLst/>
          </a:prstGeom>
        </p:spPr>
      </p:pic>
      <p:pic>
        <p:nvPicPr>
          <p:cNvPr id="28" name="图片 27">
            <a:extLst>
              <a:ext uri="{FF2B5EF4-FFF2-40B4-BE49-F238E27FC236}">
                <a16:creationId xmlns:a16="http://schemas.microsoft.com/office/drawing/2014/main" id="{911B8D4D-E5B8-4C5F-87EC-74CE03A7618F}"/>
              </a:ext>
            </a:extLst>
          </p:cNvPr>
          <p:cNvPicPr>
            <a:picLocks noChangeAspect="1"/>
          </p:cNvPicPr>
          <p:nvPr/>
        </p:nvPicPr>
        <p:blipFill>
          <a:blip r:embed="rId11" cstate="print">
            <a:extLst>
              <a:ext uri="{BEBA8EAE-BF5A-486C-A8C5-ECC9F3942E4B}">
                <a14:imgProps xmlns:a14="http://schemas.microsoft.com/office/drawing/2010/main">
                  <a14:imgLayer r:embed="rId12">
                    <a14:imgEffect>
                      <a14:saturation sat="2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810696" y="3910690"/>
            <a:ext cx="2774699" cy="2170687"/>
          </a:xfrm>
          <a:prstGeom prst="rect">
            <a:avLst/>
          </a:prstGeom>
        </p:spPr>
      </p:pic>
      <p:pic>
        <p:nvPicPr>
          <p:cNvPr id="30" name="图片 29" descr="图片包含 服装, 布料&#10;&#10;已生成高可信度的说明">
            <a:extLst>
              <a:ext uri="{FF2B5EF4-FFF2-40B4-BE49-F238E27FC236}">
                <a16:creationId xmlns:a16="http://schemas.microsoft.com/office/drawing/2014/main" id="{899F117B-7A15-438C-BB6A-367D7241EE0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810696" y="1147156"/>
            <a:ext cx="2870565" cy="2353853"/>
          </a:xfrm>
          <a:prstGeom prst="rect">
            <a:avLst/>
          </a:prstGeom>
        </p:spPr>
      </p:pic>
      <p:pic>
        <p:nvPicPr>
          <p:cNvPr id="32" name="图片 16">
            <a:extLst>
              <a:ext uri="{FF2B5EF4-FFF2-40B4-BE49-F238E27FC236}">
                <a16:creationId xmlns:a16="http://schemas.microsoft.com/office/drawing/2014/main" id="{E54CDA0B-A389-447B-8F61-602615831DFF}"/>
              </a:ext>
            </a:extLst>
          </p:cNvPr>
          <p:cNvPicPr>
            <a:picLocks noChangeAspect="1" noChangeArrowheads="1"/>
          </p:cNvPicPr>
          <p:nvPr/>
        </p:nvPicPr>
        <p:blipFill>
          <a:blip r:embed="rId14" cstate="print"/>
          <a:srcRect/>
          <a:stretch>
            <a:fillRect/>
          </a:stretch>
        </p:blipFill>
        <p:spPr bwMode="auto">
          <a:xfrm>
            <a:off x="9610859" y="6502411"/>
            <a:ext cx="2335531" cy="385976"/>
          </a:xfrm>
          <a:prstGeom prst="rect">
            <a:avLst/>
          </a:prstGeom>
          <a:noFill/>
          <a:ln w="9525">
            <a:noFill/>
            <a:miter lim="800000"/>
            <a:headEnd/>
            <a:tailEnd/>
          </a:ln>
        </p:spPr>
      </p:pic>
      <p:sp>
        <p:nvSpPr>
          <p:cNvPr id="29" name="矩形 28">
            <a:extLst>
              <a:ext uri="{FF2B5EF4-FFF2-40B4-BE49-F238E27FC236}">
                <a16:creationId xmlns:a16="http://schemas.microsoft.com/office/drawing/2014/main" id="{8B39B4AC-3106-45EE-B173-53DAE2BC8B67}"/>
              </a:ext>
            </a:extLst>
          </p:cNvPr>
          <p:cNvSpPr/>
          <p:nvPr/>
        </p:nvSpPr>
        <p:spPr>
          <a:xfrm>
            <a:off x="500514" y="171646"/>
            <a:ext cx="7546206" cy="627538"/>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CFB6A5E8-A61C-4DFA-9B03-3C66811BD917}"/>
              </a:ext>
            </a:extLst>
          </p:cNvPr>
          <p:cNvSpPr txBox="1"/>
          <p:nvPr/>
        </p:nvSpPr>
        <p:spPr>
          <a:xfrm>
            <a:off x="891818" y="233561"/>
            <a:ext cx="6990436" cy="677108"/>
          </a:xfrm>
          <a:prstGeom prst="rect">
            <a:avLst/>
          </a:prstGeom>
          <a:noFill/>
        </p:spPr>
        <p:txBody>
          <a:bodyPr wrap="square" rtlCol="0">
            <a:spAutoFit/>
          </a:bodyPr>
          <a:lstStyle/>
          <a:p>
            <a:r>
              <a:rPr lang="zh-CN" altLang="en-US" sz="2400" b="1" dirty="0">
                <a:solidFill>
                  <a:schemeClr val="bg1"/>
                </a:solidFill>
                <a:latin typeface="宋体" panose="02010600030101010101" pitchFamily="2" charset="-122"/>
                <a:ea typeface="宋体" panose="02010600030101010101" pitchFamily="2" charset="-122"/>
              </a:rPr>
              <a:t>子宫内膜免疫细胞在可孕女性中的表达情况</a:t>
            </a:r>
            <a:endParaRPr lang="en-US" altLang="zh-CN" sz="2400" b="1" dirty="0">
              <a:solidFill>
                <a:schemeClr val="bg1"/>
              </a:solidFill>
              <a:latin typeface="宋体" panose="02010600030101010101" pitchFamily="2" charset="-122"/>
              <a:ea typeface="宋体" panose="02010600030101010101" pitchFamily="2" charset="-122"/>
            </a:endParaRPr>
          </a:p>
          <a:p>
            <a:endParaRPr lang="zh-CN" altLang="en-US" sz="1400" b="1" dirty="0">
              <a:solidFill>
                <a:schemeClr val="bg1"/>
              </a:solidFill>
              <a:latin typeface="宋体" panose="02010600030101010101" pitchFamily="2" charset="-122"/>
              <a:ea typeface="宋体" panose="02010600030101010101" pitchFamily="2" charset="-122"/>
            </a:endParaRPr>
          </a:p>
        </p:txBody>
      </p:sp>
      <p:pic>
        <p:nvPicPr>
          <p:cNvPr id="34" name="图片 16">
            <a:extLst>
              <a:ext uri="{FF2B5EF4-FFF2-40B4-BE49-F238E27FC236}">
                <a16:creationId xmlns:a16="http://schemas.microsoft.com/office/drawing/2014/main" id="{2FC7392D-8B68-49B7-B484-15E16C02C298}"/>
              </a:ext>
            </a:extLst>
          </p:cNvPr>
          <p:cNvPicPr>
            <a:picLocks noChangeAspect="1" noChangeArrowheads="1"/>
          </p:cNvPicPr>
          <p:nvPr/>
        </p:nvPicPr>
        <p:blipFill>
          <a:blip r:embed="rId14" cstate="print"/>
          <a:srcRect/>
          <a:stretch>
            <a:fillRect/>
          </a:stretch>
        </p:blipFill>
        <p:spPr bwMode="auto">
          <a:xfrm>
            <a:off x="9798628" y="81936"/>
            <a:ext cx="2335531" cy="385976"/>
          </a:xfrm>
          <a:prstGeom prst="rect">
            <a:avLst/>
          </a:prstGeom>
          <a:noFill/>
          <a:ln w="9525">
            <a:noFill/>
            <a:miter lim="800000"/>
            <a:headEnd/>
            <a:tailEnd/>
          </a:ln>
        </p:spPr>
      </p:pic>
    </p:spTree>
    <p:extLst>
      <p:ext uri="{BB962C8B-B14F-4D97-AF65-F5344CB8AC3E}">
        <p14:creationId xmlns:p14="http://schemas.microsoft.com/office/powerpoint/2010/main" val="35020326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7EF4A959-8B6D-4114-839B-A6BB95948BBB}"/>
              </a:ext>
            </a:extLst>
          </p:cNvPr>
          <p:cNvSpPr/>
          <p:nvPr/>
        </p:nvSpPr>
        <p:spPr>
          <a:xfrm>
            <a:off x="423510" y="401009"/>
            <a:ext cx="4880009" cy="575581"/>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33139" y="401009"/>
            <a:ext cx="4206601" cy="461665"/>
          </a:xfrm>
          <a:prstGeom prst="rect">
            <a:avLst/>
          </a:prstGeom>
          <a:noFill/>
        </p:spPr>
        <p:txBody>
          <a:bodyPr wrap="none" rtlCol="0">
            <a:spAutoFit/>
          </a:bodyPr>
          <a:lstStyle/>
          <a:p>
            <a:r>
              <a:rPr lang="zh-CN" altLang="en-US" sz="2400" b="1" dirty="0">
                <a:solidFill>
                  <a:schemeClr val="bg1"/>
                </a:solidFill>
                <a:latin typeface="宋体" panose="02010600030101010101" pitchFamily="2" charset="-122"/>
                <a:ea typeface="宋体" panose="02010600030101010101" pitchFamily="2" charset="-122"/>
                <a:cs typeface="+mj-cs"/>
              </a:rPr>
              <a:t>子宫内膜免疫细胞谱参考范围</a:t>
            </a:r>
          </a:p>
        </p:txBody>
      </p:sp>
      <p:pic>
        <p:nvPicPr>
          <p:cNvPr id="8" name="图片 16">
            <a:extLst>
              <a:ext uri="{FF2B5EF4-FFF2-40B4-BE49-F238E27FC236}">
                <a16:creationId xmlns:a16="http://schemas.microsoft.com/office/drawing/2014/main" id="{E22CB648-C441-4B78-B766-9CD4A8C7D618}"/>
              </a:ext>
            </a:extLst>
          </p:cNvPr>
          <p:cNvPicPr>
            <a:picLocks noChangeAspect="1" noChangeArrowheads="1"/>
          </p:cNvPicPr>
          <p:nvPr/>
        </p:nvPicPr>
        <p:blipFill>
          <a:blip r:embed="rId3" cstate="print"/>
          <a:srcRect/>
          <a:stretch>
            <a:fillRect/>
          </a:stretch>
        </p:blipFill>
        <p:spPr bwMode="auto">
          <a:xfrm>
            <a:off x="9798628" y="81936"/>
            <a:ext cx="2335531" cy="385976"/>
          </a:xfrm>
          <a:prstGeom prst="rect">
            <a:avLst/>
          </a:prstGeom>
          <a:noFill/>
          <a:ln w="9525">
            <a:noFill/>
            <a:miter lim="800000"/>
            <a:headEnd/>
            <a:tailEnd/>
          </a:ln>
        </p:spPr>
      </p:pic>
      <p:sp>
        <p:nvSpPr>
          <p:cNvPr id="2" name="文本框 1">
            <a:extLst>
              <a:ext uri="{FF2B5EF4-FFF2-40B4-BE49-F238E27FC236}">
                <a16:creationId xmlns:a16="http://schemas.microsoft.com/office/drawing/2014/main" id="{F74D8BFF-D201-4012-B8B5-C458F03E9535}"/>
              </a:ext>
            </a:extLst>
          </p:cNvPr>
          <p:cNvSpPr txBox="1"/>
          <p:nvPr/>
        </p:nvSpPr>
        <p:spPr>
          <a:xfrm>
            <a:off x="2309786" y="1700829"/>
            <a:ext cx="7936788" cy="400110"/>
          </a:xfrm>
          <a:prstGeom prst="rect">
            <a:avLst/>
          </a:prstGeom>
          <a:noFill/>
        </p:spPr>
        <p:txBody>
          <a:bodyPr wrap="none" rtlCol="0">
            <a:spAutoFit/>
          </a:bodyPr>
          <a:lstStyle/>
          <a:p>
            <a:r>
              <a:rPr lang="zh-CN" altLang="en-US" sz="2000" b="1" dirty="0">
                <a:solidFill>
                  <a:srgbClr val="960000"/>
                </a:solidFill>
                <a:latin typeface="宋体" panose="02010600030101010101" pitchFamily="2" charset="-122"/>
                <a:ea typeface="宋体" panose="02010600030101010101" pitchFamily="2" charset="-122"/>
              </a:rPr>
              <a:t>取正常可孕女性</a:t>
            </a:r>
            <a:r>
              <a:rPr lang="zh-CN" altLang="en-US" sz="2000"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000" b="1" dirty="0">
                <a:solidFill>
                  <a:srgbClr val="960000"/>
                </a:solidFill>
                <a:latin typeface="Times New Roman" panose="02020603050405020304" pitchFamily="18" charset="0"/>
                <a:ea typeface="宋体" panose="02010600030101010101" pitchFamily="2" charset="-122"/>
                <a:cs typeface="Times New Roman" panose="02020603050405020304" pitchFamily="18" charset="0"/>
              </a:rPr>
              <a:t>P5-P95</a:t>
            </a:r>
            <a:r>
              <a:rPr lang="zh-CN" altLang="en-US" sz="2000" b="1" dirty="0">
                <a:solidFill>
                  <a:srgbClr val="960000"/>
                </a:solidFill>
                <a:latin typeface="宋体" panose="02010600030101010101" pitchFamily="2" charset="-122"/>
                <a:ea typeface="宋体" panose="02010600030101010101" pitchFamily="2" charset="-122"/>
              </a:rPr>
              <a:t>区间，为子宫内膜各免疫细胞的参考范围。</a:t>
            </a:r>
          </a:p>
        </p:txBody>
      </p:sp>
      <p:pic>
        <p:nvPicPr>
          <p:cNvPr id="5" name="图片 4">
            <a:extLst>
              <a:ext uri="{FF2B5EF4-FFF2-40B4-BE49-F238E27FC236}">
                <a16:creationId xmlns:a16="http://schemas.microsoft.com/office/drawing/2014/main" id="{45434586-5411-4E02-9483-6E89971786D6}"/>
              </a:ext>
            </a:extLst>
          </p:cNvPr>
          <p:cNvPicPr>
            <a:picLocks noChangeAspect="1"/>
          </p:cNvPicPr>
          <p:nvPr/>
        </p:nvPicPr>
        <p:blipFill>
          <a:blip r:embed="rId4"/>
          <a:stretch>
            <a:fillRect/>
          </a:stretch>
        </p:blipFill>
        <p:spPr>
          <a:xfrm>
            <a:off x="2309786" y="2287654"/>
            <a:ext cx="7743825" cy="3514725"/>
          </a:xfrm>
          <a:prstGeom prst="rect">
            <a:avLst/>
          </a:prstGeom>
        </p:spPr>
      </p:pic>
    </p:spTree>
    <p:extLst>
      <p:ext uri="{BB962C8B-B14F-4D97-AF65-F5344CB8AC3E}">
        <p14:creationId xmlns:p14="http://schemas.microsoft.com/office/powerpoint/2010/main" val="28740064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 name="矩形 86"/>
          <p:cNvSpPr/>
          <p:nvPr>
            <p:custDataLst>
              <p:tags r:id="rId2"/>
            </p:custDataLst>
          </p:nvPr>
        </p:nvSpPr>
        <p:spPr>
          <a:xfrm>
            <a:off x="1524000" y="1084333"/>
            <a:ext cx="9144000" cy="776834"/>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88" name="矩形 87"/>
          <p:cNvSpPr/>
          <p:nvPr>
            <p:custDataLst>
              <p:tags r:id="rId3"/>
            </p:custDataLst>
          </p:nvPr>
        </p:nvSpPr>
        <p:spPr>
          <a:xfrm>
            <a:off x="2620335" y="1084333"/>
            <a:ext cx="1205714" cy="776834"/>
          </a:xfrm>
          <a:prstGeom prst="rect">
            <a:avLst/>
          </a:prstGeom>
          <a:blipFill dpi="0" rotWithShape="1">
            <a:blip r:embed="rId27"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wrap="square" rtlCol="0" anchor="ctr" anchorCtr="0">
            <a:normAutofit/>
          </a:bodyPr>
          <a:lstStyle/>
          <a:p>
            <a:pPr algn="ctr">
              <a:defRPr/>
            </a:pPr>
            <a:endParaRPr lang="zh-CN" altLang="en-US" kern="0">
              <a:solidFill>
                <a:prstClr val="white"/>
              </a:solidFill>
            </a:endParaRPr>
          </a:p>
        </p:txBody>
      </p:sp>
      <p:sp>
        <p:nvSpPr>
          <p:cNvPr id="89" name="矩形 88"/>
          <p:cNvSpPr/>
          <p:nvPr>
            <p:custDataLst>
              <p:tags r:id="rId4"/>
            </p:custDataLst>
          </p:nvPr>
        </p:nvSpPr>
        <p:spPr>
          <a:xfrm>
            <a:off x="4999050" y="1084333"/>
            <a:ext cx="1205714" cy="776834"/>
          </a:xfrm>
          <a:prstGeom prst="rect">
            <a:avLst/>
          </a:prstGeom>
          <a:blipFill dpi="0" rotWithShape="1">
            <a:blip r:embed="rId28" cstate="print">
              <a:extLst>
                <a:ext uri="{28A0092B-C50C-407E-A947-70E740481C1C}">
                  <a14:useLocalDpi xmlns:a14="http://schemas.microsoft.com/office/drawing/2010/main" val="0"/>
                </a:ext>
              </a:extLst>
            </a:blip>
            <a:srcRect/>
            <a:stretch>
              <a:fillRect l="-3084" t="-116667" r="-11069" b="-18991"/>
            </a:stretch>
          </a:blipFill>
          <a:ln w="12700" cap="flat" cmpd="sng" algn="ctr">
            <a:noFill/>
            <a:prstDash val="solid"/>
            <a:miter lim="800000"/>
          </a:ln>
          <a:effectLst/>
        </p:spPr>
        <p:txBody>
          <a:bodyPr wrap="square" rtlCol="0" anchor="ctr" anchorCtr="0">
            <a:normAutofit/>
          </a:bodyPr>
          <a:lstStyle/>
          <a:p>
            <a:pPr algn="ctr">
              <a:defRPr/>
            </a:pPr>
            <a:endParaRPr lang="zh-CN" altLang="en-US" kern="0">
              <a:solidFill>
                <a:prstClr val="white"/>
              </a:solidFill>
            </a:endParaRPr>
          </a:p>
        </p:txBody>
      </p:sp>
      <p:sp>
        <p:nvSpPr>
          <p:cNvPr id="90" name="矩形 89"/>
          <p:cNvSpPr/>
          <p:nvPr>
            <p:custDataLst>
              <p:tags r:id="rId5"/>
            </p:custDataLst>
          </p:nvPr>
        </p:nvSpPr>
        <p:spPr>
          <a:xfrm>
            <a:off x="7393527" y="1084333"/>
            <a:ext cx="1205714" cy="776834"/>
          </a:xfrm>
          <a:prstGeom prst="rect">
            <a:avLst/>
          </a:prstGeom>
          <a:blipFill dpi="0" rotWithShape="1">
            <a:blip r:embed="rId29"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wrap="square" rtlCol="0" anchor="ctr" anchorCtr="0">
            <a:normAutofit/>
          </a:bodyPr>
          <a:lstStyle/>
          <a:p>
            <a:pPr algn="ctr">
              <a:defRPr/>
            </a:pPr>
            <a:endParaRPr lang="zh-CN" altLang="en-US" kern="0">
              <a:solidFill>
                <a:prstClr val="white"/>
              </a:solidFill>
            </a:endParaRPr>
          </a:p>
        </p:txBody>
      </p:sp>
      <p:sp>
        <p:nvSpPr>
          <p:cNvPr id="94" name="文本框 93"/>
          <p:cNvSpPr txBox="1"/>
          <p:nvPr>
            <p:custDataLst>
              <p:tags r:id="rId6"/>
            </p:custDataLst>
          </p:nvPr>
        </p:nvSpPr>
        <p:spPr>
          <a:xfrm>
            <a:off x="9549454" y="2005546"/>
            <a:ext cx="1760418" cy="523220"/>
          </a:xfrm>
          <a:prstGeom prst="rect">
            <a:avLst/>
          </a:prstGeom>
          <a:noFill/>
        </p:spPr>
        <p:txBody>
          <a:bodyPr wrap="square" rtlCol="0" anchor="ctr" anchorCtr="0">
            <a:normAutofit/>
          </a:bodyPr>
          <a:lstStyle/>
          <a:p>
            <a:r>
              <a:rPr lang="en-US" altLang="zh-CN" sz="2800" dirty="0">
                <a:solidFill>
                  <a:srgbClr val="EEEEEE"/>
                </a:solidFill>
                <a:latin typeface="微软雅黑" panose="020B0503020204020204" pitchFamily="34" charset="-122"/>
                <a:ea typeface="微软雅黑" panose="020B0503020204020204" pitchFamily="34" charset="-122"/>
              </a:rPr>
              <a:t>Contents</a:t>
            </a:r>
            <a:endParaRPr lang="zh-CN" altLang="en-US" sz="2800" dirty="0">
              <a:solidFill>
                <a:srgbClr val="EEEEEE"/>
              </a:solidFill>
              <a:latin typeface="微软雅黑" panose="020B0503020204020204" pitchFamily="34" charset="-122"/>
              <a:ea typeface="微软雅黑" panose="020B0503020204020204" pitchFamily="34" charset="-122"/>
            </a:endParaRPr>
          </a:p>
        </p:txBody>
      </p:sp>
      <p:cxnSp>
        <p:nvCxnSpPr>
          <p:cNvPr id="95" name="直接连接符 94"/>
          <p:cNvCxnSpPr/>
          <p:nvPr>
            <p:custDataLst>
              <p:tags r:id="rId7"/>
            </p:custDataLst>
          </p:nvPr>
        </p:nvCxnSpPr>
        <p:spPr>
          <a:xfrm flipH="1">
            <a:off x="10920455" y="1873436"/>
            <a:ext cx="654269" cy="913564"/>
          </a:xfrm>
          <a:prstGeom prst="line">
            <a:avLst/>
          </a:prstGeom>
          <a:noFill/>
          <a:ln w="6350" cap="flat" cmpd="sng" algn="ctr">
            <a:solidFill>
              <a:schemeClr val="accent1"/>
            </a:solidFill>
            <a:prstDash val="solid"/>
            <a:miter lim="800000"/>
          </a:ln>
          <a:effectLst/>
        </p:spPr>
      </p:cxnSp>
      <p:sp>
        <p:nvSpPr>
          <p:cNvPr id="96" name="文本框 95"/>
          <p:cNvSpPr txBox="1"/>
          <p:nvPr>
            <p:custDataLst>
              <p:tags r:id="rId8"/>
            </p:custDataLst>
          </p:nvPr>
        </p:nvSpPr>
        <p:spPr>
          <a:xfrm>
            <a:off x="11145007" y="2425913"/>
            <a:ext cx="966931" cy="523220"/>
          </a:xfrm>
          <a:prstGeom prst="rect">
            <a:avLst/>
          </a:prstGeom>
          <a:noFill/>
        </p:spPr>
        <p:txBody>
          <a:bodyPr wrap="square" rtlCol="0" anchor="ctr" anchorCtr="0">
            <a:normAutofit/>
          </a:bodyPr>
          <a:lstStyle/>
          <a:p>
            <a:r>
              <a:rPr lang="zh-CN" altLang="en-US" sz="2800" b="1" spc="250" dirty="0">
                <a:solidFill>
                  <a:schemeClr val="accent1">
                    <a:lumMod val="75000"/>
                  </a:schemeClr>
                </a:solidFill>
                <a:latin typeface="微软雅黑" panose="020B0503020204020204" pitchFamily="34" charset="-122"/>
                <a:ea typeface="微软雅黑" panose="020B0503020204020204" pitchFamily="34" charset="-122"/>
              </a:rPr>
              <a:t>目录</a:t>
            </a:r>
          </a:p>
        </p:txBody>
      </p:sp>
      <p:cxnSp>
        <p:nvCxnSpPr>
          <p:cNvPr id="97" name="直接连接符 96"/>
          <p:cNvCxnSpPr/>
          <p:nvPr>
            <p:custDataLst>
              <p:tags r:id="rId9"/>
            </p:custDataLst>
          </p:nvPr>
        </p:nvCxnSpPr>
        <p:spPr>
          <a:xfrm>
            <a:off x="1076039" y="1902426"/>
            <a:ext cx="0" cy="1618449"/>
          </a:xfrm>
          <a:prstGeom prst="line">
            <a:avLst/>
          </a:prstGeom>
          <a:noFill/>
          <a:ln w="6350" cap="flat" cmpd="sng" algn="ctr">
            <a:solidFill>
              <a:schemeClr val="accent1"/>
            </a:solidFill>
            <a:prstDash val="solid"/>
            <a:miter lim="800000"/>
          </a:ln>
          <a:effectLst/>
        </p:spPr>
      </p:cxnSp>
      <p:sp>
        <p:nvSpPr>
          <p:cNvPr id="98" name="矩形 97"/>
          <p:cNvSpPr/>
          <p:nvPr>
            <p:custDataLst>
              <p:tags r:id="rId10"/>
            </p:custDataLst>
          </p:nvPr>
        </p:nvSpPr>
        <p:spPr>
          <a:xfrm>
            <a:off x="538826" y="2233300"/>
            <a:ext cx="465638" cy="274801"/>
          </a:xfrm>
          <a:prstGeom prst="rect">
            <a:avLst/>
          </a:prstGeom>
          <a:solidFill>
            <a:schemeClr val="accent1"/>
          </a:solidFill>
          <a:ln w="12700" cap="flat" cmpd="sng" algn="ctr">
            <a:noFill/>
            <a:prstDash val="solid"/>
            <a:miter lim="800000"/>
          </a:ln>
          <a:effectLst/>
        </p:spPr>
        <p:txBody>
          <a:bodyPr wrap="square" rtlCol="0" anchor="ctr" anchorCtr="0">
            <a:normAutofit fontScale="85000" lnSpcReduction="20000"/>
          </a:bodyPr>
          <a:lstStyle/>
          <a:p>
            <a:pPr algn="ctr">
              <a:defRPr/>
            </a:pPr>
            <a:r>
              <a:rPr lang="en-US" altLang="zh-CN" sz="1600" kern="0" dirty="0">
                <a:solidFill>
                  <a:prstClr val="white"/>
                </a:solidFill>
              </a:rPr>
              <a:t>P</a:t>
            </a:r>
            <a:r>
              <a:rPr lang="en-US" altLang="zh-CN" sz="900" kern="0" dirty="0">
                <a:solidFill>
                  <a:prstClr val="white"/>
                </a:solidFill>
              </a:rPr>
              <a:t>01</a:t>
            </a:r>
            <a:endParaRPr lang="zh-CN" altLang="en-US" sz="900" kern="0" dirty="0">
              <a:solidFill>
                <a:prstClr val="white"/>
              </a:solidFill>
            </a:endParaRPr>
          </a:p>
        </p:txBody>
      </p:sp>
      <p:sp>
        <p:nvSpPr>
          <p:cNvPr id="99" name="文本框 98"/>
          <p:cNvSpPr txBox="1"/>
          <p:nvPr>
            <p:custDataLst>
              <p:tags r:id="rId11"/>
            </p:custDataLst>
          </p:nvPr>
        </p:nvSpPr>
        <p:spPr>
          <a:xfrm>
            <a:off x="1147616" y="2048318"/>
            <a:ext cx="1793196" cy="463435"/>
          </a:xfrm>
          <a:prstGeom prst="rect">
            <a:avLst/>
          </a:prstGeom>
          <a:noFill/>
        </p:spPr>
        <p:txBody>
          <a:bodyPr wrap="square" rtlCol="0" anchor="b" anchorCtr="0">
            <a:normAutofit/>
          </a:bodyPr>
          <a:lstStyle/>
          <a:p>
            <a:r>
              <a:rPr lang="zh-CN" altLang="en-US" sz="2000" b="1" dirty="0">
                <a:solidFill>
                  <a:schemeClr val="accent1">
                    <a:lumMod val="75000"/>
                  </a:schemeClr>
                </a:solidFill>
              </a:rPr>
              <a:t>临床意义</a:t>
            </a:r>
          </a:p>
        </p:txBody>
      </p:sp>
      <p:cxnSp>
        <p:nvCxnSpPr>
          <p:cNvPr id="101" name="直接连接符 100"/>
          <p:cNvCxnSpPr>
            <a:cxnSpLocks/>
          </p:cNvCxnSpPr>
          <p:nvPr>
            <p:custDataLst>
              <p:tags r:id="rId12"/>
            </p:custDataLst>
          </p:nvPr>
        </p:nvCxnSpPr>
        <p:spPr>
          <a:xfrm>
            <a:off x="6605865" y="1821762"/>
            <a:ext cx="0" cy="3024558"/>
          </a:xfrm>
          <a:prstGeom prst="line">
            <a:avLst/>
          </a:prstGeom>
          <a:noFill/>
          <a:ln w="6350" cap="flat" cmpd="sng" algn="ctr">
            <a:solidFill>
              <a:schemeClr val="accent1"/>
            </a:solidFill>
            <a:prstDash val="solid"/>
            <a:miter lim="800000"/>
          </a:ln>
          <a:effectLst/>
        </p:spPr>
      </p:cxnSp>
      <p:sp>
        <p:nvSpPr>
          <p:cNvPr id="102" name="文本框 101"/>
          <p:cNvSpPr txBox="1"/>
          <p:nvPr>
            <p:custDataLst>
              <p:tags r:id="rId13"/>
            </p:custDataLst>
          </p:nvPr>
        </p:nvSpPr>
        <p:spPr>
          <a:xfrm>
            <a:off x="6677442" y="3396892"/>
            <a:ext cx="1793196" cy="463435"/>
          </a:xfrm>
          <a:prstGeom prst="rect">
            <a:avLst/>
          </a:prstGeom>
          <a:noFill/>
        </p:spPr>
        <p:txBody>
          <a:bodyPr wrap="square" rtlCol="0" anchor="b" anchorCtr="0">
            <a:normAutofit/>
          </a:bodyPr>
          <a:lstStyle/>
          <a:p>
            <a:r>
              <a:rPr lang="zh-CN" altLang="en-US" sz="2000" b="1" dirty="0">
                <a:solidFill>
                  <a:schemeClr val="accent1">
                    <a:lumMod val="75000"/>
                  </a:schemeClr>
                </a:solidFill>
              </a:rPr>
              <a:t>建立参考范围</a:t>
            </a:r>
          </a:p>
        </p:txBody>
      </p:sp>
      <p:sp>
        <p:nvSpPr>
          <p:cNvPr id="104" name="矩形 103"/>
          <p:cNvSpPr/>
          <p:nvPr>
            <p:custDataLst>
              <p:tags r:id="rId14"/>
            </p:custDataLst>
          </p:nvPr>
        </p:nvSpPr>
        <p:spPr>
          <a:xfrm>
            <a:off x="6068651" y="3581874"/>
            <a:ext cx="465638" cy="274801"/>
          </a:xfrm>
          <a:prstGeom prst="rect">
            <a:avLst/>
          </a:prstGeom>
          <a:solidFill>
            <a:schemeClr val="accent1"/>
          </a:solidFill>
          <a:ln w="12700" cap="flat" cmpd="sng" algn="ctr">
            <a:noFill/>
            <a:prstDash val="solid"/>
            <a:miter lim="800000"/>
          </a:ln>
          <a:effectLst/>
        </p:spPr>
        <p:txBody>
          <a:bodyPr wrap="square" rtlCol="0" anchor="ctr" anchorCtr="0">
            <a:normAutofit fontScale="85000" lnSpcReduction="20000"/>
          </a:bodyPr>
          <a:lstStyle/>
          <a:p>
            <a:pPr algn="ctr">
              <a:defRPr/>
            </a:pPr>
            <a:r>
              <a:rPr lang="en-US" altLang="zh-CN" sz="1600" kern="0" dirty="0">
                <a:solidFill>
                  <a:prstClr val="white"/>
                </a:solidFill>
              </a:rPr>
              <a:t>P</a:t>
            </a:r>
            <a:r>
              <a:rPr lang="en-US" altLang="zh-CN" sz="900" kern="0" dirty="0">
                <a:solidFill>
                  <a:prstClr val="white"/>
                </a:solidFill>
              </a:rPr>
              <a:t>03</a:t>
            </a:r>
            <a:endParaRPr lang="zh-CN" altLang="en-US" sz="900" kern="0" dirty="0">
              <a:solidFill>
                <a:prstClr val="white"/>
              </a:solidFill>
            </a:endParaRPr>
          </a:p>
        </p:txBody>
      </p:sp>
      <p:cxnSp>
        <p:nvCxnSpPr>
          <p:cNvPr id="105" name="直接连接符 104"/>
          <p:cNvCxnSpPr>
            <a:cxnSpLocks/>
          </p:cNvCxnSpPr>
          <p:nvPr>
            <p:custDataLst>
              <p:tags r:id="rId15"/>
            </p:custDataLst>
          </p:nvPr>
        </p:nvCxnSpPr>
        <p:spPr>
          <a:xfrm>
            <a:off x="9583030" y="1842082"/>
            <a:ext cx="0" cy="3756078"/>
          </a:xfrm>
          <a:prstGeom prst="line">
            <a:avLst/>
          </a:prstGeom>
          <a:noFill/>
          <a:ln w="6350" cap="flat" cmpd="sng" algn="ctr">
            <a:solidFill>
              <a:schemeClr val="accent1"/>
            </a:solidFill>
            <a:prstDash val="solid"/>
            <a:miter lim="800000"/>
          </a:ln>
          <a:effectLst/>
        </p:spPr>
      </p:cxnSp>
      <p:sp>
        <p:nvSpPr>
          <p:cNvPr id="106" name="文本框 105"/>
          <p:cNvSpPr txBox="1"/>
          <p:nvPr>
            <p:custDataLst>
              <p:tags r:id="rId16"/>
            </p:custDataLst>
          </p:nvPr>
        </p:nvSpPr>
        <p:spPr>
          <a:xfrm>
            <a:off x="9545343" y="4202918"/>
            <a:ext cx="1793196" cy="463435"/>
          </a:xfrm>
          <a:prstGeom prst="rect">
            <a:avLst/>
          </a:prstGeom>
          <a:noFill/>
        </p:spPr>
        <p:txBody>
          <a:bodyPr wrap="square" rtlCol="0" anchor="b" anchorCtr="0">
            <a:normAutofit/>
          </a:bodyPr>
          <a:lstStyle/>
          <a:p>
            <a:r>
              <a:rPr lang="zh-CN" altLang="en-US" sz="2000" b="1" dirty="0">
                <a:solidFill>
                  <a:schemeClr val="accent1">
                    <a:lumMod val="75000"/>
                  </a:schemeClr>
                </a:solidFill>
              </a:rPr>
              <a:t>临床应用研究</a:t>
            </a:r>
          </a:p>
        </p:txBody>
      </p:sp>
      <p:sp>
        <p:nvSpPr>
          <p:cNvPr id="108" name="矩形 107"/>
          <p:cNvSpPr/>
          <p:nvPr>
            <p:custDataLst>
              <p:tags r:id="rId17"/>
            </p:custDataLst>
          </p:nvPr>
        </p:nvSpPr>
        <p:spPr>
          <a:xfrm>
            <a:off x="8936552" y="4361925"/>
            <a:ext cx="465638" cy="274801"/>
          </a:xfrm>
          <a:prstGeom prst="rect">
            <a:avLst/>
          </a:prstGeom>
          <a:solidFill>
            <a:schemeClr val="accent1"/>
          </a:solidFill>
          <a:ln w="12700" cap="flat" cmpd="sng" algn="ctr">
            <a:noFill/>
            <a:prstDash val="solid"/>
            <a:miter lim="800000"/>
          </a:ln>
          <a:effectLst/>
        </p:spPr>
        <p:txBody>
          <a:bodyPr wrap="square" rtlCol="0" anchor="ctr" anchorCtr="0">
            <a:normAutofit fontScale="85000" lnSpcReduction="20000"/>
          </a:bodyPr>
          <a:lstStyle/>
          <a:p>
            <a:pPr algn="ctr">
              <a:defRPr/>
            </a:pPr>
            <a:r>
              <a:rPr lang="en-US" altLang="zh-CN" sz="1600" kern="0" dirty="0">
                <a:solidFill>
                  <a:prstClr val="white"/>
                </a:solidFill>
              </a:rPr>
              <a:t>P</a:t>
            </a:r>
            <a:r>
              <a:rPr lang="en-US" altLang="zh-CN" sz="900" kern="0" dirty="0">
                <a:solidFill>
                  <a:prstClr val="white"/>
                </a:solidFill>
              </a:rPr>
              <a:t>04</a:t>
            </a:r>
            <a:endParaRPr lang="zh-CN" altLang="en-US" sz="900" kern="0" dirty="0">
              <a:solidFill>
                <a:prstClr val="white"/>
              </a:solidFill>
            </a:endParaRPr>
          </a:p>
        </p:txBody>
      </p:sp>
      <p:sp>
        <p:nvSpPr>
          <p:cNvPr id="24" name="文本框 23"/>
          <p:cNvSpPr txBox="1"/>
          <p:nvPr>
            <p:custDataLst>
              <p:tags r:id="rId18"/>
            </p:custDataLst>
          </p:nvPr>
        </p:nvSpPr>
        <p:spPr>
          <a:xfrm>
            <a:off x="1236516" y="2511195"/>
            <a:ext cx="1511816" cy="1052596"/>
          </a:xfrm>
          <a:prstGeom prst="rect">
            <a:avLst/>
          </a:prstGeom>
          <a:noFill/>
        </p:spPr>
        <p:txBody>
          <a:bodyPr wrap="square" lIns="0" tIns="0" rIns="0" bIns="0" rtlCol="0" anchor="t" anchorCtr="0">
            <a:normAutofit/>
          </a:bodyPr>
          <a:lstStyle/>
          <a:p>
            <a:pPr>
              <a:lnSpc>
                <a:spcPct val="130000"/>
              </a:lnSpc>
            </a:pPr>
            <a:r>
              <a:rPr lang="zh-CN" altLang="en-US" sz="1600" b="1" dirty="0">
                <a:latin typeface="+mn-ea"/>
                <a:cs typeface="Times New Roman" panose="02020603050405020304" pitchFamily="18" charset="0"/>
              </a:rPr>
              <a:t>子宫内膜免疫细胞在妊娠过程中的调节作用</a:t>
            </a:r>
            <a:endParaRPr lang="zh-CN" altLang="en-US" sz="1600" dirty="0">
              <a:solidFill>
                <a:schemeClr val="tx1">
                  <a:lumMod val="50000"/>
                  <a:lumOff val="50000"/>
                </a:schemeClr>
              </a:solidFill>
              <a:latin typeface="+mn-ea"/>
            </a:endParaRPr>
          </a:p>
        </p:txBody>
      </p:sp>
      <p:sp>
        <p:nvSpPr>
          <p:cNvPr id="25" name="文本框 24"/>
          <p:cNvSpPr txBox="1"/>
          <p:nvPr>
            <p:custDataLst>
              <p:tags r:id="rId19"/>
            </p:custDataLst>
          </p:nvPr>
        </p:nvSpPr>
        <p:spPr>
          <a:xfrm>
            <a:off x="6766341" y="3859769"/>
            <a:ext cx="1864763" cy="1052596"/>
          </a:xfrm>
          <a:prstGeom prst="rect">
            <a:avLst/>
          </a:prstGeom>
          <a:noFill/>
        </p:spPr>
        <p:txBody>
          <a:bodyPr wrap="square" lIns="0" tIns="0" rIns="0" bIns="0" rtlCol="0" anchor="t" anchorCtr="0">
            <a:noAutofit/>
          </a:bodyPr>
          <a:lstStyle/>
          <a:p>
            <a:pPr>
              <a:lnSpc>
                <a:spcPct val="130000"/>
              </a:lnSpc>
            </a:pPr>
            <a:r>
              <a:rPr lang="zh-CN" altLang="en-US" sz="1600" b="1" dirty="0"/>
              <a:t>建立正常可孕女性种植窗期子宫内膜免疫细胞的参考范围</a:t>
            </a:r>
          </a:p>
        </p:txBody>
      </p:sp>
      <p:sp>
        <p:nvSpPr>
          <p:cNvPr id="26" name="文本框 25"/>
          <p:cNvSpPr txBox="1"/>
          <p:nvPr>
            <p:custDataLst>
              <p:tags r:id="rId20"/>
            </p:custDataLst>
          </p:nvPr>
        </p:nvSpPr>
        <p:spPr>
          <a:xfrm>
            <a:off x="9634244" y="4625713"/>
            <a:ext cx="2067511" cy="1052596"/>
          </a:xfrm>
          <a:prstGeom prst="rect">
            <a:avLst/>
          </a:prstGeom>
          <a:noFill/>
        </p:spPr>
        <p:txBody>
          <a:bodyPr wrap="square" lIns="0" tIns="0" rIns="0" bIns="0" rtlCol="0" anchor="t" anchorCtr="0">
            <a:noAutofit/>
          </a:bodyPr>
          <a:lstStyle/>
          <a:p>
            <a:pPr>
              <a:lnSpc>
                <a:spcPct val="130000"/>
              </a:lnSpc>
            </a:pPr>
            <a:r>
              <a:rPr lang="zh-CN" altLang="en-US" sz="1600" b="1" dirty="0"/>
              <a:t>对于反复生殖失败患者的子宫内膜免疫细胞的谱临床应用的探索</a:t>
            </a:r>
          </a:p>
        </p:txBody>
      </p:sp>
      <p:sp>
        <p:nvSpPr>
          <p:cNvPr id="27" name="矩形 26">
            <a:extLst>
              <a:ext uri="{FF2B5EF4-FFF2-40B4-BE49-F238E27FC236}">
                <a16:creationId xmlns:a16="http://schemas.microsoft.com/office/drawing/2014/main" id="{6C69B5AF-05A0-4B5E-B464-E6697CCFF4BD}"/>
              </a:ext>
            </a:extLst>
          </p:cNvPr>
          <p:cNvSpPr/>
          <p:nvPr/>
        </p:nvSpPr>
        <p:spPr>
          <a:xfrm>
            <a:off x="0" y="861795"/>
            <a:ext cx="12192000" cy="1079723"/>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29211D9E-69BC-49C3-92E4-DD37CA335544}"/>
              </a:ext>
            </a:extLst>
          </p:cNvPr>
          <p:cNvSpPr txBox="1"/>
          <p:nvPr/>
        </p:nvSpPr>
        <p:spPr>
          <a:xfrm>
            <a:off x="398466" y="1135026"/>
            <a:ext cx="12563606" cy="540725"/>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20000"/>
              </a:lnSpc>
            </a:pPr>
            <a:r>
              <a:rPr lang="zh-CN" altLang="en-US" sz="2800" b="1" dirty="0">
                <a:solidFill>
                  <a:schemeClr val="bg1"/>
                </a:solidFill>
                <a:latin typeface="宋体" panose="02010600030101010101" pitchFamily="2" charset="-122"/>
                <a:ea typeface="宋体" panose="02010600030101010101" pitchFamily="2" charset="-122"/>
              </a:rPr>
              <a:t>运用免疫组化定量分析子宫内膜免疫细胞谱的临床应用研究</a:t>
            </a:r>
            <a:endParaRPr lang="en-US" altLang="zh-CN" sz="2800" b="1" dirty="0">
              <a:solidFill>
                <a:schemeClr val="bg1"/>
              </a:solidFill>
              <a:latin typeface="宋体" panose="02010600030101010101" pitchFamily="2" charset="-122"/>
              <a:ea typeface="宋体" panose="02010600030101010101" pitchFamily="2" charset="-122"/>
            </a:endParaRPr>
          </a:p>
        </p:txBody>
      </p:sp>
      <p:cxnSp>
        <p:nvCxnSpPr>
          <p:cNvPr id="40" name="直接连接符 39">
            <a:extLst>
              <a:ext uri="{FF2B5EF4-FFF2-40B4-BE49-F238E27FC236}">
                <a16:creationId xmlns:a16="http://schemas.microsoft.com/office/drawing/2014/main" id="{7EFFB979-589B-4F0F-97CC-C02BA5EE612A}"/>
              </a:ext>
            </a:extLst>
          </p:cNvPr>
          <p:cNvCxnSpPr>
            <a:cxnSpLocks/>
          </p:cNvCxnSpPr>
          <p:nvPr>
            <p:custDataLst>
              <p:tags r:id="rId21"/>
            </p:custDataLst>
          </p:nvPr>
        </p:nvCxnSpPr>
        <p:spPr>
          <a:xfrm>
            <a:off x="3672827" y="1945246"/>
            <a:ext cx="0" cy="2274996"/>
          </a:xfrm>
          <a:prstGeom prst="line">
            <a:avLst/>
          </a:prstGeom>
          <a:noFill/>
          <a:ln w="6350" cap="flat" cmpd="sng" algn="ctr">
            <a:solidFill>
              <a:schemeClr val="accent1"/>
            </a:solidFill>
            <a:prstDash val="solid"/>
            <a:miter lim="800000"/>
          </a:ln>
          <a:effectLst/>
        </p:spPr>
      </p:cxnSp>
      <p:sp>
        <p:nvSpPr>
          <p:cNvPr id="41" name="矩形 40">
            <a:extLst>
              <a:ext uri="{FF2B5EF4-FFF2-40B4-BE49-F238E27FC236}">
                <a16:creationId xmlns:a16="http://schemas.microsoft.com/office/drawing/2014/main" id="{03A5420C-1AA8-4D65-8DCC-B7F7BEDDF920}"/>
              </a:ext>
            </a:extLst>
          </p:cNvPr>
          <p:cNvSpPr/>
          <p:nvPr>
            <p:custDataLst>
              <p:tags r:id="rId22"/>
            </p:custDataLst>
          </p:nvPr>
        </p:nvSpPr>
        <p:spPr>
          <a:xfrm>
            <a:off x="3135614" y="2926360"/>
            <a:ext cx="465638" cy="274801"/>
          </a:xfrm>
          <a:prstGeom prst="rect">
            <a:avLst/>
          </a:prstGeom>
          <a:solidFill>
            <a:schemeClr val="accent1"/>
          </a:solidFill>
          <a:ln w="12700" cap="flat" cmpd="sng" algn="ctr">
            <a:noFill/>
            <a:prstDash val="solid"/>
            <a:miter lim="800000"/>
          </a:ln>
          <a:effectLst/>
        </p:spPr>
        <p:txBody>
          <a:bodyPr wrap="square" rtlCol="0" anchor="ctr" anchorCtr="0">
            <a:normAutofit fontScale="85000" lnSpcReduction="20000"/>
          </a:bodyPr>
          <a:lstStyle/>
          <a:p>
            <a:pPr algn="ctr">
              <a:defRPr/>
            </a:pPr>
            <a:r>
              <a:rPr lang="en-US" altLang="zh-CN" sz="1600" kern="0" dirty="0">
                <a:solidFill>
                  <a:prstClr val="white"/>
                </a:solidFill>
              </a:rPr>
              <a:t>P</a:t>
            </a:r>
            <a:r>
              <a:rPr lang="en-US" altLang="zh-CN" sz="900" kern="0" dirty="0">
                <a:solidFill>
                  <a:prstClr val="white"/>
                </a:solidFill>
              </a:rPr>
              <a:t>02</a:t>
            </a:r>
            <a:endParaRPr lang="zh-CN" altLang="en-US" sz="900" kern="0" dirty="0">
              <a:solidFill>
                <a:prstClr val="white"/>
              </a:solidFill>
            </a:endParaRPr>
          </a:p>
        </p:txBody>
      </p:sp>
      <p:sp>
        <p:nvSpPr>
          <p:cNvPr id="42" name="文本框 41">
            <a:extLst>
              <a:ext uri="{FF2B5EF4-FFF2-40B4-BE49-F238E27FC236}">
                <a16:creationId xmlns:a16="http://schemas.microsoft.com/office/drawing/2014/main" id="{80B516CD-1A0F-4CED-8680-B559F5731A33}"/>
              </a:ext>
            </a:extLst>
          </p:cNvPr>
          <p:cNvSpPr txBox="1"/>
          <p:nvPr>
            <p:custDataLst>
              <p:tags r:id="rId23"/>
            </p:custDataLst>
          </p:nvPr>
        </p:nvSpPr>
        <p:spPr>
          <a:xfrm>
            <a:off x="3744404" y="2741378"/>
            <a:ext cx="1793196" cy="463435"/>
          </a:xfrm>
          <a:prstGeom prst="rect">
            <a:avLst/>
          </a:prstGeom>
          <a:noFill/>
        </p:spPr>
        <p:txBody>
          <a:bodyPr wrap="square" rtlCol="0" anchor="b" anchorCtr="0">
            <a:normAutofit/>
          </a:bodyPr>
          <a:lstStyle/>
          <a:p>
            <a:r>
              <a:rPr lang="zh-CN" altLang="en-US" sz="2000" b="1" dirty="0">
                <a:solidFill>
                  <a:schemeClr val="accent1">
                    <a:lumMod val="75000"/>
                  </a:schemeClr>
                </a:solidFill>
              </a:rPr>
              <a:t>定量分析</a:t>
            </a:r>
          </a:p>
        </p:txBody>
      </p:sp>
      <p:sp>
        <p:nvSpPr>
          <p:cNvPr id="43" name="文本框 42">
            <a:extLst>
              <a:ext uri="{FF2B5EF4-FFF2-40B4-BE49-F238E27FC236}">
                <a16:creationId xmlns:a16="http://schemas.microsoft.com/office/drawing/2014/main" id="{1D95B1C4-1E86-4AFD-B09F-9E6AFEDB9F8F}"/>
              </a:ext>
            </a:extLst>
          </p:cNvPr>
          <p:cNvSpPr txBox="1"/>
          <p:nvPr>
            <p:custDataLst>
              <p:tags r:id="rId24"/>
            </p:custDataLst>
          </p:nvPr>
        </p:nvSpPr>
        <p:spPr>
          <a:xfrm>
            <a:off x="3833304" y="3204255"/>
            <a:ext cx="1630156" cy="1052596"/>
          </a:xfrm>
          <a:prstGeom prst="rect">
            <a:avLst/>
          </a:prstGeom>
          <a:noFill/>
        </p:spPr>
        <p:txBody>
          <a:bodyPr wrap="square" lIns="0" tIns="0" rIns="0" bIns="0" rtlCol="0" anchor="t" anchorCtr="0">
            <a:normAutofit/>
          </a:bodyPr>
          <a:lstStyle/>
          <a:p>
            <a:pPr>
              <a:lnSpc>
                <a:spcPct val="130000"/>
              </a:lnSpc>
            </a:pPr>
            <a:r>
              <a:rPr lang="zh-CN" altLang="en-US" sz="1600" b="1" dirty="0"/>
              <a:t>运用免疫组化定量分析子宫内膜免疫细胞谱 </a:t>
            </a:r>
          </a:p>
        </p:txBody>
      </p:sp>
      <p:pic>
        <p:nvPicPr>
          <p:cNvPr id="29" name="图片 16">
            <a:extLst>
              <a:ext uri="{FF2B5EF4-FFF2-40B4-BE49-F238E27FC236}">
                <a16:creationId xmlns:a16="http://schemas.microsoft.com/office/drawing/2014/main" id="{3787EAAC-94DF-4D7D-99A6-06052327D534}"/>
              </a:ext>
            </a:extLst>
          </p:cNvPr>
          <p:cNvPicPr>
            <a:picLocks noChangeAspect="1" noChangeArrowheads="1"/>
          </p:cNvPicPr>
          <p:nvPr/>
        </p:nvPicPr>
        <p:blipFill>
          <a:blip r:embed="rId30" cstate="print"/>
          <a:srcRect/>
          <a:stretch>
            <a:fillRect/>
          </a:stretch>
        </p:blipFill>
        <p:spPr bwMode="auto">
          <a:xfrm>
            <a:off x="9610859" y="6502411"/>
            <a:ext cx="2335531" cy="385976"/>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11418684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457844" y="3187546"/>
            <a:ext cx="2348720" cy="954107"/>
          </a:xfrm>
          <a:prstGeom prst="rect">
            <a:avLst/>
          </a:prstGeom>
          <a:noFill/>
        </p:spPr>
        <p:txBody>
          <a:bodyPr wrap="none" rtlCol="0">
            <a:spAutoFit/>
          </a:bodyPr>
          <a:lstStyle/>
          <a:p>
            <a:r>
              <a:rPr lang="zh-CN" altLang="en-US" sz="2800" b="1" dirty="0">
                <a:solidFill>
                  <a:srgbClr val="C00000"/>
                </a:solidFill>
                <a:latin typeface="Times New Roman" pitchFamily="18" charset="0"/>
                <a:ea typeface="楷体" pitchFamily="49" charset="-122"/>
                <a:cs typeface="Times New Roman" pitchFamily="18" charset="0"/>
              </a:rPr>
              <a:t>反复流产患者</a:t>
            </a:r>
            <a:endParaRPr lang="en-US" altLang="zh-CN" sz="2800" b="1" dirty="0">
              <a:solidFill>
                <a:srgbClr val="C00000"/>
              </a:solidFill>
              <a:latin typeface="Times New Roman" pitchFamily="18" charset="0"/>
              <a:ea typeface="楷体" pitchFamily="49" charset="-122"/>
              <a:cs typeface="Times New Roman" pitchFamily="18" charset="0"/>
            </a:endParaRPr>
          </a:p>
          <a:p>
            <a:r>
              <a:rPr lang="en-US" altLang="zh-CN" sz="2800" b="1" dirty="0">
                <a:solidFill>
                  <a:srgbClr val="C00000"/>
                </a:solidFill>
                <a:latin typeface="Times New Roman" pitchFamily="18" charset="0"/>
                <a:ea typeface="楷体" pitchFamily="49" charset="-122"/>
                <a:cs typeface="Times New Roman" pitchFamily="18" charset="0"/>
              </a:rPr>
              <a:t>     RM</a:t>
            </a:r>
            <a:r>
              <a:rPr lang="zh-CN" altLang="en-US" sz="2800" b="1" dirty="0">
                <a:solidFill>
                  <a:srgbClr val="C00000"/>
                </a:solidFill>
                <a:latin typeface="Times New Roman" pitchFamily="18" charset="0"/>
                <a:ea typeface="楷体" pitchFamily="49" charset="-122"/>
                <a:cs typeface="Times New Roman" pitchFamily="18" charset="0"/>
              </a:rPr>
              <a:t>患者</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2469" y="1628800"/>
            <a:ext cx="6548274" cy="40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2592164" y="6049388"/>
            <a:ext cx="7919156" cy="461665"/>
          </a:xfrm>
          <a:prstGeom prst="rect">
            <a:avLst/>
          </a:prstGeom>
          <a:noFill/>
        </p:spPr>
        <p:txBody>
          <a:bodyPr wrap="none" rtlCol="0">
            <a:spAutoFit/>
          </a:bodyPr>
          <a:lstStyle/>
          <a:p>
            <a:r>
              <a:rPr lang="zh-CN" altLang="en-US" sz="2400" b="1" dirty="0">
                <a:latin typeface="宋体" panose="02010600030101010101" pitchFamily="2" charset="-122"/>
                <a:ea typeface="宋体" panose="02010600030101010101" pitchFamily="2" charset="-122"/>
                <a:cs typeface="Times New Roman" pitchFamily="18" charset="0"/>
              </a:rPr>
              <a:t>对于每个患者而言，其异常的免疫细胞类别是各不相同的</a:t>
            </a:r>
          </a:p>
        </p:txBody>
      </p:sp>
      <p:pic>
        <p:nvPicPr>
          <p:cNvPr id="13" name="图片 16">
            <a:extLst>
              <a:ext uri="{FF2B5EF4-FFF2-40B4-BE49-F238E27FC236}">
                <a16:creationId xmlns:a16="http://schemas.microsoft.com/office/drawing/2014/main" id="{724B6893-E5B5-4463-ADA7-D3FBFA741F36}"/>
              </a:ext>
            </a:extLst>
          </p:cNvPr>
          <p:cNvPicPr>
            <a:picLocks noChangeAspect="1" noChangeArrowheads="1"/>
          </p:cNvPicPr>
          <p:nvPr/>
        </p:nvPicPr>
        <p:blipFill>
          <a:blip r:embed="rId4" cstate="print"/>
          <a:srcRect/>
          <a:stretch>
            <a:fillRect/>
          </a:stretch>
        </p:blipFill>
        <p:spPr bwMode="auto">
          <a:xfrm>
            <a:off x="9798628" y="81936"/>
            <a:ext cx="2335531" cy="385976"/>
          </a:xfrm>
          <a:prstGeom prst="rect">
            <a:avLst/>
          </a:prstGeom>
          <a:noFill/>
          <a:ln w="9525">
            <a:noFill/>
            <a:miter lim="800000"/>
            <a:headEnd/>
            <a:tailEnd/>
          </a:ln>
        </p:spPr>
      </p:pic>
      <p:sp>
        <p:nvSpPr>
          <p:cNvPr id="15" name="矩形 14">
            <a:extLst>
              <a:ext uri="{FF2B5EF4-FFF2-40B4-BE49-F238E27FC236}">
                <a16:creationId xmlns:a16="http://schemas.microsoft.com/office/drawing/2014/main" id="{714C96CA-4DB5-4766-AF43-D2EAF75C659F}"/>
              </a:ext>
            </a:extLst>
          </p:cNvPr>
          <p:cNvSpPr/>
          <p:nvPr/>
        </p:nvSpPr>
        <p:spPr>
          <a:xfrm>
            <a:off x="423510" y="242566"/>
            <a:ext cx="4880009" cy="575581"/>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6">
            <a:extLst>
              <a:ext uri="{FF2B5EF4-FFF2-40B4-BE49-F238E27FC236}">
                <a16:creationId xmlns:a16="http://schemas.microsoft.com/office/drawing/2014/main" id="{DD15D57D-4A01-419B-9795-851C0F618E19}"/>
              </a:ext>
            </a:extLst>
          </p:cNvPr>
          <p:cNvSpPr txBox="1"/>
          <p:nvPr/>
        </p:nvSpPr>
        <p:spPr>
          <a:xfrm>
            <a:off x="733139" y="242566"/>
            <a:ext cx="4206601" cy="461665"/>
          </a:xfrm>
          <a:prstGeom prst="rect">
            <a:avLst/>
          </a:prstGeom>
          <a:noFill/>
        </p:spPr>
        <p:txBody>
          <a:bodyPr wrap="none" rtlCol="0">
            <a:spAutoFit/>
          </a:bodyPr>
          <a:lstStyle/>
          <a:p>
            <a:r>
              <a:rPr lang="zh-CN" altLang="en-US" sz="2400" b="1" dirty="0">
                <a:solidFill>
                  <a:schemeClr val="bg1"/>
                </a:solidFill>
                <a:latin typeface="宋体" panose="02010600030101010101" pitchFamily="2" charset="-122"/>
                <a:ea typeface="宋体" panose="02010600030101010101" pitchFamily="2" charset="-122"/>
                <a:cs typeface="+mj-cs"/>
              </a:rPr>
              <a:t>子宫内膜免疫细胞谱参考范围</a:t>
            </a:r>
          </a:p>
        </p:txBody>
      </p:sp>
    </p:spTree>
    <p:extLst>
      <p:ext uri="{BB962C8B-B14F-4D97-AF65-F5344CB8AC3E}">
        <p14:creationId xmlns:p14="http://schemas.microsoft.com/office/powerpoint/2010/main" val="7925086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33139" y="2951946"/>
            <a:ext cx="3070071" cy="954107"/>
          </a:xfrm>
          <a:prstGeom prst="rect">
            <a:avLst/>
          </a:prstGeom>
          <a:noFill/>
        </p:spPr>
        <p:txBody>
          <a:bodyPr wrap="none" rtlCol="0">
            <a:spAutoFit/>
          </a:bodyPr>
          <a:lstStyle/>
          <a:p>
            <a:r>
              <a:rPr lang="zh-CN" altLang="en-US" sz="2800" b="1" dirty="0">
                <a:solidFill>
                  <a:srgbClr val="C00000"/>
                </a:solidFill>
                <a:latin typeface="Times New Roman" pitchFamily="18" charset="0"/>
                <a:ea typeface="楷体" pitchFamily="49" charset="-122"/>
                <a:cs typeface="Times New Roman" pitchFamily="18" charset="0"/>
              </a:rPr>
              <a:t>反复种植失败患者</a:t>
            </a:r>
            <a:endParaRPr lang="en-US" altLang="zh-CN" sz="2800" b="1" dirty="0">
              <a:solidFill>
                <a:srgbClr val="C00000"/>
              </a:solidFill>
              <a:latin typeface="Times New Roman" pitchFamily="18" charset="0"/>
              <a:ea typeface="楷体" pitchFamily="49" charset="-122"/>
              <a:cs typeface="Times New Roman" pitchFamily="18" charset="0"/>
            </a:endParaRPr>
          </a:p>
          <a:p>
            <a:r>
              <a:rPr lang="en-US" altLang="zh-CN" sz="2800" b="1" dirty="0">
                <a:solidFill>
                  <a:srgbClr val="C00000"/>
                </a:solidFill>
                <a:latin typeface="Times New Roman" pitchFamily="18" charset="0"/>
                <a:ea typeface="楷体" pitchFamily="49" charset="-122"/>
                <a:cs typeface="Times New Roman" pitchFamily="18" charset="0"/>
              </a:rPr>
              <a:t>       RIF</a:t>
            </a:r>
            <a:r>
              <a:rPr lang="zh-CN" altLang="en-US" sz="2800" b="1" dirty="0">
                <a:solidFill>
                  <a:srgbClr val="C00000"/>
                </a:solidFill>
                <a:latin typeface="Times New Roman" pitchFamily="18" charset="0"/>
                <a:ea typeface="楷体" pitchFamily="49" charset="-122"/>
                <a:cs typeface="Times New Roman" pitchFamily="18" charset="0"/>
              </a:rPr>
              <a:t>患者</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3424" y="1337672"/>
            <a:ext cx="5716953" cy="453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2209292" y="6165305"/>
            <a:ext cx="7919156" cy="461665"/>
          </a:xfrm>
          <a:prstGeom prst="rect">
            <a:avLst/>
          </a:prstGeom>
          <a:noFill/>
        </p:spPr>
        <p:txBody>
          <a:bodyPr wrap="none" rtlCol="0">
            <a:spAutoFit/>
          </a:bodyPr>
          <a:lstStyle/>
          <a:p>
            <a:r>
              <a:rPr lang="zh-CN" altLang="en-US" sz="2400" b="1" dirty="0">
                <a:latin typeface="宋体" panose="02010600030101010101" pitchFamily="2" charset="-122"/>
                <a:ea typeface="宋体" panose="02010600030101010101" pitchFamily="2" charset="-122"/>
                <a:cs typeface="Times New Roman" pitchFamily="18" charset="0"/>
              </a:rPr>
              <a:t>对于每个患者而言，其异常的免疫细胞类别是各不相同的</a:t>
            </a:r>
          </a:p>
        </p:txBody>
      </p:sp>
      <p:sp>
        <p:nvSpPr>
          <p:cNvPr id="8" name="矩形 7">
            <a:extLst>
              <a:ext uri="{FF2B5EF4-FFF2-40B4-BE49-F238E27FC236}">
                <a16:creationId xmlns:a16="http://schemas.microsoft.com/office/drawing/2014/main" id="{18A67FCE-280B-444D-8634-0C857CF181A2}"/>
              </a:ext>
            </a:extLst>
          </p:cNvPr>
          <p:cNvSpPr/>
          <p:nvPr/>
        </p:nvSpPr>
        <p:spPr>
          <a:xfrm>
            <a:off x="423510" y="242566"/>
            <a:ext cx="4880009" cy="575581"/>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6">
            <a:extLst>
              <a:ext uri="{FF2B5EF4-FFF2-40B4-BE49-F238E27FC236}">
                <a16:creationId xmlns:a16="http://schemas.microsoft.com/office/drawing/2014/main" id="{546C4FB6-B64D-4509-AE48-587C02586FBE}"/>
              </a:ext>
            </a:extLst>
          </p:cNvPr>
          <p:cNvSpPr txBox="1"/>
          <p:nvPr/>
        </p:nvSpPr>
        <p:spPr>
          <a:xfrm>
            <a:off x="733139" y="242566"/>
            <a:ext cx="4206601" cy="461665"/>
          </a:xfrm>
          <a:prstGeom prst="rect">
            <a:avLst/>
          </a:prstGeom>
          <a:noFill/>
        </p:spPr>
        <p:txBody>
          <a:bodyPr wrap="none" rtlCol="0">
            <a:spAutoFit/>
          </a:bodyPr>
          <a:lstStyle/>
          <a:p>
            <a:r>
              <a:rPr lang="zh-CN" altLang="en-US" sz="2400" b="1" dirty="0">
                <a:solidFill>
                  <a:schemeClr val="bg1"/>
                </a:solidFill>
                <a:latin typeface="宋体" panose="02010600030101010101" pitchFamily="2" charset="-122"/>
                <a:ea typeface="宋体" panose="02010600030101010101" pitchFamily="2" charset="-122"/>
                <a:cs typeface="+mj-cs"/>
              </a:rPr>
              <a:t>子宫内膜免疫细胞谱参考范围</a:t>
            </a:r>
          </a:p>
        </p:txBody>
      </p:sp>
      <p:pic>
        <p:nvPicPr>
          <p:cNvPr id="14" name="图片 16">
            <a:extLst>
              <a:ext uri="{FF2B5EF4-FFF2-40B4-BE49-F238E27FC236}">
                <a16:creationId xmlns:a16="http://schemas.microsoft.com/office/drawing/2014/main" id="{6DA88D5E-4980-428D-BD83-08D698798EFF}"/>
              </a:ext>
            </a:extLst>
          </p:cNvPr>
          <p:cNvPicPr>
            <a:picLocks noChangeAspect="1" noChangeArrowheads="1"/>
          </p:cNvPicPr>
          <p:nvPr/>
        </p:nvPicPr>
        <p:blipFill>
          <a:blip r:embed="rId4" cstate="print"/>
          <a:srcRect/>
          <a:stretch>
            <a:fillRect/>
          </a:stretch>
        </p:blipFill>
        <p:spPr bwMode="auto">
          <a:xfrm>
            <a:off x="9798628" y="81936"/>
            <a:ext cx="2335531" cy="385976"/>
          </a:xfrm>
          <a:prstGeom prst="rect">
            <a:avLst/>
          </a:prstGeom>
          <a:noFill/>
          <a:ln w="9525">
            <a:noFill/>
            <a:miter lim="800000"/>
            <a:headEnd/>
            <a:tailEnd/>
          </a:ln>
        </p:spPr>
      </p:pic>
    </p:spTree>
    <p:extLst>
      <p:ext uri="{BB962C8B-B14F-4D97-AF65-F5344CB8AC3E}">
        <p14:creationId xmlns:p14="http://schemas.microsoft.com/office/powerpoint/2010/main" val="31454924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0C913308-F349-4B6D-A68A-DD1791B4A57B}" type="slidenum">
              <a:rPr lang="zh-CN" altLang="en-US" smtClean="0"/>
              <a:t>42</a:t>
            </a:fld>
            <a:endParaRPr lang="zh-CN" altLang="en-US" dirty="0"/>
          </a:p>
        </p:txBody>
      </p:sp>
      <p:graphicFrame>
        <p:nvGraphicFramePr>
          <p:cNvPr id="7" name="图表 6"/>
          <p:cNvGraphicFramePr/>
          <p:nvPr>
            <p:extLst>
              <p:ext uri="{D42A27DB-BD31-4B8C-83A1-F6EECF244321}">
                <p14:modId xmlns:p14="http://schemas.microsoft.com/office/powerpoint/2010/main" val="2907230649"/>
              </p:ext>
            </p:extLst>
          </p:nvPr>
        </p:nvGraphicFramePr>
        <p:xfrm>
          <a:off x="2135560" y="1397000"/>
          <a:ext cx="8064896" cy="5123259"/>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16">
            <a:extLst>
              <a:ext uri="{FF2B5EF4-FFF2-40B4-BE49-F238E27FC236}">
                <a16:creationId xmlns:a16="http://schemas.microsoft.com/office/drawing/2014/main" id="{E02C0EB8-F8F8-4D94-8CBA-24F9FDD8B343}"/>
              </a:ext>
            </a:extLst>
          </p:cNvPr>
          <p:cNvPicPr>
            <a:picLocks noChangeAspect="1" noChangeArrowheads="1"/>
          </p:cNvPicPr>
          <p:nvPr/>
        </p:nvPicPr>
        <p:blipFill>
          <a:blip r:embed="rId4" cstate="print"/>
          <a:srcRect/>
          <a:stretch>
            <a:fillRect/>
          </a:stretch>
        </p:blipFill>
        <p:spPr bwMode="auto">
          <a:xfrm>
            <a:off x="9610859" y="6502411"/>
            <a:ext cx="2335531" cy="385976"/>
          </a:xfrm>
          <a:prstGeom prst="rect">
            <a:avLst/>
          </a:prstGeom>
          <a:noFill/>
          <a:ln w="9525">
            <a:noFill/>
            <a:miter lim="800000"/>
            <a:headEnd/>
            <a:tailEnd/>
          </a:ln>
        </p:spPr>
      </p:pic>
      <p:sp>
        <p:nvSpPr>
          <p:cNvPr id="8" name="矩形 7">
            <a:extLst>
              <a:ext uri="{FF2B5EF4-FFF2-40B4-BE49-F238E27FC236}">
                <a16:creationId xmlns:a16="http://schemas.microsoft.com/office/drawing/2014/main" id="{50202D68-53B6-4AC4-BD35-E17B741F85C3}"/>
              </a:ext>
            </a:extLst>
          </p:cNvPr>
          <p:cNvSpPr/>
          <p:nvPr/>
        </p:nvSpPr>
        <p:spPr>
          <a:xfrm>
            <a:off x="606391" y="189730"/>
            <a:ext cx="4917441" cy="660401"/>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803266" y="160855"/>
            <a:ext cx="4917440" cy="660401"/>
          </a:xfrm>
          <a:noFill/>
        </p:spPr>
        <p:txBody>
          <a:bodyPr>
            <a:normAutofit/>
          </a:bodyPr>
          <a:lstStyle/>
          <a:p>
            <a:r>
              <a:rPr lang="zh-CN" altLang="en-US" sz="2400" b="1" dirty="0">
                <a:solidFill>
                  <a:schemeClr val="bg1"/>
                </a:solidFill>
                <a:latin typeface="宋体" panose="02010600030101010101" pitchFamily="2" charset="-122"/>
                <a:ea typeface="宋体" panose="02010600030101010101" pitchFamily="2" charset="-122"/>
              </a:rPr>
              <a:t>子宫内膜各种免疫细胞异常率</a:t>
            </a:r>
          </a:p>
        </p:txBody>
      </p:sp>
      <p:pic>
        <p:nvPicPr>
          <p:cNvPr id="10" name="图片 16">
            <a:extLst>
              <a:ext uri="{FF2B5EF4-FFF2-40B4-BE49-F238E27FC236}">
                <a16:creationId xmlns:a16="http://schemas.microsoft.com/office/drawing/2014/main" id="{E564617A-9B32-4CC7-8927-1B8504FFCBFB}"/>
              </a:ext>
            </a:extLst>
          </p:cNvPr>
          <p:cNvPicPr>
            <a:picLocks noChangeAspect="1" noChangeArrowheads="1"/>
          </p:cNvPicPr>
          <p:nvPr/>
        </p:nvPicPr>
        <p:blipFill>
          <a:blip r:embed="rId4" cstate="print"/>
          <a:srcRect/>
          <a:stretch>
            <a:fillRect/>
          </a:stretch>
        </p:blipFill>
        <p:spPr bwMode="auto">
          <a:xfrm>
            <a:off x="9798628" y="81936"/>
            <a:ext cx="2335531" cy="385976"/>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2FDDB7B0-0483-4373-B8BC-E9557F0E6957}"/>
              </a:ext>
            </a:extLst>
          </p:cNvPr>
          <p:cNvSpPr/>
          <p:nvPr/>
        </p:nvSpPr>
        <p:spPr>
          <a:xfrm>
            <a:off x="0" y="0"/>
            <a:ext cx="12192000" cy="1079723"/>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FAE9C936-E00A-4099-8E8B-A98FC8AAB1FF}"/>
              </a:ext>
            </a:extLst>
          </p:cNvPr>
          <p:cNvSpPr/>
          <p:nvPr/>
        </p:nvSpPr>
        <p:spPr>
          <a:xfrm>
            <a:off x="868015" y="141627"/>
            <a:ext cx="11028154" cy="520848"/>
          </a:xfrm>
          <a:prstGeom prst="rect">
            <a:avLst/>
          </a:prstGeom>
        </p:spPr>
        <p:txBody>
          <a:bodyPr wrap="square">
            <a:spAutoFit/>
          </a:bodyPr>
          <a:lstStyle/>
          <a:p>
            <a:pPr>
              <a:lnSpc>
                <a:spcPct val="130000"/>
              </a:lnSpc>
            </a:pPr>
            <a:r>
              <a:rPr lang="en-US" altLang="zh-CN"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Part 4 </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对于反复生殖失败患者的子宫内膜免疫细胞的谱临床应用的探索</a:t>
            </a:r>
          </a:p>
        </p:txBody>
      </p:sp>
      <p:pic>
        <p:nvPicPr>
          <p:cNvPr id="6" name="图片 5">
            <a:extLst>
              <a:ext uri="{FF2B5EF4-FFF2-40B4-BE49-F238E27FC236}">
                <a16:creationId xmlns:a16="http://schemas.microsoft.com/office/drawing/2014/main" id="{1CC42E2D-FB28-4729-A260-86D2CD4973EC}"/>
              </a:ext>
            </a:extLst>
          </p:cNvPr>
          <p:cNvPicPr>
            <a:picLocks noChangeAspect="1"/>
          </p:cNvPicPr>
          <p:nvPr/>
        </p:nvPicPr>
        <p:blipFill>
          <a:blip r:embed="rId3"/>
          <a:stretch>
            <a:fillRect/>
          </a:stretch>
        </p:blipFill>
        <p:spPr>
          <a:xfrm>
            <a:off x="6622704" y="1507172"/>
            <a:ext cx="4620634" cy="4102735"/>
          </a:xfrm>
          <a:prstGeom prst="rect">
            <a:avLst/>
          </a:prstGeom>
        </p:spPr>
      </p:pic>
      <p:pic>
        <p:nvPicPr>
          <p:cNvPr id="7" name="图片 6">
            <a:extLst>
              <a:ext uri="{FF2B5EF4-FFF2-40B4-BE49-F238E27FC236}">
                <a16:creationId xmlns:a16="http://schemas.microsoft.com/office/drawing/2014/main" id="{CC4B5A11-362E-4177-9E50-00ACD3193C2F}"/>
              </a:ext>
            </a:extLst>
          </p:cNvPr>
          <p:cNvPicPr>
            <a:picLocks noChangeAspect="1"/>
          </p:cNvPicPr>
          <p:nvPr/>
        </p:nvPicPr>
        <p:blipFill>
          <a:blip r:embed="rId4"/>
          <a:stretch>
            <a:fillRect/>
          </a:stretch>
        </p:blipFill>
        <p:spPr>
          <a:xfrm>
            <a:off x="996286" y="1432559"/>
            <a:ext cx="4478683" cy="4102735"/>
          </a:xfrm>
          <a:prstGeom prst="rect">
            <a:avLst/>
          </a:prstGeom>
        </p:spPr>
      </p:pic>
      <p:sp>
        <p:nvSpPr>
          <p:cNvPr id="8" name="矩形 7">
            <a:extLst>
              <a:ext uri="{FF2B5EF4-FFF2-40B4-BE49-F238E27FC236}">
                <a16:creationId xmlns:a16="http://schemas.microsoft.com/office/drawing/2014/main" id="{04F8159B-FB20-450F-B170-A9C214687EC8}"/>
              </a:ext>
            </a:extLst>
          </p:cNvPr>
          <p:cNvSpPr/>
          <p:nvPr/>
        </p:nvSpPr>
        <p:spPr>
          <a:xfrm>
            <a:off x="7038791" y="5932184"/>
            <a:ext cx="4108817" cy="369332"/>
          </a:xfrm>
          <a:prstGeom prst="rect">
            <a:avLst/>
          </a:prstGeom>
          <a:ln>
            <a:solidFill>
              <a:srgbClr val="C00000"/>
            </a:solidFill>
          </a:ln>
        </p:spPr>
        <p:txBody>
          <a:bodyPr wrap="none">
            <a:spAutoFit/>
          </a:bodyPr>
          <a:lstStyle/>
          <a:p>
            <a:r>
              <a:rPr lang="zh-CN" altLang="en-US" dirty="0">
                <a:latin typeface="宋体" panose="02010600030101010101" pitchFamily="2" charset="-122"/>
                <a:ea typeface="宋体" panose="02010600030101010101" pitchFamily="2" charset="-122"/>
              </a:rPr>
              <a:t>治疗目标：子宫内膜免疫细胞回归稳态</a:t>
            </a:r>
          </a:p>
        </p:txBody>
      </p:sp>
      <p:sp>
        <p:nvSpPr>
          <p:cNvPr id="9" name="矩形 8">
            <a:extLst>
              <a:ext uri="{FF2B5EF4-FFF2-40B4-BE49-F238E27FC236}">
                <a16:creationId xmlns:a16="http://schemas.microsoft.com/office/drawing/2014/main" id="{529D3BA3-055F-4819-BA1F-D94FFB7EAB82}"/>
              </a:ext>
            </a:extLst>
          </p:cNvPr>
          <p:cNvSpPr/>
          <p:nvPr/>
        </p:nvSpPr>
        <p:spPr>
          <a:xfrm>
            <a:off x="868015" y="5932184"/>
            <a:ext cx="4339650" cy="369332"/>
          </a:xfrm>
          <a:prstGeom prst="rect">
            <a:avLst/>
          </a:prstGeom>
          <a:ln>
            <a:solidFill>
              <a:srgbClr val="C00000"/>
            </a:solidFill>
          </a:ln>
        </p:spPr>
        <p:txBody>
          <a:bodyPr wrap="none">
            <a:spAutoFit/>
          </a:bodyPr>
          <a:lstStyle/>
          <a:p>
            <a:r>
              <a:rPr lang="zh-CN" altLang="en-US" dirty="0">
                <a:latin typeface="宋体" panose="02010600030101010101" pitchFamily="2" charset="-122"/>
                <a:ea typeface="宋体" panose="02010600030101010101" pitchFamily="2" charset="-122"/>
              </a:rPr>
              <a:t>妊娠失败的一种表现：内膜免疫细胞失衡</a:t>
            </a:r>
          </a:p>
        </p:txBody>
      </p:sp>
      <p:pic>
        <p:nvPicPr>
          <p:cNvPr id="10" name="图片 16">
            <a:extLst>
              <a:ext uri="{FF2B5EF4-FFF2-40B4-BE49-F238E27FC236}">
                <a16:creationId xmlns:a16="http://schemas.microsoft.com/office/drawing/2014/main" id="{D8BBA0E1-CF9A-4124-BDAB-812E4645C130}"/>
              </a:ext>
            </a:extLst>
          </p:cNvPr>
          <p:cNvPicPr>
            <a:picLocks noChangeAspect="1" noChangeArrowheads="1"/>
          </p:cNvPicPr>
          <p:nvPr/>
        </p:nvPicPr>
        <p:blipFill>
          <a:blip r:embed="rId5" cstate="print"/>
          <a:srcRect/>
          <a:stretch>
            <a:fillRect/>
          </a:stretch>
        </p:blipFill>
        <p:spPr bwMode="auto">
          <a:xfrm>
            <a:off x="9780643" y="767070"/>
            <a:ext cx="2335531" cy="385976"/>
          </a:xfrm>
          <a:prstGeom prst="rect">
            <a:avLst/>
          </a:prstGeom>
          <a:noFill/>
          <a:ln w="9525">
            <a:noFill/>
            <a:miter lim="800000"/>
            <a:headEnd/>
            <a:tailEnd/>
          </a:ln>
        </p:spPr>
      </p:pic>
    </p:spTree>
    <p:extLst>
      <p:ext uri="{BB962C8B-B14F-4D97-AF65-F5344CB8AC3E}">
        <p14:creationId xmlns:p14="http://schemas.microsoft.com/office/powerpoint/2010/main" val="3745394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3B9F8E76-D2EC-4005-9ED0-6D41E2F2DFD2}"/>
              </a:ext>
            </a:extLst>
          </p:cNvPr>
          <p:cNvSpPr>
            <a:spLocks noGrp="1"/>
          </p:cNvSpPr>
          <p:nvPr>
            <p:ph idx="1"/>
          </p:nvPr>
        </p:nvSpPr>
        <p:spPr/>
        <p:txBody>
          <a:bodyPr>
            <a:normAutofit/>
          </a:bodyPr>
          <a:lstStyle/>
          <a:p>
            <a:pPr marL="0" indent="0">
              <a:buNone/>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按照百分位分数计算</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CD56</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与妊娠结局的关系</a:t>
            </a:r>
          </a:p>
        </p:txBody>
      </p:sp>
      <p:graphicFrame>
        <p:nvGraphicFramePr>
          <p:cNvPr id="4" name="表格 3">
            <a:extLst>
              <a:ext uri="{FF2B5EF4-FFF2-40B4-BE49-F238E27FC236}">
                <a16:creationId xmlns:a16="http://schemas.microsoft.com/office/drawing/2014/main" id="{3F630415-1458-42BC-B75B-FFA0B64D7B77}"/>
              </a:ext>
            </a:extLst>
          </p:cNvPr>
          <p:cNvGraphicFramePr>
            <a:graphicFrameLocks noGrp="1"/>
          </p:cNvGraphicFramePr>
          <p:nvPr>
            <p:extLst>
              <p:ext uri="{D42A27DB-BD31-4B8C-83A1-F6EECF244321}">
                <p14:modId xmlns:p14="http://schemas.microsoft.com/office/powerpoint/2010/main" val="1293015509"/>
              </p:ext>
            </p:extLst>
          </p:nvPr>
        </p:nvGraphicFramePr>
        <p:xfrm>
          <a:off x="2423354" y="2417873"/>
          <a:ext cx="7345292" cy="2832312"/>
        </p:xfrm>
        <a:graphic>
          <a:graphicData uri="http://schemas.openxmlformats.org/drawingml/2006/table">
            <a:tbl>
              <a:tblPr>
                <a:tableStyleId>{5C22544A-7EE6-4342-B048-85BDC9FD1C3A}</a:tableStyleId>
              </a:tblPr>
              <a:tblGrid>
                <a:gridCol w="1138078">
                  <a:extLst>
                    <a:ext uri="{9D8B030D-6E8A-4147-A177-3AD203B41FA5}">
                      <a16:colId xmlns:a16="http://schemas.microsoft.com/office/drawing/2014/main" val="20000"/>
                    </a:ext>
                  </a:extLst>
                </a:gridCol>
                <a:gridCol w="1622813">
                  <a:extLst>
                    <a:ext uri="{9D8B030D-6E8A-4147-A177-3AD203B41FA5}">
                      <a16:colId xmlns:a16="http://schemas.microsoft.com/office/drawing/2014/main" val="20001"/>
                    </a:ext>
                  </a:extLst>
                </a:gridCol>
                <a:gridCol w="1138078">
                  <a:extLst>
                    <a:ext uri="{9D8B030D-6E8A-4147-A177-3AD203B41FA5}">
                      <a16:colId xmlns:a16="http://schemas.microsoft.com/office/drawing/2014/main" val="20002"/>
                    </a:ext>
                  </a:extLst>
                </a:gridCol>
                <a:gridCol w="1138078">
                  <a:extLst>
                    <a:ext uri="{9D8B030D-6E8A-4147-A177-3AD203B41FA5}">
                      <a16:colId xmlns:a16="http://schemas.microsoft.com/office/drawing/2014/main" val="20003"/>
                    </a:ext>
                  </a:extLst>
                </a:gridCol>
                <a:gridCol w="1169690">
                  <a:extLst>
                    <a:ext uri="{9D8B030D-6E8A-4147-A177-3AD203B41FA5}">
                      <a16:colId xmlns:a16="http://schemas.microsoft.com/office/drawing/2014/main" val="20004"/>
                    </a:ext>
                  </a:extLst>
                </a:gridCol>
                <a:gridCol w="1138555">
                  <a:extLst>
                    <a:ext uri="{9D8B030D-6E8A-4147-A177-3AD203B41FA5}">
                      <a16:colId xmlns:a16="http://schemas.microsoft.com/office/drawing/2014/main" val="20005"/>
                    </a:ext>
                  </a:extLst>
                </a:gridCol>
              </a:tblGrid>
              <a:tr h="472052">
                <a:tc gridSpan="2">
                  <a:txBody>
                    <a:bodyPr/>
                    <a:lstStyle/>
                    <a:p>
                      <a:pPr algn="ctr" fontAlgn="ctr"/>
                      <a:r>
                        <a:rPr lang="en-US" altLang="zh-CN" sz="2000" b="0" i="0" u="none" strike="noStrike" dirty="0">
                          <a:solidFill>
                            <a:srgbClr val="000000"/>
                          </a:solidFill>
                          <a:effectLst/>
                          <a:latin typeface="Times New Roman" panose="02020603050405020304" pitchFamily="18" charset="0"/>
                          <a:cs typeface="Times New Roman" panose="02020603050405020304" pitchFamily="18" charset="0"/>
                        </a:rPr>
                        <a:t>N=112</a:t>
                      </a:r>
                      <a:endParaRPr lang="zh-CN" alt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hMerge="1">
                  <a:txBody>
                    <a:bodyPr/>
                    <a:lstStyle/>
                    <a:p>
                      <a:endParaRPr lang="zh-CN"/>
                    </a:p>
                  </a:txBody>
                  <a:tcPr marL="9525" marR="9525" marT="9525" marB="0" anchor="ctr"/>
                </a:tc>
                <a:tc gridSpan="2">
                  <a:txBody>
                    <a:bodyPr/>
                    <a:lstStyle/>
                    <a:p>
                      <a:pPr algn="ctr" fontAlgn="ctr"/>
                      <a:r>
                        <a:rPr lang="zh-CN" altLang="en-US" sz="2000" b="1" u="none" strike="noStrike" dirty="0">
                          <a:effectLst/>
                          <a:latin typeface="Times New Roman" panose="02020603050405020304" pitchFamily="18" charset="0"/>
                          <a:cs typeface="Times New Roman" panose="02020603050405020304" pitchFamily="18" charset="0"/>
                        </a:rPr>
                        <a:t>生化妊娠率</a:t>
                      </a:r>
                      <a:endParaRPr lang="zh-CN" altLang="en-US"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hMerge="1">
                  <a:txBody>
                    <a:bodyPr/>
                    <a:lstStyle/>
                    <a:p>
                      <a:endParaRPr lang="zh-CN"/>
                    </a:p>
                  </a:txBody>
                  <a:tcPr/>
                </a:tc>
                <a:tc gridSpan="2">
                  <a:txBody>
                    <a:bodyPr/>
                    <a:lstStyle/>
                    <a:p>
                      <a:pPr algn="ctr" fontAlgn="ctr"/>
                      <a:r>
                        <a:rPr lang="zh-CN" altLang="en-US" sz="2000" b="1" u="none" strike="noStrike" dirty="0">
                          <a:effectLst/>
                          <a:latin typeface="Times New Roman" panose="02020603050405020304" pitchFamily="18" charset="0"/>
                          <a:cs typeface="Times New Roman" panose="02020603050405020304" pitchFamily="18" charset="0"/>
                        </a:rPr>
                        <a:t>临床妊娠率</a:t>
                      </a:r>
                      <a:endParaRPr lang="zh-CN" altLang="en-US"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hMerge="1">
                  <a:txBody>
                    <a:bodyPr/>
                    <a:lstStyle/>
                    <a:p>
                      <a:endParaRPr lang="zh-CN"/>
                    </a:p>
                  </a:txBody>
                  <a:tcPr/>
                </a:tc>
                <a:extLst>
                  <a:ext uri="{0D108BD9-81ED-4DB2-BD59-A6C34878D82A}">
                    <a16:rowId xmlns:a16="http://schemas.microsoft.com/office/drawing/2014/main" val="10000"/>
                  </a:ext>
                </a:extLst>
              </a:tr>
              <a:tr h="472052">
                <a:tc>
                  <a:txBody>
                    <a:bodyPr/>
                    <a:lstStyle/>
                    <a:p>
                      <a:pPr algn="ctr" fontAlgn="ctr"/>
                      <a:r>
                        <a:rPr lang="en-US" sz="2000" b="1" u="none" strike="noStrike" dirty="0">
                          <a:effectLst/>
                          <a:latin typeface="Times New Roman" panose="02020603050405020304" pitchFamily="18" charset="0"/>
                          <a:cs typeface="Times New Roman" panose="02020603050405020304" pitchFamily="18" charset="0"/>
                        </a:rPr>
                        <a:t>&lt;P25</a:t>
                      </a:r>
                      <a:endParaRPr lang="en-US"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b="1" u="none" strike="noStrike" dirty="0">
                          <a:effectLst/>
                          <a:latin typeface="Times New Roman" panose="02020603050405020304" pitchFamily="18" charset="0"/>
                          <a:cs typeface="Times New Roman" panose="02020603050405020304" pitchFamily="18" charset="0"/>
                        </a:rPr>
                        <a:t>&lt;2.43</a:t>
                      </a:r>
                      <a:endParaRPr lang="en-US" altLang="zh-CN"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0/0</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endParaRPr lang="zh-CN" alt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0/0</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endParaRPr lang="zh-CN" altLang="en-US"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0001"/>
                  </a:ext>
                </a:extLst>
              </a:tr>
              <a:tr h="472052">
                <a:tc>
                  <a:txBody>
                    <a:bodyPr/>
                    <a:lstStyle/>
                    <a:p>
                      <a:pPr algn="ctr" fontAlgn="ctr"/>
                      <a:r>
                        <a:rPr lang="en-US" sz="2000" b="1" u="none" strike="noStrike" dirty="0">
                          <a:effectLst/>
                          <a:latin typeface="Times New Roman" panose="02020603050405020304" pitchFamily="18" charset="0"/>
                          <a:cs typeface="Times New Roman" panose="02020603050405020304" pitchFamily="18" charset="0"/>
                        </a:rPr>
                        <a:t>P25-P50</a:t>
                      </a:r>
                      <a:endParaRPr lang="en-US"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b="1" u="none" strike="noStrike" dirty="0">
                          <a:effectLst/>
                          <a:latin typeface="Times New Roman" panose="02020603050405020304" pitchFamily="18" charset="0"/>
                          <a:cs typeface="Times New Roman" panose="02020603050405020304" pitchFamily="18" charset="0"/>
                        </a:rPr>
                        <a:t>2.43-4.78</a:t>
                      </a:r>
                      <a:endParaRPr lang="en-US" altLang="zh-CN"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2/10</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20%</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1/10</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10%</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0002"/>
                  </a:ext>
                </a:extLst>
              </a:tr>
              <a:tr h="472052">
                <a:tc>
                  <a:txBody>
                    <a:bodyPr/>
                    <a:lstStyle/>
                    <a:p>
                      <a:pPr algn="ctr" fontAlgn="ctr"/>
                      <a:r>
                        <a:rPr lang="en-US" sz="2000" b="1" u="none" strike="noStrike" dirty="0">
                          <a:effectLst/>
                          <a:latin typeface="Times New Roman" panose="02020603050405020304" pitchFamily="18" charset="0"/>
                          <a:cs typeface="Times New Roman" panose="02020603050405020304" pitchFamily="18" charset="0"/>
                        </a:rPr>
                        <a:t>P50-P75</a:t>
                      </a:r>
                      <a:endParaRPr lang="en-US"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b="1" u="none" strike="noStrike" dirty="0">
                          <a:effectLst/>
                          <a:latin typeface="Times New Roman" panose="02020603050405020304" pitchFamily="18" charset="0"/>
                          <a:cs typeface="Times New Roman" panose="02020603050405020304" pitchFamily="18" charset="0"/>
                        </a:rPr>
                        <a:t>4.78-10.67</a:t>
                      </a:r>
                      <a:endParaRPr lang="en-US" altLang="zh-CN"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24/49</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49%</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19/49</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39%</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0003"/>
                  </a:ext>
                </a:extLst>
              </a:tr>
              <a:tr h="472052">
                <a:tc>
                  <a:txBody>
                    <a:bodyPr/>
                    <a:lstStyle/>
                    <a:p>
                      <a:pPr algn="ctr" fontAlgn="ctr"/>
                      <a:r>
                        <a:rPr lang="en-US" sz="2000" b="1" u="none" strike="noStrike" dirty="0">
                          <a:effectLst/>
                          <a:latin typeface="Times New Roman" panose="02020603050405020304" pitchFamily="18" charset="0"/>
                          <a:cs typeface="Times New Roman" panose="02020603050405020304" pitchFamily="18" charset="0"/>
                        </a:rPr>
                        <a:t>P75-P95</a:t>
                      </a:r>
                      <a:endParaRPr lang="en-US"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FFFF00"/>
                    </a:solidFill>
                  </a:tcPr>
                </a:tc>
                <a:tc>
                  <a:txBody>
                    <a:bodyPr/>
                    <a:lstStyle/>
                    <a:p>
                      <a:pPr algn="ctr" fontAlgn="ctr"/>
                      <a:r>
                        <a:rPr lang="en-US" altLang="zh-CN" sz="2000" b="1" u="none" strike="noStrike" dirty="0">
                          <a:effectLst/>
                          <a:latin typeface="Times New Roman" panose="02020603050405020304" pitchFamily="18" charset="0"/>
                          <a:cs typeface="Times New Roman" panose="02020603050405020304" pitchFamily="18" charset="0"/>
                        </a:rPr>
                        <a:t>10.67-21.16</a:t>
                      </a:r>
                      <a:endParaRPr lang="en-US" altLang="zh-CN"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FFFF00"/>
                    </a:solidFill>
                  </a:tcP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27/43</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FFFF00"/>
                    </a:solidFill>
                  </a:tcP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63%</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FFFF00"/>
                    </a:solidFill>
                  </a:tcP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25/43</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FFFF00"/>
                    </a:solidFill>
                  </a:tcP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58%</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solidFill>
                      <a:srgbClr val="FFFF00"/>
                    </a:solidFill>
                  </a:tcPr>
                </a:tc>
                <a:extLst>
                  <a:ext uri="{0D108BD9-81ED-4DB2-BD59-A6C34878D82A}">
                    <a16:rowId xmlns:a16="http://schemas.microsoft.com/office/drawing/2014/main" val="10004"/>
                  </a:ext>
                </a:extLst>
              </a:tr>
              <a:tr h="472052">
                <a:tc>
                  <a:txBody>
                    <a:bodyPr/>
                    <a:lstStyle/>
                    <a:p>
                      <a:pPr algn="ctr" fontAlgn="ctr"/>
                      <a:r>
                        <a:rPr lang="en-US" sz="2000" b="1" u="none" strike="noStrike" dirty="0">
                          <a:effectLst/>
                          <a:latin typeface="Times New Roman" panose="02020603050405020304" pitchFamily="18" charset="0"/>
                          <a:cs typeface="Times New Roman" panose="02020603050405020304" pitchFamily="18" charset="0"/>
                        </a:rPr>
                        <a:t>&gt;P95</a:t>
                      </a:r>
                      <a:endParaRPr lang="en-US"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b="1" u="none" strike="noStrike" dirty="0">
                          <a:effectLst/>
                          <a:latin typeface="Times New Roman" panose="02020603050405020304" pitchFamily="18" charset="0"/>
                          <a:cs typeface="Times New Roman" panose="02020603050405020304" pitchFamily="18" charset="0"/>
                        </a:rPr>
                        <a:t>&gt;21.16</a:t>
                      </a:r>
                      <a:endParaRPr lang="en-US" altLang="zh-CN" sz="20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3/10</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30%</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2/10</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zh-CN" sz="2000" u="none" strike="noStrike" dirty="0">
                          <a:effectLst/>
                          <a:latin typeface="Times New Roman" panose="02020603050405020304" pitchFamily="18" charset="0"/>
                          <a:cs typeface="Times New Roman" panose="02020603050405020304" pitchFamily="18" charset="0"/>
                        </a:rPr>
                        <a:t>20%</a:t>
                      </a:r>
                      <a:endParaRPr lang="en-US" altLang="zh-CN"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0005"/>
                  </a:ext>
                </a:extLst>
              </a:tr>
            </a:tbl>
          </a:graphicData>
        </a:graphic>
      </p:graphicFrame>
      <p:sp>
        <p:nvSpPr>
          <p:cNvPr id="5" name="矩形 4">
            <a:extLst>
              <a:ext uri="{FF2B5EF4-FFF2-40B4-BE49-F238E27FC236}">
                <a16:creationId xmlns:a16="http://schemas.microsoft.com/office/drawing/2014/main" id="{69EF7CEF-A65A-485C-9FD7-3756E26A022A}"/>
              </a:ext>
            </a:extLst>
          </p:cNvPr>
          <p:cNvSpPr/>
          <p:nvPr/>
        </p:nvSpPr>
        <p:spPr>
          <a:xfrm>
            <a:off x="2351167" y="3356001"/>
            <a:ext cx="7489190" cy="50419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899B1618-59B3-4DC2-9464-C2274F2788D6}"/>
              </a:ext>
            </a:extLst>
          </p:cNvPr>
          <p:cNvSpPr/>
          <p:nvPr/>
        </p:nvSpPr>
        <p:spPr>
          <a:xfrm>
            <a:off x="2334657" y="4774591"/>
            <a:ext cx="7489190" cy="50419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9C948B3B-F6D7-42CE-A72D-ED1642531841}"/>
              </a:ext>
            </a:extLst>
          </p:cNvPr>
          <p:cNvSpPr/>
          <p:nvPr/>
        </p:nvSpPr>
        <p:spPr>
          <a:xfrm>
            <a:off x="372294" y="784815"/>
            <a:ext cx="9320345" cy="592787"/>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latin typeface="宋体" panose="02010600030101010101" pitchFamily="2" charset="-122"/>
                <a:ea typeface="宋体" panose="02010600030101010101" pitchFamily="2" charset="-122"/>
                <a:sym typeface="Arial" panose="020B0604020202020204" pitchFamily="34" charset="0"/>
              </a:rPr>
              <a:t>  </a:t>
            </a:r>
            <a:endParaRPr lang="zh-CN" altLang="en-US" dirty="0"/>
          </a:p>
        </p:txBody>
      </p:sp>
      <p:sp>
        <p:nvSpPr>
          <p:cNvPr id="11" name="矩形 10">
            <a:extLst>
              <a:ext uri="{FF2B5EF4-FFF2-40B4-BE49-F238E27FC236}">
                <a16:creationId xmlns:a16="http://schemas.microsoft.com/office/drawing/2014/main" id="{15D8D30F-4D95-4DF8-992F-DD8AD152C3D6}"/>
              </a:ext>
            </a:extLst>
          </p:cNvPr>
          <p:cNvSpPr/>
          <p:nvPr/>
        </p:nvSpPr>
        <p:spPr>
          <a:xfrm>
            <a:off x="584049" y="850375"/>
            <a:ext cx="9923674" cy="461665"/>
          </a:xfrm>
          <a:prstGeom prst="rect">
            <a:avLst/>
          </a:prstGeom>
        </p:spPr>
        <p:txBody>
          <a:bodyPr wrap="square">
            <a:spAutoFit/>
          </a:bodyPr>
          <a:lstStyle/>
          <a:p>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根据患者妊娠结局再次确认参考范围的有效性，以</a:t>
            </a:r>
            <a:r>
              <a:rPr lang="en-US" altLang="zh-CN"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CD56</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为例</a:t>
            </a:r>
            <a:endParaRPr lang="zh-CN" altLang="en-US" sz="2400" dirty="0">
              <a:solidFill>
                <a:schemeClr val="bg1"/>
              </a:solidFill>
            </a:endParaRPr>
          </a:p>
        </p:txBody>
      </p:sp>
      <p:pic>
        <p:nvPicPr>
          <p:cNvPr id="12" name="图片 16">
            <a:extLst>
              <a:ext uri="{FF2B5EF4-FFF2-40B4-BE49-F238E27FC236}">
                <a16:creationId xmlns:a16="http://schemas.microsoft.com/office/drawing/2014/main" id="{961FD0FE-BF6E-470D-B3C6-1F543AB08715}"/>
              </a:ext>
            </a:extLst>
          </p:cNvPr>
          <p:cNvPicPr>
            <a:picLocks noChangeAspect="1" noChangeArrowheads="1"/>
          </p:cNvPicPr>
          <p:nvPr/>
        </p:nvPicPr>
        <p:blipFill>
          <a:blip r:embed="rId3" cstate="print"/>
          <a:srcRect/>
          <a:stretch>
            <a:fillRect/>
          </a:stretch>
        </p:blipFill>
        <p:spPr bwMode="auto">
          <a:xfrm>
            <a:off x="9798628" y="81936"/>
            <a:ext cx="2335531" cy="385976"/>
          </a:xfrm>
          <a:prstGeom prst="rect">
            <a:avLst/>
          </a:prstGeom>
          <a:noFill/>
          <a:ln w="9525">
            <a:noFill/>
            <a:miter lim="800000"/>
            <a:headEnd/>
            <a:tailEnd/>
          </a:ln>
        </p:spPr>
      </p:pic>
    </p:spTree>
    <p:extLst>
      <p:ext uri="{BB962C8B-B14F-4D97-AF65-F5344CB8AC3E}">
        <p14:creationId xmlns:p14="http://schemas.microsoft.com/office/powerpoint/2010/main" val="1598981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7"/>
          <p:cNvSpPr txBox="1"/>
          <p:nvPr/>
        </p:nvSpPr>
        <p:spPr>
          <a:xfrm>
            <a:off x="2595539" y="4714884"/>
            <a:ext cx="4143403" cy="707886"/>
          </a:xfrm>
          <a:prstGeom prst="rect">
            <a:avLst/>
          </a:prstGeom>
          <a:noFill/>
        </p:spPr>
        <p:txBody>
          <a:bodyPr wrap="square">
            <a:spAutoFit/>
          </a:bodyPr>
          <a:lstStyle/>
          <a:p>
            <a:pPr>
              <a:defRPr/>
            </a:pPr>
            <a:r>
              <a:rPr lang="en-US" altLang="zh-CN" sz="2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51.9%</a:t>
            </a:r>
            <a:r>
              <a:rPr lang="zh-CN" altLang="en-US" sz="2000" b="1" dirty="0">
                <a:latin typeface="Times New Roman" panose="02020603050405020304" pitchFamily="18" charset="0"/>
                <a:ea typeface="楷体" panose="02010609060101010101" pitchFamily="49" charset="-122"/>
                <a:cs typeface="Times New Roman" panose="02020603050405020304" pitchFamily="18" charset="0"/>
              </a:rPr>
              <a:t>患者服用糖皮质</a:t>
            </a:r>
            <a:endParaRPr lang="en-US" altLang="zh-CN" sz="2000" b="1" dirty="0">
              <a:latin typeface="Times New Roman" panose="02020603050405020304" pitchFamily="18" charset="0"/>
              <a:ea typeface="楷体" panose="02010609060101010101" pitchFamily="49" charset="-122"/>
              <a:cs typeface="Times New Roman" panose="02020603050405020304" pitchFamily="18" charset="0"/>
            </a:endParaRPr>
          </a:p>
          <a:p>
            <a:pPr>
              <a:defRPr/>
            </a:pPr>
            <a:r>
              <a:rPr lang="zh-CN" altLang="en-US" sz="2000" b="1" dirty="0">
                <a:latin typeface="Times New Roman" panose="02020603050405020304" pitchFamily="18" charset="0"/>
                <a:ea typeface="楷体" panose="02010609060101010101" pitchFamily="49" charset="-122"/>
                <a:cs typeface="Times New Roman" panose="02020603050405020304" pitchFamily="18" charset="0"/>
              </a:rPr>
              <a:t>激素后</a:t>
            </a:r>
            <a:r>
              <a:rPr lang="en-US" altLang="zh-CN" sz="2000" b="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uNK</a:t>
            </a:r>
            <a:r>
              <a:rPr lang="zh-CN" altLang="en-US" sz="2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显著下降。</a:t>
            </a:r>
          </a:p>
        </p:txBody>
      </p:sp>
      <p:graphicFrame>
        <p:nvGraphicFramePr>
          <p:cNvPr id="6" name="对象 18"/>
          <p:cNvGraphicFramePr>
            <a:graphicFrameLocks noChangeAspect="1"/>
          </p:cNvGraphicFramePr>
          <p:nvPr/>
        </p:nvGraphicFramePr>
        <p:xfrm>
          <a:off x="2166910" y="1785927"/>
          <a:ext cx="4102100" cy="2663825"/>
        </p:xfrm>
        <a:graphic>
          <a:graphicData uri="http://schemas.openxmlformats.org/presentationml/2006/ole">
            <mc:AlternateContent xmlns:mc="http://schemas.openxmlformats.org/markup-compatibility/2006">
              <mc:Choice xmlns:v="urn:schemas-microsoft-com:vml" Requires="v">
                <p:oleObj spid="_x0000_s1134" name="Prism Project" r:id="rId4" imgW="4104640" imgH="2665730" progId="Prism5.Document">
                  <p:embed/>
                </p:oleObj>
              </mc:Choice>
              <mc:Fallback>
                <p:oleObj name="Prism Project" r:id="rId4" imgW="4104640" imgH="2665730" progId="Prism5.Document">
                  <p:embed/>
                  <p:pic>
                    <p:nvPicPr>
                      <p:cNvPr id="6" name="对象 18"/>
                      <p:cNvPicPr>
                        <a:picLocks noChangeAspect="1"/>
                      </p:cNvPicPr>
                      <p:nvPr/>
                    </p:nvPicPr>
                    <p:blipFill>
                      <a:blip r:embed="rId5"/>
                      <a:stretch>
                        <a:fillRect/>
                      </a:stretch>
                    </p:blipFill>
                    <p:spPr>
                      <a:xfrm>
                        <a:off x="2166910" y="1785927"/>
                        <a:ext cx="4102100" cy="2663825"/>
                      </a:xfrm>
                      <a:prstGeom prst="rect">
                        <a:avLst/>
                      </a:prstGeom>
                      <a:noFill/>
                      <a:ln w="9525">
                        <a:noFill/>
                      </a:ln>
                    </p:spPr>
                  </p:pic>
                </p:oleObj>
              </mc:Fallback>
            </mc:AlternateContent>
          </a:graphicData>
        </a:graphic>
      </p:graphicFrame>
      <p:pic>
        <p:nvPicPr>
          <p:cNvPr id="7" name="Picture 2"/>
          <p:cNvPicPr>
            <a:picLocks noChangeAspect="1" noChangeArrowheads="1"/>
          </p:cNvPicPr>
          <p:nvPr/>
        </p:nvPicPr>
        <p:blipFill>
          <a:blip r:embed="rId6"/>
          <a:srcRect/>
          <a:stretch>
            <a:fillRect/>
          </a:stretch>
        </p:blipFill>
        <p:spPr bwMode="auto">
          <a:xfrm>
            <a:off x="6738943" y="1500174"/>
            <a:ext cx="2579687" cy="4013200"/>
          </a:xfrm>
          <a:prstGeom prst="rect">
            <a:avLst/>
          </a:prstGeom>
          <a:noFill/>
          <a:ln w="9525">
            <a:noFill/>
            <a:miter lim="800000"/>
            <a:headEnd/>
            <a:tailEnd/>
          </a:ln>
        </p:spPr>
      </p:pic>
      <p:sp>
        <p:nvSpPr>
          <p:cNvPr id="8" name="TextBox 2"/>
          <p:cNvSpPr txBox="1">
            <a:spLocks noChangeArrowheads="1"/>
          </p:cNvSpPr>
          <p:nvPr/>
        </p:nvSpPr>
        <p:spPr bwMode="auto">
          <a:xfrm>
            <a:off x="6635751" y="5591176"/>
            <a:ext cx="3844925" cy="307975"/>
          </a:xfrm>
          <a:prstGeom prst="rect">
            <a:avLst/>
          </a:prstGeom>
          <a:noFill/>
          <a:ln w="9525">
            <a:noFill/>
            <a:miter lim="800000"/>
          </a:ln>
        </p:spPr>
        <p:txBody>
          <a:bodyPr wrap="none">
            <a:spAutoFit/>
          </a:bodyPr>
          <a:lstStyle/>
          <a:p>
            <a:pPr eaLnBrk="1" hangingPunct="1"/>
            <a:r>
              <a:rPr lang="en-US" altLang="zh-CN" sz="1400" dirty="0" err="1">
                <a:latin typeface="Times New Roman" panose="02020603050405020304" pitchFamily="18" charset="0"/>
                <a:ea typeface="微软雅黑" panose="020B0503020204020204" pitchFamily="34" charset="-122"/>
                <a:cs typeface="Times New Roman" panose="02020603050405020304" pitchFamily="18" charset="0"/>
              </a:rPr>
              <a:t>Quenby</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 S, et al. Fertility and Sterility. 2005 (84), 4</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2"/>
          <p:cNvSpPr txBox="1">
            <a:spLocks noChangeArrowheads="1"/>
          </p:cNvSpPr>
          <p:nvPr/>
        </p:nvSpPr>
        <p:spPr bwMode="auto">
          <a:xfrm>
            <a:off x="2516188" y="5591176"/>
            <a:ext cx="2690812" cy="307975"/>
          </a:xfrm>
          <a:prstGeom prst="rect">
            <a:avLst/>
          </a:prstGeom>
          <a:noFill/>
          <a:ln w="9525">
            <a:noFill/>
            <a:miter lim="800000"/>
          </a:ln>
        </p:spPr>
        <p:txBody>
          <a:bodyPr wrap="none">
            <a:spAutoFit/>
          </a:bodyPr>
          <a:lstStyle/>
          <a:p>
            <a:pPr eaLnBrk="1" hangingPunct="1"/>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Data from our center, unpublished.</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矩形 10">
            <a:extLst>
              <a:ext uri="{FF2B5EF4-FFF2-40B4-BE49-F238E27FC236}">
                <a16:creationId xmlns:a16="http://schemas.microsoft.com/office/drawing/2014/main" id="{1E74D375-8C09-4FBF-89F0-EBB095AD1D31}"/>
              </a:ext>
            </a:extLst>
          </p:cNvPr>
          <p:cNvSpPr/>
          <p:nvPr/>
        </p:nvSpPr>
        <p:spPr>
          <a:xfrm>
            <a:off x="509760" y="467912"/>
            <a:ext cx="6703668" cy="552269"/>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latin typeface="宋体" panose="02010600030101010101" pitchFamily="2" charset="-122"/>
                <a:ea typeface="宋体" panose="02010600030101010101" pitchFamily="2" charset="-122"/>
                <a:sym typeface="Arial" panose="020B0604020202020204" pitchFamily="34" charset="0"/>
              </a:rPr>
              <a:t>  </a:t>
            </a:r>
            <a:endParaRPr lang="zh-CN" altLang="en-US" dirty="0"/>
          </a:p>
        </p:txBody>
      </p:sp>
      <p:sp>
        <p:nvSpPr>
          <p:cNvPr id="4" name="矩形 3">
            <a:extLst>
              <a:ext uri="{FF2B5EF4-FFF2-40B4-BE49-F238E27FC236}">
                <a16:creationId xmlns:a16="http://schemas.microsoft.com/office/drawing/2014/main" id="{97EBC4D5-9AE0-49EA-82AF-4A5291083CB6}"/>
              </a:ext>
            </a:extLst>
          </p:cNvPr>
          <p:cNvSpPr/>
          <p:nvPr/>
        </p:nvSpPr>
        <p:spPr>
          <a:xfrm>
            <a:off x="788976" y="520017"/>
            <a:ext cx="5907386" cy="461665"/>
          </a:xfrm>
          <a:prstGeom prst="rect">
            <a:avLst/>
          </a:prstGeom>
        </p:spPr>
        <p:txBody>
          <a:bodyPr wrap="none">
            <a:spAutoFit/>
          </a:bodyPr>
          <a:lstStyle/>
          <a:p>
            <a:r>
              <a:rPr lang="zh-CN" altLang="en-US" sz="2400" b="1" dirty="0">
                <a:solidFill>
                  <a:schemeClr val="bg1"/>
                </a:solidFill>
                <a:latin typeface="宋体" panose="02010600030101010101" pitchFamily="2" charset="-122"/>
                <a:ea typeface="宋体" panose="02010600030101010101" pitchFamily="2" charset="-122"/>
                <a:sym typeface="Arial" panose="020B0604020202020204" pitchFamily="34" charset="0"/>
              </a:rPr>
              <a:t>糖皮质激素</a:t>
            </a:r>
            <a:r>
              <a:rPr lang="en-US" altLang="zh-CN" sz="2400" b="1" dirty="0">
                <a:solidFill>
                  <a:schemeClr val="bg1"/>
                </a:solidFill>
                <a:latin typeface="宋体" panose="02010600030101010101" pitchFamily="2" charset="-122"/>
                <a:ea typeface="宋体" panose="02010600030101010101" pitchFamily="2" charset="-122"/>
                <a:sym typeface="Arial" panose="020B0604020202020204" pitchFamily="34" charset="0"/>
              </a:rPr>
              <a:t>--</a:t>
            </a:r>
            <a:r>
              <a:rPr lang="zh-CN" altLang="en-US" sz="2400" b="1" dirty="0">
                <a:solidFill>
                  <a:schemeClr val="bg1"/>
                </a:solidFill>
                <a:latin typeface="宋体" panose="02010600030101010101" pitchFamily="2" charset="-122"/>
                <a:ea typeface="宋体" panose="02010600030101010101" pitchFamily="2" charset="-122"/>
                <a:sym typeface="Arial" panose="020B0604020202020204" pitchFamily="34" charset="0"/>
              </a:rPr>
              <a:t>治疗</a:t>
            </a:r>
            <a:r>
              <a:rPr lang="en-US" altLang="zh-CN"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CD56+NK</a:t>
            </a:r>
            <a:r>
              <a:rPr lang="zh-CN" altLang="en-US" sz="2400" b="1" dirty="0">
                <a:solidFill>
                  <a:schemeClr val="bg1"/>
                </a:solidFill>
                <a:latin typeface="宋体" panose="02010600030101010101" pitchFamily="2" charset="-122"/>
                <a:ea typeface="宋体" panose="02010600030101010101" pitchFamily="2" charset="-122"/>
                <a:sym typeface="Arial" panose="020B0604020202020204" pitchFamily="34" charset="0"/>
              </a:rPr>
              <a:t>细胞过高患者</a:t>
            </a:r>
            <a:endParaRPr lang="zh-CN" altLang="en-US" sz="2400" b="1" dirty="0">
              <a:solidFill>
                <a:schemeClr val="bg1"/>
              </a:solidFill>
            </a:endParaRPr>
          </a:p>
        </p:txBody>
      </p:sp>
      <p:pic>
        <p:nvPicPr>
          <p:cNvPr id="10" name="图片 16">
            <a:extLst>
              <a:ext uri="{FF2B5EF4-FFF2-40B4-BE49-F238E27FC236}">
                <a16:creationId xmlns:a16="http://schemas.microsoft.com/office/drawing/2014/main" id="{EC94155E-CF1E-4A16-8A13-098BC78CDBDE}"/>
              </a:ext>
            </a:extLst>
          </p:cNvPr>
          <p:cNvPicPr>
            <a:picLocks noChangeAspect="1" noChangeArrowheads="1"/>
          </p:cNvPicPr>
          <p:nvPr/>
        </p:nvPicPr>
        <p:blipFill>
          <a:blip r:embed="rId7" cstate="print"/>
          <a:srcRect/>
          <a:stretch>
            <a:fillRect/>
          </a:stretch>
        </p:blipFill>
        <p:spPr bwMode="auto">
          <a:xfrm>
            <a:off x="9798628" y="81936"/>
            <a:ext cx="2335531" cy="385976"/>
          </a:xfrm>
          <a:prstGeom prst="rect">
            <a:avLst/>
          </a:prstGeom>
          <a:noFill/>
          <a:ln w="9525">
            <a:noFill/>
            <a:miter lim="800000"/>
            <a:headEnd/>
            <a:tailEnd/>
          </a:ln>
        </p:spPr>
      </p:pic>
    </p:spTree>
    <p:extLst>
      <p:ext uri="{BB962C8B-B14F-4D97-AF65-F5344CB8AC3E}">
        <p14:creationId xmlns:p14="http://schemas.microsoft.com/office/powerpoint/2010/main" val="8241644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Users\rain\Desktop\Patients who did endometrium biopsy (n=44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1853" y="2303264"/>
            <a:ext cx="8928295" cy="3661200"/>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圆角 8"/>
          <p:cNvSpPr/>
          <p:nvPr/>
        </p:nvSpPr>
        <p:spPr>
          <a:xfrm>
            <a:off x="5357870" y="4318462"/>
            <a:ext cx="3316077" cy="286438"/>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
          <p:cNvSpPr/>
          <p:nvPr/>
        </p:nvSpPr>
        <p:spPr>
          <a:xfrm>
            <a:off x="7276363" y="6164206"/>
            <a:ext cx="3283784" cy="307777"/>
          </a:xfrm>
          <a:prstGeom prst="rect">
            <a:avLst/>
          </a:prstGeom>
        </p:spPr>
        <p:txBody>
          <a:bodyPr wrap="none">
            <a:spAutoFit/>
          </a:bodyPr>
          <a:lstStyle/>
          <a:p>
            <a:r>
              <a:rPr lang="en-US" altLang="zh-CN" sz="1400" dirty="0">
                <a:latin typeface="Cambria" panose="02040503050406030204" pitchFamily="18" charset="0"/>
              </a:rPr>
              <a:t>Tao Zhang,</a:t>
            </a:r>
            <a:r>
              <a:rPr lang="zh-CN" altLang="en-US" sz="1400" dirty="0">
                <a:latin typeface="Cambria" panose="02040503050406030204" pitchFamily="18" charset="0"/>
              </a:rPr>
              <a:t> </a:t>
            </a:r>
            <a:r>
              <a:rPr lang="en-US" altLang="zh-CN" sz="1400" dirty="0">
                <a:latin typeface="Cambria" panose="02040503050406030204" pitchFamily="18" charset="0"/>
              </a:rPr>
              <a:t>AJRI. DOI: 10.1111/aji.12766</a:t>
            </a:r>
            <a:endParaRPr lang="zh-CN" altLang="zh-CN" sz="1400" dirty="0">
              <a:latin typeface="Cambria" panose="02040503050406030204" pitchFamily="18" charset="0"/>
            </a:endParaRPr>
          </a:p>
        </p:txBody>
      </p:sp>
      <p:sp>
        <p:nvSpPr>
          <p:cNvPr id="13" name="矩形: 圆角 8"/>
          <p:cNvSpPr/>
          <p:nvPr/>
        </p:nvSpPr>
        <p:spPr>
          <a:xfrm>
            <a:off x="8252532" y="5604424"/>
            <a:ext cx="2307965" cy="286438"/>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标题 8"/>
          <p:cNvSpPr txBox="1">
            <a:spLocks/>
          </p:cNvSpPr>
          <p:nvPr/>
        </p:nvSpPr>
        <p:spPr bwMode="auto">
          <a:xfrm>
            <a:off x="2152648" y="1033577"/>
            <a:ext cx="8200391" cy="1218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lvl1pPr algn="ctr" rtl="0" eaLnBrk="0" fontAlgn="base" hangingPunct="0">
              <a:lnSpc>
                <a:spcPct val="90000"/>
              </a:lnSpc>
              <a:spcBef>
                <a:spcPct val="0"/>
              </a:spcBef>
              <a:spcAft>
                <a:spcPct val="0"/>
              </a:spcAft>
              <a:defRPr sz="3200" b="1" kern="1200">
                <a:solidFill>
                  <a:schemeClr val="tx1"/>
                </a:solidFill>
                <a:latin typeface="华文中宋" panose="02010600040101010101" pitchFamily="2" charset="-122"/>
                <a:ea typeface="华文中宋" panose="02010600040101010101" pitchFamily="2" charset="-122"/>
                <a:cs typeface="Times New Roman" panose="02020603050405020304" pitchFamily="18" charset="0"/>
              </a:defRPr>
            </a:lvl1pPr>
            <a:lvl2pPr algn="l" rtl="0" eaLnBrk="0" fontAlgn="base" hangingPunct="0">
              <a:lnSpc>
                <a:spcPct val="90000"/>
              </a:lnSpc>
              <a:spcBef>
                <a:spcPct val="0"/>
              </a:spcBef>
              <a:spcAft>
                <a:spcPct val="0"/>
              </a:spcAft>
              <a:defRPr sz="4400">
                <a:solidFill>
                  <a:schemeClr val="tx1"/>
                </a:solidFill>
                <a:latin typeface="黑体" panose="02010609060101010101" pitchFamily="49" charset="-122"/>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黑体" panose="02010609060101010101" pitchFamily="49" charset="-122"/>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黑体" panose="02010609060101010101" pitchFamily="49" charset="-122"/>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黑体" panose="02010609060101010101" pitchFamily="49" charset="-122"/>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pPr>
              <a:lnSpc>
                <a:spcPct val="150000"/>
              </a:lnSpc>
            </a:pPr>
            <a:r>
              <a:rPr lang="zh-CN" altLang="en-US" sz="2400" dirty="0"/>
              <a:t>地塞米松宫腔灌注治疗子宫内膜</a:t>
            </a:r>
            <a:r>
              <a:rPr lang="en-US" altLang="zh-CN" sz="2400" dirty="0"/>
              <a:t>NK</a:t>
            </a:r>
            <a:r>
              <a:rPr lang="zh-CN" altLang="en-US" sz="2400" dirty="0"/>
              <a:t>升高的前瞻性临床研究</a:t>
            </a:r>
          </a:p>
        </p:txBody>
      </p:sp>
      <p:sp>
        <p:nvSpPr>
          <p:cNvPr id="14" name="矩形 13">
            <a:extLst>
              <a:ext uri="{FF2B5EF4-FFF2-40B4-BE49-F238E27FC236}">
                <a16:creationId xmlns:a16="http://schemas.microsoft.com/office/drawing/2014/main" id="{5E51F80C-077A-4373-990C-84BE36E80877}"/>
              </a:ext>
            </a:extLst>
          </p:cNvPr>
          <p:cNvSpPr/>
          <p:nvPr/>
        </p:nvSpPr>
        <p:spPr>
          <a:xfrm>
            <a:off x="768867" y="259882"/>
            <a:ext cx="7099528" cy="673824"/>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B06D25A8-2732-4438-90BA-5446F7F24FFB}"/>
              </a:ext>
            </a:extLst>
          </p:cNvPr>
          <p:cNvSpPr/>
          <p:nvPr/>
        </p:nvSpPr>
        <p:spPr>
          <a:xfrm>
            <a:off x="1390161" y="340361"/>
            <a:ext cx="5907386" cy="461665"/>
          </a:xfrm>
          <a:prstGeom prst="rect">
            <a:avLst/>
          </a:prstGeom>
        </p:spPr>
        <p:txBody>
          <a:bodyPr wrap="none">
            <a:spAutoFit/>
          </a:bodyPr>
          <a:lstStyle/>
          <a:p>
            <a:pPr lvl="0">
              <a:defRPr/>
            </a:pPr>
            <a:r>
              <a:rPr lang="zh-CN" altLang="en-US" sz="2400" b="1" dirty="0">
                <a:solidFill>
                  <a:schemeClr val="bg1"/>
                </a:solidFill>
                <a:latin typeface="宋体" panose="02010600030101010101" pitchFamily="2" charset="-122"/>
                <a:ea typeface="宋体" panose="02010600030101010101" pitchFamily="2" charset="-122"/>
                <a:sym typeface="Arial" panose="020B0604020202020204" pitchFamily="34" charset="0"/>
              </a:rPr>
              <a:t>糖皮质激素</a:t>
            </a:r>
            <a:r>
              <a:rPr lang="en-US" altLang="zh-CN" sz="2400" b="1" dirty="0">
                <a:solidFill>
                  <a:schemeClr val="bg1"/>
                </a:solidFill>
                <a:latin typeface="宋体" panose="02010600030101010101" pitchFamily="2" charset="-122"/>
                <a:ea typeface="宋体" panose="02010600030101010101" pitchFamily="2" charset="-122"/>
                <a:sym typeface="Arial" panose="020B0604020202020204" pitchFamily="34" charset="0"/>
              </a:rPr>
              <a:t>--</a:t>
            </a:r>
            <a:r>
              <a:rPr lang="zh-CN" altLang="en-US" sz="2400" b="1" dirty="0">
                <a:solidFill>
                  <a:schemeClr val="bg1"/>
                </a:solidFill>
                <a:latin typeface="宋体" panose="02010600030101010101" pitchFamily="2" charset="-122"/>
                <a:ea typeface="宋体" panose="02010600030101010101" pitchFamily="2" charset="-122"/>
                <a:sym typeface="Arial" panose="020B0604020202020204" pitchFamily="34" charset="0"/>
              </a:rPr>
              <a:t>治疗</a:t>
            </a:r>
            <a:r>
              <a:rPr lang="en-US" altLang="zh-CN"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CD56+NK</a:t>
            </a:r>
            <a:r>
              <a:rPr lang="zh-CN" altLang="en-US" sz="2400" b="1" dirty="0">
                <a:solidFill>
                  <a:schemeClr val="bg1"/>
                </a:solidFill>
                <a:latin typeface="宋体" panose="02010600030101010101" pitchFamily="2" charset="-122"/>
                <a:ea typeface="宋体" panose="02010600030101010101" pitchFamily="2" charset="-122"/>
                <a:sym typeface="Arial" panose="020B0604020202020204" pitchFamily="34" charset="0"/>
              </a:rPr>
              <a:t>细胞过高患者</a:t>
            </a:r>
            <a:endParaRPr lang="zh-CN" altLang="en-US" sz="2400" b="1" dirty="0">
              <a:solidFill>
                <a:schemeClr val="bg1"/>
              </a:solidFill>
              <a:latin typeface="宋体" panose="02010600030101010101" pitchFamily="2" charset="-122"/>
              <a:ea typeface="宋体" panose="02010600030101010101" pitchFamily="2" charset="-122"/>
            </a:endParaRPr>
          </a:p>
        </p:txBody>
      </p:sp>
      <p:pic>
        <p:nvPicPr>
          <p:cNvPr id="16" name="图片 16">
            <a:extLst>
              <a:ext uri="{FF2B5EF4-FFF2-40B4-BE49-F238E27FC236}">
                <a16:creationId xmlns:a16="http://schemas.microsoft.com/office/drawing/2014/main" id="{FC5BAE06-8042-44B9-9166-049A8B4407A1}"/>
              </a:ext>
            </a:extLst>
          </p:cNvPr>
          <p:cNvPicPr>
            <a:picLocks noChangeAspect="1" noChangeArrowheads="1"/>
          </p:cNvPicPr>
          <p:nvPr/>
        </p:nvPicPr>
        <p:blipFill>
          <a:blip r:embed="rId4" cstate="print"/>
          <a:srcRect/>
          <a:stretch>
            <a:fillRect/>
          </a:stretch>
        </p:blipFill>
        <p:spPr bwMode="auto">
          <a:xfrm>
            <a:off x="9798628" y="81936"/>
            <a:ext cx="2335531" cy="385976"/>
          </a:xfrm>
          <a:prstGeom prst="rect">
            <a:avLst/>
          </a:prstGeom>
          <a:noFill/>
          <a:ln w="9525">
            <a:noFill/>
            <a:miter lim="800000"/>
            <a:headEnd/>
            <a:tailEnd/>
          </a:ln>
        </p:spPr>
      </p:pic>
    </p:spTree>
    <p:extLst>
      <p:ext uri="{BB962C8B-B14F-4D97-AF65-F5344CB8AC3E}">
        <p14:creationId xmlns:p14="http://schemas.microsoft.com/office/powerpoint/2010/main" val="4628585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nvPicPr>
        <p:blipFill rotWithShape="1">
          <a:blip r:embed="rId3" cstate="screen"/>
          <a:srcRect/>
          <a:stretch>
            <a:fillRect/>
          </a:stretch>
        </p:blipFill>
        <p:spPr>
          <a:xfrm>
            <a:off x="6113598" y="1578119"/>
            <a:ext cx="3537870" cy="2742415"/>
          </a:xfrm>
          <a:prstGeom prst="rect">
            <a:avLst/>
          </a:prstGeom>
        </p:spPr>
      </p:pic>
      <p:pic>
        <p:nvPicPr>
          <p:cNvPr id="18" name="Picture 2"/>
          <p:cNvPicPr>
            <a:picLocks noChangeAspect="1" noChangeArrowheads="1"/>
          </p:cNvPicPr>
          <p:nvPr/>
        </p:nvPicPr>
        <p:blipFill rotWithShape="1">
          <a:blip r:embed="rId4" cstate="screen"/>
          <a:srcRect/>
          <a:stretch>
            <a:fillRect/>
          </a:stretch>
        </p:blipFill>
        <p:spPr bwMode="auto">
          <a:xfrm>
            <a:off x="3609355" y="4278410"/>
            <a:ext cx="5400600" cy="26720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矩形: 圆角 15"/>
          <p:cNvSpPr/>
          <p:nvPr/>
        </p:nvSpPr>
        <p:spPr>
          <a:xfrm>
            <a:off x="2331352" y="1337911"/>
            <a:ext cx="3280176" cy="340393"/>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20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CD56+</a:t>
            </a:r>
            <a:r>
              <a:rPr lang="zh-CN" altLang="en-US" sz="20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细胞</a:t>
            </a:r>
            <a:r>
              <a:rPr lang="en-US" altLang="zh-CN" sz="20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000" b="1" dirty="0" err="1">
                <a:solidFill>
                  <a:prstClr val="black"/>
                </a:solidFill>
                <a:latin typeface="Times New Roman" panose="02020603050405020304" pitchFamily="18" charset="0"/>
                <a:ea typeface="宋体" panose="02010600030101010101" pitchFamily="2" charset="-122"/>
                <a:cs typeface="Times New Roman" panose="02020603050405020304" pitchFamily="18" charset="0"/>
              </a:rPr>
              <a:t>uNK</a:t>
            </a:r>
            <a:r>
              <a:rPr lang="zh-CN" altLang="en-US" sz="2000"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细胞过低</a:t>
            </a:r>
          </a:p>
        </p:txBody>
      </p:sp>
      <p:sp>
        <p:nvSpPr>
          <p:cNvPr id="7" name="文本框 6"/>
          <p:cNvSpPr txBox="1"/>
          <p:nvPr/>
        </p:nvSpPr>
        <p:spPr>
          <a:xfrm>
            <a:off x="1039496" y="6511290"/>
            <a:ext cx="3145155" cy="368300"/>
          </a:xfrm>
          <a:prstGeom prst="rect">
            <a:avLst/>
          </a:prstGeom>
          <a:noFill/>
        </p:spPr>
        <p:txBody>
          <a:bodyPr wrap="square" rtlCol="0">
            <a:spAutoFit/>
          </a:bodyPr>
          <a:lstStyle/>
          <a:p>
            <a:pPr algn="ctr"/>
            <a:r>
              <a:rPr lang="en-US" altLang="zh-CN" i="1" dirty="0">
                <a:latin typeface="Times New Roman" panose="02020603050405020304" pitchFamily="18" charset="0"/>
                <a:cs typeface="Times New Roman" panose="02020603050405020304" pitchFamily="18" charset="0"/>
              </a:rPr>
              <a:t>unpublished data</a:t>
            </a:r>
          </a:p>
        </p:txBody>
      </p:sp>
      <p:sp>
        <p:nvSpPr>
          <p:cNvPr id="8" name="圆角矩形 23"/>
          <p:cNvSpPr/>
          <p:nvPr/>
        </p:nvSpPr>
        <p:spPr>
          <a:xfrm>
            <a:off x="1895476" y="1998346"/>
            <a:ext cx="4120515" cy="232219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ltLang="zh-CN" sz="1400" dirty="0">
              <a:latin typeface="Times New Roman" panose="02020603050405020304" pitchFamily="18" charset="0"/>
              <a:ea typeface="宋体" panose="02010600030101010101" pitchFamily="2" charset="-122"/>
              <a:cs typeface="Times New Roman" panose="02020603050405020304" pitchFamily="18" charset="0"/>
            </a:endParaRPr>
          </a:p>
          <a:p>
            <a:pPr algn="ct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16</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例行</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G-CSF</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子宫宫腔灌注</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干预</a:t>
            </a:r>
            <a:endParaRPr lang="en-US" altLang="zh-CN" sz="1600" dirty="0">
              <a:latin typeface="Times New Roman" panose="02020603050405020304" pitchFamily="18" charset="0"/>
              <a:ea typeface="宋体" panose="02010600030101010101" pitchFamily="2" charset="-122"/>
              <a:cs typeface="Times New Roman" panose="02020603050405020304" pitchFamily="18" charset="0"/>
            </a:endParaRPr>
          </a:p>
          <a:p>
            <a:pPr algn="ctr"/>
            <a:endParaRPr lang="zh-CN" altLang="zh-CN" sz="1600" dirty="0">
              <a:latin typeface="Times New Roman" panose="02020603050405020304" pitchFamily="18" charset="0"/>
              <a:ea typeface="宋体" panose="02010600030101010101" pitchFamily="2" charset="-122"/>
              <a:cs typeface="Times New Roman" panose="02020603050405020304" pitchFamily="18" charset="0"/>
            </a:endParaRPr>
          </a:p>
          <a:p>
            <a:pPr algn="ct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 7</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例</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行</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复查</a:t>
            </a:r>
            <a:endParaRPr lang="en-US" altLang="zh-CN" sz="1600"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1600" dirty="0">
              <a:latin typeface="Times New Roman" panose="02020603050405020304" pitchFamily="18" charset="0"/>
              <a:ea typeface="宋体" panose="02010600030101010101" pitchFamily="2" charset="-122"/>
              <a:cs typeface="Times New Roman" panose="02020603050405020304" pitchFamily="18" charset="0"/>
            </a:endParaRPr>
          </a:p>
          <a:p>
            <a:pPr algn="ct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治疗前</a:t>
            </a:r>
            <a:r>
              <a:rPr lang="en-US" altLang="zh-CN" sz="1600" dirty="0" err="1">
                <a:latin typeface="Times New Roman" panose="02020603050405020304" pitchFamily="18" charset="0"/>
                <a:ea typeface="宋体" panose="02010600030101010101" pitchFamily="2" charset="-122"/>
                <a:cs typeface="Times New Roman" panose="02020603050405020304" pitchFamily="18" charset="0"/>
              </a:rPr>
              <a:t>uNK</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 1.15</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1.05%</a:t>
            </a:r>
          </a:p>
          <a:p>
            <a:pPr algn="ctr"/>
            <a:endParaRPr lang="en-US" altLang="zh-CN" sz="1600" dirty="0">
              <a:latin typeface="Times New Roman" panose="02020603050405020304" pitchFamily="18" charset="0"/>
              <a:ea typeface="宋体" panose="02010600030101010101" pitchFamily="2" charset="-122"/>
              <a:cs typeface="Times New Roman" panose="02020603050405020304" pitchFamily="18" charset="0"/>
            </a:endParaRPr>
          </a:p>
          <a:p>
            <a:pPr algn="ct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治疗后</a:t>
            </a:r>
            <a:r>
              <a:rPr lang="en-US" altLang="zh-CN" sz="1600" dirty="0" err="1">
                <a:latin typeface="Times New Roman" panose="02020603050405020304" pitchFamily="18" charset="0"/>
                <a:ea typeface="宋体" panose="02010600030101010101" pitchFamily="2" charset="-122"/>
                <a:cs typeface="Times New Roman" panose="02020603050405020304" pitchFamily="18" charset="0"/>
              </a:rPr>
              <a:t>uNK</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 6.89</a:t>
            </a:r>
            <a:r>
              <a:rPr lang="zh-CN" altLang="zh-CN" sz="16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5.27%</a:t>
            </a:r>
          </a:p>
          <a:p>
            <a:pPr algn="ctr"/>
            <a:endParaRPr lang="en-US" altLang="zh-CN" sz="1400" dirty="0">
              <a:latin typeface="Times New Roman" panose="02020603050405020304" pitchFamily="18" charset="0"/>
              <a:ea typeface="宋体" panose="02010600030101010101" pitchFamily="2" charset="-122"/>
              <a:cs typeface="Times New Roman" panose="02020603050405020304" pitchFamily="18" charset="0"/>
            </a:endParaRPr>
          </a:p>
          <a:p>
            <a:pPr algn="ctr"/>
            <a:r>
              <a:rPr lang="zh-CN" altLang="zh-CN" sz="1400" dirty="0">
                <a:latin typeface="Times New Roman" panose="02020603050405020304" pitchFamily="18" charset="0"/>
                <a:ea typeface="宋体" panose="02010600030101010101" pitchFamily="2" charset="-122"/>
                <a:cs typeface="Times New Roman" panose="02020603050405020304" pitchFamily="18" charset="0"/>
              </a:rPr>
              <a:t>明显降</a:t>
            </a:r>
            <a:r>
              <a:rPr lang="zh-CN" altLang="en-US" sz="1400" dirty="0">
                <a:latin typeface="Times New Roman" panose="02020603050405020304" pitchFamily="18" charset="0"/>
                <a:ea typeface="宋体" panose="02010600030101010101" pitchFamily="2" charset="-122"/>
                <a:cs typeface="Times New Roman" panose="02020603050405020304" pitchFamily="18" charset="0"/>
              </a:rPr>
              <a:t>升高，</a:t>
            </a:r>
            <a:r>
              <a:rPr lang="zh-CN" altLang="zh-CN" sz="1400" dirty="0">
                <a:latin typeface="Times New Roman" panose="02020603050405020304" pitchFamily="18" charset="0"/>
                <a:ea typeface="宋体" panose="02010600030101010101" pitchFamily="2" charset="-122"/>
                <a:cs typeface="Times New Roman" panose="02020603050405020304" pitchFamily="18" charset="0"/>
              </a:rPr>
              <a:t>具有统计学差异（</a:t>
            </a:r>
            <a:r>
              <a:rPr lang="en-US" altLang="zh-CN" sz="1400" b="1" i="1" dirty="0">
                <a:latin typeface="Times New Roman" panose="02020603050405020304" pitchFamily="18" charset="0"/>
                <a:ea typeface="宋体" panose="02010600030101010101" pitchFamily="2" charset="-122"/>
                <a:cs typeface="Times New Roman" panose="02020603050405020304" pitchFamily="18" charset="0"/>
              </a:rPr>
              <a:t>p</a:t>
            </a:r>
            <a:r>
              <a:rPr lang="zh-CN" altLang="zh-CN" sz="14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1400" b="1" dirty="0">
                <a:latin typeface="Times New Roman" panose="02020603050405020304" pitchFamily="18" charset="0"/>
                <a:ea typeface="宋体" panose="02010600030101010101" pitchFamily="2" charset="-122"/>
                <a:cs typeface="Times New Roman" panose="02020603050405020304" pitchFamily="18" charset="0"/>
              </a:rPr>
              <a:t>0.01%</a:t>
            </a:r>
            <a:r>
              <a:rPr lang="zh-CN" altLang="zh-CN" sz="1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1400" dirty="0">
              <a:latin typeface="Times New Roman" panose="02020603050405020304" pitchFamily="18" charset="0"/>
              <a:ea typeface="宋体" panose="02010600030101010101" pitchFamily="2" charset="-122"/>
              <a:cs typeface="Times New Roman" panose="02020603050405020304" pitchFamily="18" charset="0"/>
            </a:endParaRPr>
          </a:p>
          <a:p>
            <a:pPr algn="ctr"/>
            <a:endParaRPr lang="zh-CN" altLang="zh-CN" sz="1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矩形 9">
            <a:extLst>
              <a:ext uri="{FF2B5EF4-FFF2-40B4-BE49-F238E27FC236}">
                <a16:creationId xmlns:a16="http://schemas.microsoft.com/office/drawing/2014/main" id="{72A65E7E-2A5E-41C7-8558-A0943E0320D9}"/>
              </a:ext>
            </a:extLst>
          </p:cNvPr>
          <p:cNvSpPr/>
          <p:nvPr/>
        </p:nvSpPr>
        <p:spPr>
          <a:xfrm>
            <a:off x="247099" y="261043"/>
            <a:ext cx="9404369" cy="663019"/>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D2097D95-7CD4-4A80-9FA3-76713FBE0839}"/>
              </a:ext>
            </a:extLst>
          </p:cNvPr>
          <p:cNvSpPr/>
          <p:nvPr/>
        </p:nvSpPr>
        <p:spPr>
          <a:xfrm>
            <a:off x="-389786" y="331870"/>
            <a:ext cx="10377055" cy="461665"/>
          </a:xfrm>
          <a:prstGeom prst="rect">
            <a:avLst/>
          </a:prstGeom>
        </p:spPr>
        <p:txBody>
          <a:bodyPr wrap="square">
            <a:spAutoFit/>
          </a:bodyPr>
          <a:lstStyle/>
          <a:p>
            <a:pPr lvl="0" algn="ctr">
              <a:spcBef>
                <a:spcPct val="0"/>
              </a:spcBef>
              <a:defRPr/>
            </a:pP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宫腔灌注</a:t>
            </a:r>
            <a:r>
              <a:rPr lang="en-US" altLang="zh-CN"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G-CSF</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（粒细胞集落刺激因子）治疗</a:t>
            </a:r>
            <a:r>
              <a:rPr lang="en-US" altLang="zh-CN"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CD56+</a:t>
            </a:r>
            <a:r>
              <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sym typeface="Arial" panose="020B0604020202020204" pitchFamily="34" charset="0"/>
              </a:rPr>
              <a:t>细胞过低患者</a:t>
            </a:r>
            <a:endPar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1" name="图片 16">
            <a:extLst>
              <a:ext uri="{FF2B5EF4-FFF2-40B4-BE49-F238E27FC236}">
                <a16:creationId xmlns:a16="http://schemas.microsoft.com/office/drawing/2014/main" id="{EADB994A-DB8E-4403-AED1-2A37640716B4}"/>
              </a:ext>
            </a:extLst>
          </p:cNvPr>
          <p:cNvPicPr>
            <a:picLocks noChangeAspect="1" noChangeArrowheads="1"/>
          </p:cNvPicPr>
          <p:nvPr/>
        </p:nvPicPr>
        <p:blipFill>
          <a:blip r:embed="rId5" cstate="print"/>
          <a:srcRect/>
          <a:stretch>
            <a:fillRect/>
          </a:stretch>
        </p:blipFill>
        <p:spPr bwMode="auto">
          <a:xfrm>
            <a:off x="9798628" y="81936"/>
            <a:ext cx="2335531" cy="385976"/>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6647E64-1171-4F8D-8C6F-6DF8A496CB36}"/>
              </a:ext>
            </a:extLst>
          </p:cNvPr>
          <p:cNvSpPr>
            <a:spLocks noGrp="1"/>
          </p:cNvSpPr>
          <p:nvPr>
            <p:ph idx="1"/>
          </p:nvPr>
        </p:nvSpPr>
        <p:spPr>
          <a:xfrm>
            <a:off x="750969" y="1945639"/>
            <a:ext cx="8980371" cy="3848769"/>
          </a:xfrm>
          <a:solidFill>
            <a:schemeClr val="bg1">
              <a:lumMod val="95000"/>
            </a:schemeClr>
          </a:solidFill>
        </p:spPr>
        <p:txBody>
          <a:bodyPr>
            <a:normAutofit/>
          </a:bodyPr>
          <a:lstStyle/>
          <a:p>
            <a:pPr marL="0" indent="0">
              <a:lnSpc>
                <a:spcPct val="150000"/>
              </a:lnSpc>
              <a:buNone/>
            </a:pPr>
            <a:endParaRPr lang="en-US" altLang="zh-CN" sz="400" b="1" dirty="0">
              <a:latin typeface="宋体" panose="02010600030101010101" pitchFamily="2" charset="-122"/>
              <a:ea typeface="宋体" panose="02010600030101010101" pitchFamily="2" charset="-122"/>
            </a:endParaRPr>
          </a:p>
          <a:p>
            <a:pPr marL="0" indent="0">
              <a:lnSpc>
                <a:spcPct val="150000"/>
              </a:lnSpc>
              <a:buNone/>
            </a:pPr>
            <a:endParaRPr lang="en-US" altLang="zh-CN" sz="400" b="1" dirty="0">
              <a:latin typeface="宋体" panose="02010600030101010101" pitchFamily="2" charset="-122"/>
              <a:ea typeface="宋体" panose="02010600030101010101" pitchFamily="2" charset="-122"/>
            </a:endParaRPr>
          </a:p>
          <a:p>
            <a:pPr marL="0" indent="0">
              <a:lnSpc>
                <a:spcPct val="150000"/>
              </a:lnSpc>
              <a:buNone/>
            </a:pPr>
            <a:endParaRPr lang="en-US" altLang="zh-CN" sz="105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a:p>
            <a:pPr marL="0" indent="0">
              <a:lnSpc>
                <a:spcPct val="150000"/>
              </a:lnSpc>
              <a:buNone/>
            </a:pPr>
            <a:r>
              <a:rPr lang="en-US" altLang="zh-CN" sz="20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1. </a:t>
            </a:r>
            <a:r>
              <a:rPr lang="zh-CN" altLang="en-US" sz="20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预测生殖失败患者子宫内膜免疫微环境及妊娠结局；</a:t>
            </a:r>
            <a:endParaRPr lang="en-US" altLang="zh-CN" sz="20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a:p>
            <a:pPr marL="0" indent="0">
              <a:lnSpc>
                <a:spcPct val="150000"/>
              </a:lnSpc>
              <a:buNone/>
            </a:pP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2. </a:t>
            </a: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探索免疫治疗对生殖失败患者子宫内膜免疫微环境的影响，推动免疫药物治   疗策略的临床应用及研究；</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a:p>
            <a:pPr marL="0" indent="0">
              <a:lnSpc>
                <a:spcPct val="150000"/>
              </a:lnSpc>
              <a:buNone/>
            </a:pP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3. </a:t>
            </a: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实现生殖失败患者分类分型；</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a:p>
            <a:pPr marL="0" indent="0">
              <a:lnSpc>
                <a:spcPct val="150000"/>
              </a:lnSpc>
              <a:buNone/>
            </a:pPr>
            <a:r>
              <a:rPr lang="en-US" altLang="zh-CN" sz="2000" b="1" dirty="0">
                <a:latin typeface="宋体" panose="02010600030101010101" pitchFamily="2" charset="-122"/>
                <a:ea typeface="宋体" panose="02010600030101010101" pitchFamily="2" charset="-122"/>
              </a:rPr>
              <a:t>4.</a:t>
            </a:r>
            <a:r>
              <a:rPr lang="zh-CN" altLang="en-US" sz="2000" b="1" dirty="0">
                <a:latin typeface="宋体" panose="02010600030101010101" pitchFamily="2" charset="-122"/>
                <a:ea typeface="宋体" panose="02010600030101010101" pitchFamily="2" charset="-122"/>
              </a:rPr>
              <a:t>基于子宫内膜免疫细胞改变，优化病人入组标准，进行免疫药物的研发。</a:t>
            </a:r>
            <a:endParaRPr lang="en-US" altLang="zh-CN" sz="2000" b="1" dirty="0">
              <a:latin typeface="宋体" panose="02010600030101010101" pitchFamily="2" charset="-122"/>
              <a:ea typeface="宋体" panose="02010600030101010101" pitchFamily="2" charset="-122"/>
            </a:endParaRPr>
          </a:p>
          <a:p>
            <a:pPr marL="457200" indent="-457200">
              <a:lnSpc>
                <a:spcPct val="150000"/>
              </a:lnSpc>
              <a:buAutoNum type="arabicPlain" startAt="4"/>
            </a:pPr>
            <a:endParaRPr lang="en-US" altLang="zh-CN" sz="2000" b="1" dirty="0">
              <a:latin typeface="宋体" panose="02010600030101010101" pitchFamily="2" charset="-122"/>
              <a:ea typeface="宋体" panose="02010600030101010101" pitchFamily="2" charset="-122"/>
            </a:endParaRPr>
          </a:p>
        </p:txBody>
      </p:sp>
      <p:sp>
        <p:nvSpPr>
          <p:cNvPr id="8" name="矩形: 圆角 7">
            <a:extLst>
              <a:ext uri="{FF2B5EF4-FFF2-40B4-BE49-F238E27FC236}">
                <a16:creationId xmlns:a16="http://schemas.microsoft.com/office/drawing/2014/main" id="{C0F4132A-4958-4959-8AF6-02AC0828B1A1}"/>
              </a:ext>
            </a:extLst>
          </p:cNvPr>
          <p:cNvSpPr/>
          <p:nvPr/>
        </p:nvSpPr>
        <p:spPr>
          <a:xfrm>
            <a:off x="10145037" y="5397877"/>
            <a:ext cx="613776" cy="60797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BB9C0433-FCF7-4C53-AC10-313E9B81579E}"/>
              </a:ext>
            </a:extLst>
          </p:cNvPr>
          <p:cNvSpPr/>
          <p:nvPr/>
        </p:nvSpPr>
        <p:spPr>
          <a:xfrm>
            <a:off x="770022" y="606355"/>
            <a:ext cx="2666198" cy="645216"/>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6">
            <a:extLst>
              <a:ext uri="{FF2B5EF4-FFF2-40B4-BE49-F238E27FC236}">
                <a16:creationId xmlns:a16="http://schemas.microsoft.com/office/drawing/2014/main" id="{F33E86A5-8F70-47EB-9F76-FE50FA0FBCE9}"/>
              </a:ext>
            </a:extLst>
          </p:cNvPr>
          <p:cNvPicPr>
            <a:picLocks noChangeAspect="1" noChangeArrowheads="1"/>
          </p:cNvPicPr>
          <p:nvPr/>
        </p:nvPicPr>
        <p:blipFill>
          <a:blip r:embed="rId3" cstate="print"/>
          <a:srcRect/>
          <a:stretch>
            <a:fillRect/>
          </a:stretch>
        </p:blipFill>
        <p:spPr bwMode="auto">
          <a:xfrm>
            <a:off x="9731340" y="209551"/>
            <a:ext cx="2335531" cy="385976"/>
          </a:xfrm>
          <a:prstGeom prst="rect">
            <a:avLst/>
          </a:prstGeom>
          <a:noFill/>
          <a:ln w="9525">
            <a:noFill/>
            <a:miter lim="800000"/>
            <a:headEnd/>
            <a:tailEnd/>
          </a:ln>
        </p:spPr>
      </p:pic>
      <p:sp>
        <p:nvSpPr>
          <p:cNvPr id="2" name="矩形 1">
            <a:extLst>
              <a:ext uri="{FF2B5EF4-FFF2-40B4-BE49-F238E27FC236}">
                <a16:creationId xmlns:a16="http://schemas.microsoft.com/office/drawing/2014/main" id="{52F36BCB-9594-4FC4-8982-4339E830563E}"/>
              </a:ext>
            </a:extLst>
          </p:cNvPr>
          <p:cNvSpPr/>
          <p:nvPr/>
        </p:nvSpPr>
        <p:spPr>
          <a:xfrm>
            <a:off x="1399213" y="667353"/>
            <a:ext cx="1087157" cy="523220"/>
          </a:xfrm>
          <a:prstGeom prst="rect">
            <a:avLst/>
          </a:prstGeom>
        </p:spPr>
        <p:txBody>
          <a:bodyPr wrap="none">
            <a:spAutoFit/>
          </a:bodyPr>
          <a:lstStyle/>
          <a:p>
            <a:r>
              <a:rPr lang="zh-CN" altLang="en-US" sz="2800" b="1" dirty="0">
                <a:solidFill>
                  <a:schemeClr val="bg1"/>
                </a:solidFill>
                <a:latin typeface="宋体" panose="02010600030101010101" pitchFamily="2" charset="-122"/>
                <a:ea typeface="宋体" panose="02010600030101010101" pitchFamily="2" charset="-122"/>
              </a:rPr>
              <a:t>小 结</a:t>
            </a:r>
            <a:endParaRPr lang="en-US" altLang="zh-CN" sz="2800" b="1" dirty="0">
              <a:solidFill>
                <a:schemeClr val="bg1"/>
              </a:solidFill>
              <a:latin typeface="宋体" panose="02010600030101010101" pitchFamily="2" charset="-122"/>
              <a:ea typeface="宋体" panose="02010600030101010101" pitchFamily="2" charset="-122"/>
            </a:endParaRPr>
          </a:p>
        </p:txBody>
      </p:sp>
      <p:sp>
        <p:nvSpPr>
          <p:cNvPr id="5" name="矩形 4">
            <a:extLst>
              <a:ext uri="{FF2B5EF4-FFF2-40B4-BE49-F238E27FC236}">
                <a16:creationId xmlns:a16="http://schemas.microsoft.com/office/drawing/2014/main" id="{84D65413-D762-414E-9DC6-A4EF3151DFC6}"/>
              </a:ext>
            </a:extLst>
          </p:cNvPr>
          <p:cNvSpPr/>
          <p:nvPr/>
        </p:nvSpPr>
        <p:spPr>
          <a:xfrm>
            <a:off x="750969" y="1945640"/>
            <a:ext cx="8980371" cy="479926"/>
          </a:xfrm>
          <a:prstGeom prst="rect">
            <a:avLst/>
          </a:prstGeom>
          <a:solidFill>
            <a:srgbClr val="9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005163AE-4E78-467C-B78F-6CDFB0834711}"/>
              </a:ext>
            </a:extLst>
          </p:cNvPr>
          <p:cNvSpPr/>
          <p:nvPr/>
        </p:nvSpPr>
        <p:spPr>
          <a:xfrm>
            <a:off x="1097280" y="1946062"/>
            <a:ext cx="8499117" cy="430887"/>
          </a:xfrm>
          <a:prstGeom prst="rect">
            <a:avLst/>
          </a:prstGeom>
        </p:spPr>
        <p:txBody>
          <a:bodyPr wrap="square">
            <a:spAutoFit/>
          </a:bodyPr>
          <a:lstStyle/>
          <a:p>
            <a:r>
              <a:rPr lang="zh-CN" altLang="en-US" sz="22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对于反复生殖失败患者的子宫内膜免疫细胞谱临床应用的探索</a:t>
            </a:r>
            <a:endParaRPr lang="zh-CN" altLang="en-US" sz="2200" dirty="0">
              <a:solidFill>
                <a:schemeClr val="bg1"/>
              </a:solidFill>
            </a:endParaRPr>
          </a:p>
        </p:txBody>
      </p:sp>
    </p:spTree>
    <p:extLst>
      <p:ext uri="{BB962C8B-B14F-4D97-AF65-F5344CB8AC3E}">
        <p14:creationId xmlns:p14="http://schemas.microsoft.com/office/powerpoint/2010/main" val="15529611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8EC58EEE-A09E-4E96-A13E-727D8FD286D7}"/>
              </a:ext>
            </a:extLst>
          </p:cNvPr>
          <p:cNvSpPr/>
          <p:nvPr/>
        </p:nvSpPr>
        <p:spPr>
          <a:xfrm>
            <a:off x="263235" y="288758"/>
            <a:ext cx="9047966" cy="597977"/>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137AA5D3-5215-41DD-A6D4-8AFC2ED4A91A}"/>
              </a:ext>
            </a:extLst>
          </p:cNvPr>
          <p:cNvSpPr/>
          <p:nvPr/>
        </p:nvSpPr>
        <p:spPr>
          <a:xfrm>
            <a:off x="455740" y="360601"/>
            <a:ext cx="10183091" cy="461665"/>
          </a:xfrm>
          <a:prstGeom prst="rect">
            <a:avLst/>
          </a:prstGeom>
        </p:spPr>
        <p:txBody>
          <a:bodyPr wrap="square">
            <a:spAutoFit/>
          </a:bodyPr>
          <a:lstStyle/>
          <a:p>
            <a:r>
              <a:rPr lang="zh-CN" altLang="en-US" sz="2400" b="1" dirty="0">
                <a:solidFill>
                  <a:schemeClr val="bg1"/>
                </a:solidFill>
                <a:latin typeface="宋体" panose="02010600030101010101" pitchFamily="2" charset="-122"/>
                <a:ea typeface="宋体" panose="02010600030101010101" pitchFamily="2" charset="-122"/>
              </a:rPr>
              <a:t>基于数字化病理分析系统建立的子宫内膜免疫细胞谱评估体系</a:t>
            </a:r>
            <a:endParaRPr lang="zh-CN" altLang="en-US" sz="2400" dirty="0"/>
          </a:p>
        </p:txBody>
      </p:sp>
      <p:grpSp>
        <p:nvGrpSpPr>
          <p:cNvPr id="7" name="组合 6">
            <a:extLst>
              <a:ext uri="{FF2B5EF4-FFF2-40B4-BE49-F238E27FC236}">
                <a16:creationId xmlns:a16="http://schemas.microsoft.com/office/drawing/2014/main" id="{4920F430-0FFA-4480-AB06-152DD884805A}"/>
              </a:ext>
            </a:extLst>
          </p:cNvPr>
          <p:cNvGrpSpPr/>
          <p:nvPr/>
        </p:nvGrpSpPr>
        <p:grpSpPr>
          <a:xfrm>
            <a:off x="1433186" y="1654517"/>
            <a:ext cx="9325627" cy="4612049"/>
            <a:chOff x="1572017" y="1880826"/>
            <a:chExt cx="9325627" cy="4612049"/>
          </a:xfrm>
        </p:grpSpPr>
        <p:grpSp>
          <p:nvGrpSpPr>
            <p:cNvPr id="8" name="组合 7">
              <a:extLst>
                <a:ext uri="{FF2B5EF4-FFF2-40B4-BE49-F238E27FC236}">
                  <a16:creationId xmlns:a16="http://schemas.microsoft.com/office/drawing/2014/main" id="{48BF357E-776E-47F6-A972-94EA2030ED45}"/>
                </a:ext>
              </a:extLst>
            </p:cNvPr>
            <p:cNvGrpSpPr/>
            <p:nvPr/>
          </p:nvGrpSpPr>
          <p:grpSpPr>
            <a:xfrm>
              <a:off x="1572017" y="1880826"/>
              <a:ext cx="9047966" cy="4612049"/>
              <a:chOff x="1572017" y="1880826"/>
              <a:chExt cx="9047966" cy="4612049"/>
            </a:xfrm>
          </p:grpSpPr>
          <p:pic>
            <p:nvPicPr>
              <p:cNvPr id="10" name="图片 9">
                <a:extLst>
                  <a:ext uri="{FF2B5EF4-FFF2-40B4-BE49-F238E27FC236}">
                    <a16:creationId xmlns:a16="http://schemas.microsoft.com/office/drawing/2014/main" id="{33FB1A29-E30B-47F6-BC02-5A7E37346416}"/>
                  </a:ext>
                </a:extLst>
              </p:cNvPr>
              <p:cNvPicPr>
                <a:picLocks noChangeAspect="1"/>
              </p:cNvPicPr>
              <p:nvPr/>
            </p:nvPicPr>
            <p:blipFill>
              <a:blip r:embed="rId3"/>
              <a:stretch>
                <a:fillRect/>
              </a:stretch>
            </p:blipFill>
            <p:spPr>
              <a:xfrm>
                <a:off x="1572017" y="1880826"/>
                <a:ext cx="9047966" cy="4612049"/>
              </a:xfrm>
              <a:prstGeom prst="rect">
                <a:avLst/>
              </a:prstGeom>
            </p:spPr>
          </p:pic>
          <p:sp>
            <p:nvSpPr>
              <p:cNvPr id="11" name="文本框 10">
                <a:extLst>
                  <a:ext uri="{FF2B5EF4-FFF2-40B4-BE49-F238E27FC236}">
                    <a16:creationId xmlns:a16="http://schemas.microsoft.com/office/drawing/2014/main" id="{9CF511C4-3B7B-48A3-A6D1-3E476993D209}"/>
                  </a:ext>
                </a:extLst>
              </p:cNvPr>
              <p:cNvSpPr txBox="1"/>
              <p:nvPr/>
            </p:nvSpPr>
            <p:spPr>
              <a:xfrm>
                <a:off x="2142994" y="3657599"/>
                <a:ext cx="1915909" cy="646331"/>
              </a:xfrm>
              <a:prstGeom prst="rect">
                <a:avLst/>
              </a:prstGeom>
              <a:noFill/>
            </p:spPr>
            <p:txBody>
              <a:bodyPr wrap="none" rtlCol="0">
                <a:spAutoFit/>
              </a:bodyPr>
              <a:lstStyle/>
              <a:p>
                <a:r>
                  <a:rPr lang="en-US" altLang="zh-CN" b="1" dirty="0">
                    <a:latin typeface="KaiTi" panose="02010609060101010101" pitchFamily="49" charset="-122"/>
                    <a:ea typeface="KaiTi" panose="02010609060101010101" pitchFamily="49" charset="-122"/>
                  </a:rPr>
                  <a:t>2015</a:t>
                </a:r>
                <a:r>
                  <a:rPr lang="zh-CN" altLang="en-US" b="1" dirty="0">
                    <a:latin typeface="KaiTi" panose="02010609060101010101" pitchFamily="49" charset="-122"/>
                    <a:ea typeface="KaiTi" panose="02010609060101010101" pitchFamily="49" charset="-122"/>
                  </a:rPr>
                  <a:t>年 </a:t>
                </a:r>
                <a:r>
                  <a:rPr lang="zh-CN" altLang="en-US" dirty="0">
                    <a:solidFill>
                      <a:srgbClr val="FF0000"/>
                    </a:solidFill>
                    <a:latin typeface="KaiTi" panose="02010609060101010101" pitchFamily="49" charset="-122"/>
                    <a:ea typeface="KaiTi" panose="02010609060101010101" pitchFamily="49" charset="-122"/>
                  </a:rPr>
                  <a:t>国家发明</a:t>
                </a:r>
                <a:endParaRPr lang="en-US" altLang="zh-CN" dirty="0">
                  <a:solidFill>
                    <a:srgbClr val="FF0000"/>
                  </a:solidFill>
                  <a:latin typeface="KaiTi" panose="02010609060101010101" pitchFamily="49" charset="-122"/>
                  <a:ea typeface="KaiTi" panose="02010609060101010101" pitchFamily="49" charset="-122"/>
                </a:endParaRPr>
              </a:p>
              <a:p>
                <a:r>
                  <a:rPr lang="zh-CN" altLang="en-US" dirty="0">
                    <a:solidFill>
                      <a:srgbClr val="FF0000"/>
                    </a:solidFill>
                    <a:latin typeface="KaiTi" panose="02010609060101010101" pitchFamily="49" charset="-122"/>
                    <a:ea typeface="KaiTi" panose="02010609060101010101" pitchFamily="49" charset="-122"/>
                  </a:rPr>
                  <a:t>专利</a:t>
                </a:r>
                <a:r>
                  <a:rPr lang="en-US" altLang="zh-CN" dirty="0">
                    <a:solidFill>
                      <a:srgbClr val="FF0000"/>
                    </a:solidFill>
                    <a:latin typeface="KaiTi" panose="02010609060101010101" pitchFamily="49" charset="-122"/>
                    <a:ea typeface="KaiTi" panose="02010609060101010101" pitchFamily="49" charset="-122"/>
                  </a:rPr>
                  <a:t>1</a:t>
                </a:r>
                <a:r>
                  <a:rPr lang="zh-CN" altLang="en-US" dirty="0">
                    <a:solidFill>
                      <a:srgbClr val="FF0000"/>
                    </a:solidFill>
                    <a:latin typeface="KaiTi" panose="02010609060101010101" pitchFamily="49" charset="-122"/>
                    <a:ea typeface="KaiTi" panose="02010609060101010101" pitchFamily="49" charset="-122"/>
                  </a:rPr>
                  <a:t>项</a:t>
                </a:r>
              </a:p>
            </p:txBody>
          </p:sp>
        </p:grpSp>
        <p:sp>
          <p:nvSpPr>
            <p:cNvPr id="9" name="矩形: 圆角 8">
              <a:extLst>
                <a:ext uri="{FF2B5EF4-FFF2-40B4-BE49-F238E27FC236}">
                  <a16:creationId xmlns:a16="http://schemas.microsoft.com/office/drawing/2014/main" id="{D0989A36-0A53-471A-B92B-F7CA9732A443}"/>
                </a:ext>
              </a:extLst>
            </p:cNvPr>
            <p:cNvSpPr/>
            <p:nvPr/>
          </p:nvSpPr>
          <p:spPr>
            <a:xfrm>
              <a:off x="10283868" y="5624186"/>
              <a:ext cx="613776" cy="60797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6">
            <a:extLst>
              <a:ext uri="{FF2B5EF4-FFF2-40B4-BE49-F238E27FC236}">
                <a16:creationId xmlns:a16="http://schemas.microsoft.com/office/drawing/2014/main" id="{114E2C5F-5C56-4CCF-9ABB-2F09F3612484}"/>
              </a:ext>
            </a:extLst>
          </p:cNvPr>
          <p:cNvPicPr>
            <a:picLocks noChangeAspect="1" noChangeArrowheads="1"/>
          </p:cNvPicPr>
          <p:nvPr/>
        </p:nvPicPr>
        <p:blipFill>
          <a:blip r:embed="rId4" cstate="print"/>
          <a:srcRect/>
          <a:stretch>
            <a:fillRect/>
          </a:stretch>
        </p:blipFill>
        <p:spPr bwMode="auto">
          <a:xfrm>
            <a:off x="9731340" y="209551"/>
            <a:ext cx="2335531" cy="385976"/>
          </a:xfrm>
          <a:prstGeom prst="rect">
            <a:avLst/>
          </a:prstGeom>
          <a:noFill/>
          <a:ln w="9525">
            <a:noFill/>
            <a:miter lim="800000"/>
            <a:headEnd/>
            <a:tailEnd/>
          </a:ln>
        </p:spPr>
      </p:pic>
    </p:spTree>
    <p:extLst>
      <p:ext uri="{BB962C8B-B14F-4D97-AF65-F5344CB8AC3E}">
        <p14:creationId xmlns:p14="http://schemas.microsoft.com/office/powerpoint/2010/main" val="19049050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86"/>
          <p:cNvSpPr/>
          <p:nvPr>
            <p:custDataLst>
              <p:tags r:id="rId2"/>
            </p:custDataLst>
          </p:nvPr>
        </p:nvSpPr>
        <p:spPr>
          <a:xfrm>
            <a:off x="1524000" y="1084333"/>
            <a:ext cx="9144000" cy="776834"/>
          </a:xfrm>
          <a:prstGeom prst="rect">
            <a:avLst/>
          </a:prstGeom>
          <a:solidFill>
            <a:schemeClr val="accent1"/>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88" name="矩形 87"/>
          <p:cNvSpPr/>
          <p:nvPr>
            <p:custDataLst>
              <p:tags r:id="rId3"/>
            </p:custDataLst>
          </p:nvPr>
        </p:nvSpPr>
        <p:spPr>
          <a:xfrm>
            <a:off x="2620335" y="1084333"/>
            <a:ext cx="1205714" cy="776834"/>
          </a:xfrm>
          <a:prstGeom prst="rect">
            <a:avLst/>
          </a:prstGeom>
          <a:blipFill dpi="0" rotWithShape="1">
            <a:blip r:embed="rId27"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wrap="square" rtlCol="0" anchor="ctr" anchorCtr="0">
            <a:normAutofit/>
          </a:bodyPr>
          <a:lstStyle/>
          <a:p>
            <a:pPr algn="ctr">
              <a:defRPr/>
            </a:pPr>
            <a:endParaRPr lang="zh-CN" altLang="en-US" kern="0">
              <a:solidFill>
                <a:prstClr val="white"/>
              </a:solidFill>
            </a:endParaRPr>
          </a:p>
        </p:txBody>
      </p:sp>
      <p:sp>
        <p:nvSpPr>
          <p:cNvPr id="89" name="矩形 88"/>
          <p:cNvSpPr/>
          <p:nvPr>
            <p:custDataLst>
              <p:tags r:id="rId4"/>
            </p:custDataLst>
          </p:nvPr>
        </p:nvSpPr>
        <p:spPr>
          <a:xfrm>
            <a:off x="4999050" y="1084333"/>
            <a:ext cx="1205714" cy="776834"/>
          </a:xfrm>
          <a:prstGeom prst="rect">
            <a:avLst/>
          </a:prstGeom>
          <a:blipFill dpi="0" rotWithShape="1">
            <a:blip r:embed="rId28" cstate="print">
              <a:extLst>
                <a:ext uri="{28A0092B-C50C-407E-A947-70E740481C1C}">
                  <a14:useLocalDpi xmlns:a14="http://schemas.microsoft.com/office/drawing/2010/main" val="0"/>
                </a:ext>
              </a:extLst>
            </a:blip>
            <a:srcRect/>
            <a:stretch>
              <a:fillRect l="-3084" t="-116667" r="-11069" b="-18991"/>
            </a:stretch>
          </a:blipFill>
          <a:ln w="12700" cap="flat" cmpd="sng" algn="ctr">
            <a:noFill/>
            <a:prstDash val="solid"/>
            <a:miter lim="800000"/>
          </a:ln>
          <a:effectLst/>
        </p:spPr>
        <p:txBody>
          <a:bodyPr wrap="square" rtlCol="0" anchor="ctr" anchorCtr="0">
            <a:normAutofit/>
          </a:bodyPr>
          <a:lstStyle/>
          <a:p>
            <a:pPr algn="ctr">
              <a:defRPr/>
            </a:pPr>
            <a:endParaRPr lang="zh-CN" altLang="en-US" kern="0">
              <a:solidFill>
                <a:prstClr val="white"/>
              </a:solidFill>
            </a:endParaRPr>
          </a:p>
        </p:txBody>
      </p:sp>
      <p:sp>
        <p:nvSpPr>
          <p:cNvPr id="90" name="矩形 89"/>
          <p:cNvSpPr/>
          <p:nvPr>
            <p:custDataLst>
              <p:tags r:id="rId5"/>
            </p:custDataLst>
          </p:nvPr>
        </p:nvSpPr>
        <p:spPr>
          <a:xfrm>
            <a:off x="7393527" y="1084333"/>
            <a:ext cx="1205714" cy="776834"/>
          </a:xfrm>
          <a:prstGeom prst="rect">
            <a:avLst/>
          </a:prstGeom>
          <a:blipFill dpi="0" rotWithShape="1">
            <a:blip r:embed="rId29"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wrap="square" rtlCol="0" anchor="ctr" anchorCtr="0">
            <a:normAutofit/>
          </a:bodyPr>
          <a:lstStyle/>
          <a:p>
            <a:pPr algn="ctr">
              <a:defRPr/>
            </a:pPr>
            <a:endParaRPr lang="zh-CN" altLang="en-US" kern="0">
              <a:solidFill>
                <a:prstClr val="white"/>
              </a:solidFill>
            </a:endParaRPr>
          </a:p>
        </p:txBody>
      </p:sp>
      <p:sp>
        <p:nvSpPr>
          <p:cNvPr id="94" name="文本框 93"/>
          <p:cNvSpPr txBox="1"/>
          <p:nvPr>
            <p:custDataLst>
              <p:tags r:id="rId6"/>
            </p:custDataLst>
          </p:nvPr>
        </p:nvSpPr>
        <p:spPr>
          <a:xfrm>
            <a:off x="9549454" y="2005546"/>
            <a:ext cx="1760418" cy="523220"/>
          </a:xfrm>
          <a:prstGeom prst="rect">
            <a:avLst/>
          </a:prstGeom>
          <a:noFill/>
        </p:spPr>
        <p:txBody>
          <a:bodyPr wrap="square" rtlCol="0" anchor="ctr" anchorCtr="0">
            <a:normAutofit/>
          </a:bodyPr>
          <a:lstStyle/>
          <a:p>
            <a:r>
              <a:rPr lang="en-US" altLang="zh-CN" sz="2800" dirty="0">
                <a:solidFill>
                  <a:srgbClr val="EEEEEE"/>
                </a:solidFill>
                <a:latin typeface="微软雅黑" panose="020B0503020204020204" pitchFamily="34" charset="-122"/>
                <a:ea typeface="微软雅黑" panose="020B0503020204020204" pitchFamily="34" charset="-122"/>
              </a:rPr>
              <a:t>Contents</a:t>
            </a:r>
            <a:endParaRPr lang="zh-CN" altLang="en-US" sz="2800" dirty="0">
              <a:solidFill>
                <a:srgbClr val="EEEEEE"/>
              </a:solidFill>
              <a:latin typeface="微软雅黑" panose="020B0503020204020204" pitchFamily="34" charset="-122"/>
              <a:ea typeface="微软雅黑" panose="020B0503020204020204" pitchFamily="34" charset="-122"/>
            </a:endParaRPr>
          </a:p>
        </p:txBody>
      </p:sp>
      <p:cxnSp>
        <p:nvCxnSpPr>
          <p:cNvPr id="95" name="直接连接符 94"/>
          <p:cNvCxnSpPr/>
          <p:nvPr>
            <p:custDataLst>
              <p:tags r:id="rId7"/>
            </p:custDataLst>
          </p:nvPr>
        </p:nvCxnSpPr>
        <p:spPr>
          <a:xfrm flipH="1">
            <a:off x="10920455" y="1873436"/>
            <a:ext cx="654269" cy="913564"/>
          </a:xfrm>
          <a:prstGeom prst="line">
            <a:avLst/>
          </a:prstGeom>
          <a:noFill/>
          <a:ln w="6350" cap="flat" cmpd="sng" algn="ctr">
            <a:solidFill>
              <a:schemeClr val="accent1"/>
            </a:solidFill>
            <a:prstDash val="solid"/>
            <a:miter lim="800000"/>
          </a:ln>
          <a:effectLst/>
        </p:spPr>
      </p:cxnSp>
      <p:sp>
        <p:nvSpPr>
          <p:cNvPr id="96" name="文本框 95"/>
          <p:cNvSpPr txBox="1"/>
          <p:nvPr>
            <p:custDataLst>
              <p:tags r:id="rId8"/>
            </p:custDataLst>
          </p:nvPr>
        </p:nvSpPr>
        <p:spPr>
          <a:xfrm>
            <a:off x="11145007" y="2425913"/>
            <a:ext cx="966931" cy="523220"/>
          </a:xfrm>
          <a:prstGeom prst="rect">
            <a:avLst/>
          </a:prstGeom>
          <a:noFill/>
        </p:spPr>
        <p:txBody>
          <a:bodyPr wrap="square" rtlCol="0" anchor="ctr" anchorCtr="0">
            <a:normAutofit/>
          </a:bodyPr>
          <a:lstStyle/>
          <a:p>
            <a:r>
              <a:rPr lang="zh-CN" altLang="en-US" sz="2800" b="1" spc="250" dirty="0">
                <a:solidFill>
                  <a:schemeClr val="accent1">
                    <a:lumMod val="75000"/>
                  </a:schemeClr>
                </a:solidFill>
                <a:latin typeface="微软雅黑" panose="020B0503020204020204" pitchFamily="34" charset="-122"/>
                <a:ea typeface="微软雅黑" panose="020B0503020204020204" pitchFamily="34" charset="-122"/>
              </a:rPr>
              <a:t>目录</a:t>
            </a:r>
          </a:p>
        </p:txBody>
      </p:sp>
      <p:cxnSp>
        <p:nvCxnSpPr>
          <p:cNvPr id="97" name="直接连接符 96"/>
          <p:cNvCxnSpPr/>
          <p:nvPr>
            <p:custDataLst>
              <p:tags r:id="rId9"/>
            </p:custDataLst>
          </p:nvPr>
        </p:nvCxnSpPr>
        <p:spPr>
          <a:xfrm>
            <a:off x="1076039" y="1902426"/>
            <a:ext cx="0" cy="1618449"/>
          </a:xfrm>
          <a:prstGeom prst="line">
            <a:avLst/>
          </a:prstGeom>
          <a:noFill/>
          <a:ln w="6350" cap="flat" cmpd="sng" algn="ctr">
            <a:solidFill>
              <a:schemeClr val="accent1"/>
            </a:solidFill>
            <a:prstDash val="solid"/>
            <a:miter lim="800000"/>
          </a:ln>
          <a:effectLst/>
        </p:spPr>
      </p:cxnSp>
      <p:sp>
        <p:nvSpPr>
          <p:cNvPr id="98" name="矩形 97"/>
          <p:cNvSpPr/>
          <p:nvPr>
            <p:custDataLst>
              <p:tags r:id="rId10"/>
            </p:custDataLst>
          </p:nvPr>
        </p:nvSpPr>
        <p:spPr>
          <a:xfrm>
            <a:off x="538826" y="2233300"/>
            <a:ext cx="465638" cy="274801"/>
          </a:xfrm>
          <a:prstGeom prst="rect">
            <a:avLst/>
          </a:prstGeom>
          <a:solidFill>
            <a:schemeClr val="accent1"/>
          </a:solidFill>
          <a:ln w="12700" cap="flat" cmpd="sng" algn="ctr">
            <a:noFill/>
            <a:prstDash val="solid"/>
            <a:miter lim="800000"/>
          </a:ln>
          <a:effectLst/>
        </p:spPr>
        <p:txBody>
          <a:bodyPr wrap="square" rtlCol="0" anchor="ctr" anchorCtr="0">
            <a:normAutofit fontScale="85000" lnSpcReduction="20000"/>
          </a:bodyPr>
          <a:lstStyle/>
          <a:p>
            <a:pPr algn="ctr">
              <a:defRPr/>
            </a:pPr>
            <a:r>
              <a:rPr lang="en-US" altLang="zh-CN" sz="1600" kern="0" dirty="0">
                <a:solidFill>
                  <a:prstClr val="white"/>
                </a:solidFill>
              </a:rPr>
              <a:t>P</a:t>
            </a:r>
            <a:r>
              <a:rPr lang="en-US" altLang="zh-CN" sz="900" kern="0" dirty="0">
                <a:solidFill>
                  <a:prstClr val="white"/>
                </a:solidFill>
              </a:rPr>
              <a:t>01</a:t>
            </a:r>
            <a:endParaRPr lang="zh-CN" altLang="en-US" sz="900" kern="0" dirty="0">
              <a:solidFill>
                <a:prstClr val="white"/>
              </a:solidFill>
            </a:endParaRPr>
          </a:p>
        </p:txBody>
      </p:sp>
      <p:sp>
        <p:nvSpPr>
          <p:cNvPr id="99" name="文本框 98"/>
          <p:cNvSpPr txBox="1"/>
          <p:nvPr>
            <p:custDataLst>
              <p:tags r:id="rId11"/>
            </p:custDataLst>
          </p:nvPr>
        </p:nvSpPr>
        <p:spPr>
          <a:xfrm>
            <a:off x="1147616" y="2048318"/>
            <a:ext cx="1793196" cy="463435"/>
          </a:xfrm>
          <a:prstGeom prst="rect">
            <a:avLst/>
          </a:prstGeom>
          <a:noFill/>
        </p:spPr>
        <p:txBody>
          <a:bodyPr wrap="square" rtlCol="0" anchor="b" anchorCtr="0">
            <a:normAutofit/>
          </a:bodyPr>
          <a:lstStyle/>
          <a:p>
            <a:r>
              <a:rPr lang="zh-CN" altLang="en-US" sz="2000" b="1" dirty="0">
                <a:solidFill>
                  <a:schemeClr val="accent1">
                    <a:lumMod val="75000"/>
                  </a:schemeClr>
                </a:solidFill>
              </a:rPr>
              <a:t>临床意义</a:t>
            </a:r>
          </a:p>
        </p:txBody>
      </p:sp>
      <p:cxnSp>
        <p:nvCxnSpPr>
          <p:cNvPr id="101" name="直接连接符 100"/>
          <p:cNvCxnSpPr>
            <a:cxnSpLocks/>
          </p:cNvCxnSpPr>
          <p:nvPr>
            <p:custDataLst>
              <p:tags r:id="rId12"/>
            </p:custDataLst>
          </p:nvPr>
        </p:nvCxnSpPr>
        <p:spPr>
          <a:xfrm>
            <a:off x="6605865" y="1821762"/>
            <a:ext cx="0" cy="3024558"/>
          </a:xfrm>
          <a:prstGeom prst="line">
            <a:avLst/>
          </a:prstGeom>
          <a:noFill/>
          <a:ln w="6350" cap="flat" cmpd="sng" algn="ctr">
            <a:solidFill>
              <a:schemeClr val="accent1"/>
            </a:solidFill>
            <a:prstDash val="solid"/>
            <a:miter lim="800000"/>
          </a:ln>
          <a:effectLst/>
        </p:spPr>
      </p:cxnSp>
      <p:sp>
        <p:nvSpPr>
          <p:cNvPr id="102" name="文本框 101"/>
          <p:cNvSpPr txBox="1"/>
          <p:nvPr>
            <p:custDataLst>
              <p:tags r:id="rId13"/>
            </p:custDataLst>
          </p:nvPr>
        </p:nvSpPr>
        <p:spPr>
          <a:xfrm>
            <a:off x="6677442" y="3396892"/>
            <a:ext cx="1793196" cy="463435"/>
          </a:xfrm>
          <a:prstGeom prst="rect">
            <a:avLst/>
          </a:prstGeom>
          <a:noFill/>
        </p:spPr>
        <p:txBody>
          <a:bodyPr wrap="square" rtlCol="0" anchor="b" anchorCtr="0">
            <a:normAutofit/>
          </a:bodyPr>
          <a:lstStyle/>
          <a:p>
            <a:r>
              <a:rPr lang="zh-CN" altLang="en-US" sz="2000" b="1" dirty="0">
                <a:solidFill>
                  <a:schemeClr val="bg2"/>
                </a:solidFill>
              </a:rPr>
              <a:t>建立参考范围</a:t>
            </a:r>
          </a:p>
        </p:txBody>
      </p:sp>
      <p:sp>
        <p:nvSpPr>
          <p:cNvPr id="104" name="矩形 103"/>
          <p:cNvSpPr/>
          <p:nvPr>
            <p:custDataLst>
              <p:tags r:id="rId14"/>
            </p:custDataLst>
          </p:nvPr>
        </p:nvSpPr>
        <p:spPr>
          <a:xfrm>
            <a:off x="6068651" y="3581874"/>
            <a:ext cx="465638" cy="274801"/>
          </a:xfrm>
          <a:prstGeom prst="rect">
            <a:avLst/>
          </a:prstGeom>
          <a:solidFill>
            <a:schemeClr val="accent1"/>
          </a:solidFill>
          <a:ln w="12700" cap="flat" cmpd="sng" algn="ctr">
            <a:noFill/>
            <a:prstDash val="solid"/>
            <a:miter lim="800000"/>
          </a:ln>
          <a:effectLst/>
        </p:spPr>
        <p:txBody>
          <a:bodyPr wrap="square" rtlCol="0" anchor="ctr" anchorCtr="0">
            <a:normAutofit fontScale="85000" lnSpcReduction="20000"/>
          </a:bodyPr>
          <a:lstStyle/>
          <a:p>
            <a:pPr algn="ctr">
              <a:defRPr/>
            </a:pPr>
            <a:r>
              <a:rPr lang="en-US" altLang="zh-CN" sz="1600" kern="0" dirty="0">
                <a:solidFill>
                  <a:schemeClr val="bg2"/>
                </a:solidFill>
              </a:rPr>
              <a:t>P</a:t>
            </a:r>
            <a:r>
              <a:rPr lang="en-US" altLang="zh-CN" sz="900" kern="0" dirty="0">
                <a:solidFill>
                  <a:schemeClr val="bg2"/>
                </a:solidFill>
              </a:rPr>
              <a:t>03</a:t>
            </a:r>
            <a:endParaRPr lang="zh-CN" altLang="en-US" sz="900" kern="0" dirty="0">
              <a:solidFill>
                <a:schemeClr val="bg2"/>
              </a:solidFill>
            </a:endParaRPr>
          </a:p>
        </p:txBody>
      </p:sp>
      <p:cxnSp>
        <p:nvCxnSpPr>
          <p:cNvPr id="105" name="直接连接符 104"/>
          <p:cNvCxnSpPr>
            <a:cxnSpLocks/>
          </p:cNvCxnSpPr>
          <p:nvPr>
            <p:custDataLst>
              <p:tags r:id="rId15"/>
            </p:custDataLst>
          </p:nvPr>
        </p:nvCxnSpPr>
        <p:spPr>
          <a:xfrm>
            <a:off x="9583030" y="1842082"/>
            <a:ext cx="0" cy="3756078"/>
          </a:xfrm>
          <a:prstGeom prst="line">
            <a:avLst/>
          </a:prstGeom>
          <a:noFill/>
          <a:ln w="6350" cap="flat" cmpd="sng" algn="ctr">
            <a:solidFill>
              <a:schemeClr val="accent1"/>
            </a:solidFill>
            <a:prstDash val="solid"/>
            <a:miter lim="800000"/>
          </a:ln>
          <a:effectLst/>
        </p:spPr>
      </p:cxnSp>
      <p:sp>
        <p:nvSpPr>
          <p:cNvPr id="106" name="文本框 105"/>
          <p:cNvSpPr txBox="1"/>
          <p:nvPr>
            <p:custDataLst>
              <p:tags r:id="rId16"/>
            </p:custDataLst>
          </p:nvPr>
        </p:nvSpPr>
        <p:spPr>
          <a:xfrm>
            <a:off x="9545343" y="4202918"/>
            <a:ext cx="1793196" cy="463435"/>
          </a:xfrm>
          <a:prstGeom prst="rect">
            <a:avLst/>
          </a:prstGeom>
          <a:noFill/>
        </p:spPr>
        <p:txBody>
          <a:bodyPr wrap="square" rtlCol="0" anchor="b" anchorCtr="0">
            <a:normAutofit/>
          </a:bodyPr>
          <a:lstStyle/>
          <a:p>
            <a:r>
              <a:rPr lang="zh-CN" altLang="en-US" sz="2000" b="1" dirty="0">
                <a:solidFill>
                  <a:schemeClr val="bg2"/>
                </a:solidFill>
              </a:rPr>
              <a:t>临床应用研究</a:t>
            </a:r>
          </a:p>
        </p:txBody>
      </p:sp>
      <p:sp>
        <p:nvSpPr>
          <p:cNvPr id="108" name="矩形 107"/>
          <p:cNvSpPr/>
          <p:nvPr>
            <p:custDataLst>
              <p:tags r:id="rId17"/>
            </p:custDataLst>
          </p:nvPr>
        </p:nvSpPr>
        <p:spPr>
          <a:xfrm>
            <a:off x="8936552" y="4361925"/>
            <a:ext cx="465638" cy="274801"/>
          </a:xfrm>
          <a:prstGeom prst="rect">
            <a:avLst/>
          </a:prstGeom>
          <a:solidFill>
            <a:schemeClr val="accent1"/>
          </a:solidFill>
          <a:ln w="12700" cap="flat" cmpd="sng" algn="ctr">
            <a:noFill/>
            <a:prstDash val="solid"/>
            <a:miter lim="800000"/>
          </a:ln>
          <a:effectLst/>
        </p:spPr>
        <p:txBody>
          <a:bodyPr wrap="square" rtlCol="0" anchor="ctr" anchorCtr="0">
            <a:normAutofit fontScale="85000" lnSpcReduction="20000"/>
          </a:bodyPr>
          <a:lstStyle/>
          <a:p>
            <a:pPr algn="ctr">
              <a:defRPr/>
            </a:pPr>
            <a:r>
              <a:rPr lang="en-US" altLang="zh-CN" sz="1600" kern="0" dirty="0">
                <a:solidFill>
                  <a:schemeClr val="bg2"/>
                </a:solidFill>
              </a:rPr>
              <a:t>P</a:t>
            </a:r>
            <a:r>
              <a:rPr lang="en-US" altLang="zh-CN" sz="900" kern="0" dirty="0">
                <a:solidFill>
                  <a:schemeClr val="bg2"/>
                </a:solidFill>
              </a:rPr>
              <a:t>04</a:t>
            </a:r>
            <a:endParaRPr lang="zh-CN" altLang="en-US" sz="900" kern="0" dirty="0">
              <a:solidFill>
                <a:schemeClr val="bg2"/>
              </a:solidFill>
            </a:endParaRPr>
          </a:p>
        </p:txBody>
      </p:sp>
      <p:sp>
        <p:nvSpPr>
          <p:cNvPr id="24" name="文本框 23"/>
          <p:cNvSpPr txBox="1"/>
          <p:nvPr>
            <p:custDataLst>
              <p:tags r:id="rId18"/>
            </p:custDataLst>
          </p:nvPr>
        </p:nvSpPr>
        <p:spPr>
          <a:xfrm>
            <a:off x="1236516" y="2511195"/>
            <a:ext cx="1630156" cy="1052596"/>
          </a:xfrm>
          <a:prstGeom prst="rect">
            <a:avLst/>
          </a:prstGeom>
          <a:noFill/>
        </p:spPr>
        <p:txBody>
          <a:bodyPr wrap="square" lIns="0" tIns="0" rIns="0" bIns="0" rtlCol="0" anchor="t" anchorCtr="0">
            <a:normAutofit/>
          </a:bodyPr>
          <a:lstStyle/>
          <a:p>
            <a:pPr>
              <a:lnSpc>
                <a:spcPct val="130000"/>
              </a:lnSpc>
            </a:pPr>
            <a:r>
              <a:rPr lang="zh-CN" altLang="en-US" sz="1600" b="1" dirty="0">
                <a:latin typeface="+mn-ea"/>
                <a:cs typeface="Times New Roman" panose="02020603050405020304" pitchFamily="18" charset="0"/>
              </a:rPr>
              <a:t>子宫内膜免疫细胞在妊娠过程中的调节作用</a:t>
            </a:r>
            <a:endParaRPr lang="zh-CN" altLang="en-US" sz="1600" dirty="0">
              <a:solidFill>
                <a:schemeClr val="tx1">
                  <a:lumMod val="50000"/>
                  <a:lumOff val="50000"/>
                </a:schemeClr>
              </a:solidFill>
              <a:latin typeface="+mn-ea"/>
            </a:endParaRPr>
          </a:p>
        </p:txBody>
      </p:sp>
      <p:sp>
        <p:nvSpPr>
          <p:cNvPr id="25" name="文本框 24"/>
          <p:cNvSpPr txBox="1"/>
          <p:nvPr>
            <p:custDataLst>
              <p:tags r:id="rId19"/>
            </p:custDataLst>
          </p:nvPr>
        </p:nvSpPr>
        <p:spPr>
          <a:xfrm>
            <a:off x="6766341" y="3859769"/>
            <a:ext cx="1864763" cy="1052596"/>
          </a:xfrm>
          <a:prstGeom prst="rect">
            <a:avLst/>
          </a:prstGeom>
          <a:noFill/>
        </p:spPr>
        <p:txBody>
          <a:bodyPr wrap="square" lIns="0" tIns="0" rIns="0" bIns="0" rtlCol="0" anchor="t" anchorCtr="0">
            <a:noAutofit/>
          </a:bodyPr>
          <a:lstStyle/>
          <a:p>
            <a:pPr>
              <a:lnSpc>
                <a:spcPct val="130000"/>
              </a:lnSpc>
            </a:pPr>
            <a:r>
              <a:rPr lang="zh-CN" altLang="en-US" sz="1600" b="1" dirty="0">
                <a:solidFill>
                  <a:schemeClr val="bg2"/>
                </a:solidFill>
              </a:rPr>
              <a:t>建立正常可孕女性种植窗期子宫内膜免疫细胞的参考范围</a:t>
            </a:r>
          </a:p>
        </p:txBody>
      </p:sp>
      <p:sp>
        <p:nvSpPr>
          <p:cNvPr id="26" name="文本框 25"/>
          <p:cNvSpPr txBox="1"/>
          <p:nvPr>
            <p:custDataLst>
              <p:tags r:id="rId20"/>
            </p:custDataLst>
          </p:nvPr>
        </p:nvSpPr>
        <p:spPr>
          <a:xfrm>
            <a:off x="9634244" y="4625713"/>
            <a:ext cx="2067511" cy="1052596"/>
          </a:xfrm>
          <a:prstGeom prst="rect">
            <a:avLst/>
          </a:prstGeom>
          <a:noFill/>
        </p:spPr>
        <p:txBody>
          <a:bodyPr wrap="square" lIns="0" tIns="0" rIns="0" bIns="0" rtlCol="0" anchor="t" anchorCtr="0">
            <a:noAutofit/>
          </a:bodyPr>
          <a:lstStyle/>
          <a:p>
            <a:pPr>
              <a:lnSpc>
                <a:spcPct val="130000"/>
              </a:lnSpc>
            </a:pPr>
            <a:r>
              <a:rPr lang="zh-CN" altLang="en-US" sz="1600" b="1" dirty="0">
                <a:solidFill>
                  <a:schemeClr val="bg2"/>
                </a:solidFill>
              </a:rPr>
              <a:t>对于反复生殖失败患者的子宫内膜免疫细胞的诊疗与追踪</a:t>
            </a:r>
          </a:p>
        </p:txBody>
      </p:sp>
      <p:sp>
        <p:nvSpPr>
          <p:cNvPr id="27" name="矩形 26">
            <a:extLst>
              <a:ext uri="{FF2B5EF4-FFF2-40B4-BE49-F238E27FC236}">
                <a16:creationId xmlns:a16="http://schemas.microsoft.com/office/drawing/2014/main" id="{6C69B5AF-05A0-4B5E-B464-E6697CCFF4BD}"/>
              </a:ext>
            </a:extLst>
          </p:cNvPr>
          <p:cNvSpPr/>
          <p:nvPr/>
        </p:nvSpPr>
        <p:spPr>
          <a:xfrm>
            <a:off x="0" y="861795"/>
            <a:ext cx="12192000" cy="1079723"/>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29211D9E-69BC-49C3-92E4-DD37CA335544}"/>
              </a:ext>
            </a:extLst>
          </p:cNvPr>
          <p:cNvSpPr txBox="1"/>
          <p:nvPr/>
        </p:nvSpPr>
        <p:spPr>
          <a:xfrm>
            <a:off x="-63546" y="1135026"/>
            <a:ext cx="12563606" cy="540725"/>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0000"/>
              </a:lnSpc>
            </a:pPr>
            <a:r>
              <a:rPr lang="zh-CN" altLang="en-US" sz="2800" b="1" dirty="0">
                <a:solidFill>
                  <a:schemeClr val="bg1"/>
                </a:solidFill>
                <a:latin typeface="宋体" panose="02010600030101010101" pitchFamily="2" charset="-122"/>
                <a:ea typeface="宋体" panose="02010600030101010101" pitchFamily="2" charset="-122"/>
              </a:rPr>
              <a:t>运用免疫组化定量分析子宫内膜免疫细胞谱的临床应用研究</a:t>
            </a:r>
            <a:endParaRPr lang="en-US" altLang="zh-CN" sz="2800" b="1" dirty="0">
              <a:solidFill>
                <a:schemeClr val="bg1"/>
              </a:solidFill>
              <a:latin typeface="宋体" panose="02010600030101010101" pitchFamily="2" charset="-122"/>
              <a:ea typeface="宋体" panose="02010600030101010101" pitchFamily="2" charset="-122"/>
            </a:endParaRPr>
          </a:p>
        </p:txBody>
      </p:sp>
      <p:cxnSp>
        <p:nvCxnSpPr>
          <p:cNvPr id="40" name="直接连接符 39">
            <a:extLst>
              <a:ext uri="{FF2B5EF4-FFF2-40B4-BE49-F238E27FC236}">
                <a16:creationId xmlns:a16="http://schemas.microsoft.com/office/drawing/2014/main" id="{7EFFB979-589B-4F0F-97CC-C02BA5EE612A}"/>
              </a:ext>
            </a:extLst>
          </p:cNvPr>
          <p:cNvCxnSpPr>
            <a:cxnSpLocks/>
          </p:cNvCxnSpPr>
          <p:nvPr>
            <p:custDataLst>
              <p:tags r:id="rId21"/>
            </p:custDataLst>
          </p:nvPr>
        </p:nvCxnSpPr>
        <p:spPr>
          <a:xfrm>
            <a:off x="3672827" y="1945246"/>
            <a:ext cx="0" cy="2274996"/>
          </a:xfrm>
          <a:prstGeom prst="line">
            <a:avLst/>
          </a:prstGeom>
          <a:noFill/>
          <a:ln w="6350" cap="flat" cmpd="sng" algn="ctr">
            <a:solidFill>
              <a:schemeClr val="accent1"/>
            </a:solidFill>
            <a:prstDash val="solid"/>
            <a:miter lim="800000"/>
          </a:ln>
          <a:effectLst/>
        </p:spPr>
      </p:cxnSp>
      <p:sp>
        <p:nvSpPr>
          <p:cNvPr id="41" name="矩形 40">
            <a:extLst>
              <a:ext uri="{FF2B5EF4-FFF2-40B4-BE49-F238E27FC236}">
                <a16:creationId xmlns:a16="http://schemas.microsoft.com/office/drawing/2014/main" id="{03A5420C-1AA8-4D65-8DCC-B7F7BEDDF920}"/>
              </a:ext>
            </a:extLst>
          </p:cNvPr>
          <p:cNvSpPr/>
          <p:nvPr>
            <p:custDataLst>
              <p:tags r:id="rId22"/>
            </p:custDataLst>
          </p:nvPr>
        </p:nvSpPr>
        <p:spPr>
          <a:xfrm>
            <a:off x="3135614" y="2926360"/>
            <a:ext cx="465638" cy="274801"/>
          </a:xfrm>
          <a:prstGeom prst="rect">
            <a:avLst/>
          </a:prstGeom>
          <a:solidFill>
            <a:schemeClr val="accent1"/>
          </a:solidFill>
          <a:ln w="12700" cap="flat" cmpd="sng" algn="ctr">
            <a:noFill/>
            <a:prstDash val="solid"/>
            <a:miter lim="800000"/>
          </a:ln>
          <a:effectLst/>
        </p:spPr>
        <p:txBody>
          <a:bodyPr wrap="square" rtlCol="0" anchor="ctr" anchorCtr="0">
            <a:normAutofit fontScale="85000" lnSpcReduction="20000"/>
          </a:bodyPr>
          <a:lstStyle/>
          <a:p>
            <a:pPr algn="ctr">
              <a:defRPr/>
            </a:pPr>
            <a:r>
              <a:rPr lang="en-US" altLang="zh-CN" sz="1600" kern="0" dirty="0">
                <a:solidFill>
                  <a:schemeClr val="bg2"/>
                </a:solidFill>
              </a:rPr>
              <a:t>P</a:t>
            </a:r>
            <a:r>
              <a:rPr lang="en-US" altLang="zh-CN" sz="900" kern="0" dirty="0">
                <a:solidFill>
                  <a:schemeClr val="bg2"/>
                </a:solidFill>
              </a:rPr>
              <a:t>02</a:t>
            </a:r>
            <a:endParaRPr lang="zh-CN" altLang="en-US" sz="900" kern="0" dirty="0">
              <a:solidFill>
                <a:schemeClr val="bg2"/>
              </a:solidFill>
            </a:endParaRPr>
          </a:p>
        </p:txBody>
      </p:sp>
      <p:sp>
        <p:nvSpPr>
          <p:cNvPr id="42" name="文本框 41">
            <a:extLst>
              <a:ext uri="{FF2B5EF4-FFF2-40B4-BE49-F238E27FC236}">
                <a16:creationId xmlns:a16="http://schemas.microsoft.com/office/drawing/2014/main" id="{80B516CD-1A0F-4CED-8680-B559F5731A33}"/>
              </a:ext>
            </a:extLst>
          </p:cNvPr>
          <p:cNvSpPr txBox="1"/>
          <p:nvPr>
            <p:custDataLst>
              <p:tags r:id="rId23"/>
            </p:custDataLst>
          </p:nvPr>
        </p:nvSpPr>
        <p:spPr>
          <a:xfrm>
            <a:off x="3744404" y="2741378"/>
            <a:ext cx="1793196" cy="463435"/>
          </a:xfrm>
          <a:prstGeom prst="rect">
            <a:avLst/>
          </a:prstGeom>
          <a:noFill/>
        </p:spPr>
        <p:txBody>
          <a:bodyPr wrap="square" rtlCol="0" anchor="b" anchorCtr="0">
            <a:normAutofit/>
          </a:bodyPr>
          <a:lstStyle/>
          <a:p>
            <a:r>
              <a:rPr lang="zh-CN" altLang="en-US" sz="2000" b="1" dirty="0">
                <a:solidFill>
                  <a:schemeClr val="bg2"/>
                </a:solidFill>
              </a:rPr>
              <a:t>定量分析</a:t>
            </a:r>
          </a:p>
        </p:txBody>
      </p:sp>
      <p:sp>
        <p:nvSpPr>
          <p:cNvPr id="43" name="文本框 42">
            <a:extLst>
              <a:ext uri="{FF2B5EF4-FFF2-40B4-BE49-F238E27FC236}">
                <a16:creationId xmlns:a16="http://schemas.microsoft.com/office/drawing/2014/main" id="{1D95B1C4-1E86-4AFD-B09F-9E6AFEDB9F8F}"/>
              </a:ext>
            </a:extLst>
          </p:cNvPr>
          <p:cNvSpPr txBox="1"/>
          <p:nvPr>
            <p:custDataLst>
              <p:tags r:id="rId24"/>
            </p:custDataLst>
          </p:nvPr>
        </p:nvSpPr>
        <p:spPr>
          <a:xfrm>
            <a:off x="3833304" y="3204255"/>
            <a:ext cx="1630156" cy="1052596"/>
          </a:xfrm>
          <a:prstGeom prst="rect">
            <a:avLst/>
          </a:prstGeom>
          <a:noFill/>
        </p:spPr>
        <p:txBody>
          <a:bodyPr wrap="square" lIns="0" tIns="0" rIns="0" bIns="0" rtlCol="0" anchor="t" anchorCtr="0">
            <a:normAutofit/>
          </a:bodyPr>
          <a:lstStyle/>
          <a:p>
            <a:pPr>
              <a:lnSpc>
                <a:spcPct val="130000"/>
              </a:lnSpc>
            </a:pPr>
            <a:r>
              <a:rPr lang="zh-CN" altLang="en-US" sz="1600" b="1" dirty="0">
                <a:solidFill>
                  <a:schemeClr val="bg2"/>
                </a:solidFill>
              </a:rPr>
              <a:t>运用免疫组化定量分析子宫内膜免疫细胞谱 </a:t>
            </a:r>
          </a:p>
        </p:txBody>
      </p:sp>
      <p:pic>
        <p:nvPicPr>
          <p:cNvPr id="30" name="图片 16">
            <a:extLst>
              <a:ext uri="{FF2B5EF4-FFF2-40B4-BE49-F238E27FC236}">
                <a16:creationId xmlns:a16="http://schemas.microsoft.com/office/drawing/2014/main" id="{58F7554C-CD1F-49FA-858E-C4CAADEAD641}"/>
              </a:ext>
            </a:extLst>
          </p:cNvPr>
          <p:cNvPicPr>
            <a:picLocks noChangeAspect="1" noChangeArrowheads="1"/>
          </p:cNvPicPr>
          <p:nvPr/>
        </p:nvPicPr>
        <p:blipFill>
          <a:blip r:embed="rId30" cstate="print"/>
          <a:srcRect/>
          <a:stretch>
            <a:fillRect/>
          </a:stretch>
        </p:blipFill>
        <p:spPr bwMode="auto">
          <a:xfrm>
            <a:off x="9610859" y="6502411"/>
            <a:ext cx="2335531" cy="385976"/>
          </a:xfrm>
          <a:prstGeom prst="rect">
            <a:avLst/>
          </a:prstGeom>
          <a:noFill/>
          <a:ln w="9525">
            <a:noFill/>
            <a:miter lim="800000"/>
            <a:headEnd/>
            <a:tailEnd/>
          </a:ln>
        </p:spPr>
      </p:pic>
    </p:spTree>
    <p:custDataLst>
      <p:tags r:id="rId1"/>
    </p:custDataLst>
    <p:extLst>
      <p:ext uri="{BB962C8B-B14F-4D97-AF65-F5344CB8AC3E}">
        <p14:creationId xmlns:p14="http://schemas.microsoft.com/office/powerpoint/2010/main" val="26452783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70989" y="2146438"/>
            <a:ext cx="10450022" cy="3139321"/>
          </a:xfrm>
          <a:prstGeom prst="rect">
            <a:avLst/>
          </a:prstGeom>
          <a:solidFill>
            <a:schemeClr val="bg1">
              <a:lumMod val="95000"/>
            </a:schemeClr>
          </a:solidFill>
        </p:spPr>
        <p:txBody>
          <a:bodyPr wrap="square" rtlCol="0">
            <a:spAutoFit/>
          </a:bodyPr>
          <a:lstStyle/>
          <a:p>
            <a:pPr>
              <a:buFont typeface="Wingdings" panose="05000000000000000000" pitchFamily="2" charset="2"/>
              <a:buChar char="Ø"/>
            </a:pPr>
            <a:r>
              <a:rPr lang="zh-CN" altLang="en-US" sz="2200" b="1" dirty="0">
                <a:latin typeface="宋体" panose="02010600030101010101" pitchFamily="2" charset="-122"/>
                <a:ea typeface="宋体" panose="02010600030101010101" pitchFamily="2" charset="-122"/>
              </a:rPr>
              <a:t>免疫组化定量分析可以实现临床应用；</a:t>
            </a:r>
          </a:p>
          <a:p>
            <a:endParaRPr lang="en-US" altLang="zh-CN" sz="2200" b="1" dirty="0">
              <a:latin typeface="宋体" panose="02010600030101010101" pitchFamily="2" charset="-122"/>
              <a:ea typeface="宋体" panose="02010600030101010101" pitchFamily="2" charset="-122"/>
            </a:endParaRPr>
          </a:p>
          <a:p>
            <a:pPr>
              <a:buFont typeface="Wingdings" panose="05000000000000000000" pitchFamily="2" charset="2"/>
              <a:buChar char="Ø"/>
            </a:pPr>
            <a:r>
              <a:rPr lang="zh-CN" altLang="en-US" sz="2200" b="1" dirty="0">
                <a:latin typeface="宋体" panose="02010600030101010101" pitchFamily="2" charset="-122"/>
                <a:ea typeface="宋体" panose="02010600030101010101" pitchFamily="2" charset="-122"/>
              </a:rPr>
              <a:t>对子宫内膜免疫细胞谱的定量分析有利于全面评估反复生殖失败患者子宫内膜局部免疫状态，可进一步通过药物调整，改善不良妊娠结局；</a:t>
            </a:r>
            <a:endParaRPr lang="en-US" altLang="zh-CN" sz="2200" b="1" dirty="0">
              <a:latin typeface="宋体" panose="02010600030101010101" pitchFamily="2" charset="-122"/>
              <a:ea typeface="宋体" panose="02010600030101010101" pitchFamily="2" charset="-122"/>
            </a:endParaRPr>
          </a:p>
          <a:p>
            <a:endParaRPr lang="en-US" altLang="zh-CN" sz="2200" b="1" dirty="0">
              <a:latin typeface="宋体" panose="02010600030101010101" pitchFamily="2" charset="-122"/>
              <a:ea typeface="宋体" panose="02010600030101010101" pitchFamily="2" charset="-122"/>
            </a:endParaRPr>
          </a:p>
          <a:p>
            <a:pPr>
              <a:buFont typeface="Wingdings" panose="05000000000000000000" pitchFamily="2" charset="2"/>
              <a:buChar char="Ø"/>
            </a:pPr>
            <a:r>
              <a:rPr lang="zh-CN" altLang="en-US" sz="2200" b="1" dirty="0">
                <a:latin typeface="宋体" panose="02010600030101010101" pitchFamily="2" charset="-122"/>
                <a:ea typeface="宋体" panose="02010600030101010101" pitchFamily="2" charset="-122"/>
              </a:rPr>
              <a:t>子宫内膜免疫细胞谱对妊娠结局的预测价值仍需多中心的临床研究进行验证</a:t>
            </a:r>
            <a:r>
              <a:rPr lang="en-US" altLang="zh-CN" sz="2200" b="1" dirty="0">
                <a:latin typeface="宋体" panose="02010600030101010101" pitchFamily="2" charset="-122"/>
                <a:ea typeface="宋体" panose="02010600030101010101" pitchFamily="2" charset="-122"/>
              </a:rPr>
              <a:t>……</a:t>
            </a:r>
          </a:p>
          <a:p>
            <a:pPr>
              <a:buFont typeface="Wingdings" panose="05000000000000000000" pitchFamily="2" charset="2"/>
              <a:buChar char="Ø"/>
            </a:pPr>
            <a:endParaRPr lang="en-US" altLang="zh-CN" sz="2200" b="1" dirty="0">
              <a:latin typeface="宋体" panose="02010600030101010101" pitchFamily="2" charset="-122"/>
              <a:ea typeface="宋体" panose="02010600030101010101" pitchFamily="2" charset="-122"/>
            </a:endParaRPr>
          </a:p>
          <a:p>
            <a:pPr>
              <a:buFont typeface="Wingdings" panose="05000000000000000000" pitchFamily="2" charset="2"/>
              <a:buChar char="Ø"/>
            </a:pPr>
            <a:r>
              <a:rPr lang="zh-CN" altLang="en-US" sz="2200" b="1" dirty="0">
                <a:latin typeface="宋体" panose="02010600030101010101" pitchFamily="2" charset="-122"/>
                <a:ea typeface="宋体" panose="02010600030101010101" pitchFamily="2" charset="-122"/>
              </a:rPr>
              <a:t>免疫细胞亚群的分型会更精确反应患者的免疫状态，需要更多的基础研究。</a:t>
            </a:r>
            <a:endParaRPr lang="en-US" altLang="zh-CN" sz="2200" b="1" dirty="0">
              <a:latin typeface="宋体" panose="02010600030101010101" pitchFamily="2" charset="-122"/>
              <a:ea typeface="宋体" panose="02010600030101010101" pitchFamily="2" charset="-122"/>
            </a:endParaRPr>
          </a:p>
          <a:p>
            <a:pPr>
              <a:buFont typeface="Wingdings" panose="05000000000000000000" pitchFamily="2" charset="2"/>
              <a:buChar char="Ø"/>
            </a:pPr>
            <a:endParaRPr lang="zh-CN" altLang="en-US" sz="2200" b="1" dirty="0">
              <a:latin typeface="宋体" panose="02010600030101010101" pitchFamily="2" charset="-122"/>
              <a:ea typeface="宋体" panose="02010600030101010101" pitchFamily="2" charset="-122"/>
            </a:endParaRPr>
          </a:p>
        </p:txBody>
      </p:sp>
      <p:sp>
        <p:nvSpPr>
          <p:cNvPr id="6" name="矩形 5">
            <a:extLst>
              <a:ext uri="{FF2B5EF4-FFF2-40B4-BE49-F238E27FC236}">
                <a16:creationId xmlns:a16="http://schemas.microsoft.com/office/drawing/2014/main" id="{B4B20EBD-2758-412C-87EF-505E621354EF}"/>
              </a:ext>
            </a:extLst>
          </p:cNvPr>
          <p:cNvSpPr/>
          <p:nvPr/>
        </p:nvSpPr>
        <p:spPr>
          <a:xfrm>
            <a:off x="0" y="0"/>
            <a:ext cx="12192000" cy="1079723"/>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0F641A61-65AD-4EFA-B0C8-AE88A262E1C8}"/>
              </a:ext>
            </a:extLst>
          </p:cNvPr>
          <p:cNvSpPr/>
          <p:nvPr/>
        </p:nvSpPr>
        <p:spPr>
          <a:xfrm>
            <a:off x="4845497" y="216695"/>
            <a:ext cx="2501006" cy="646331"/>
          </a:xfrm>
          <a:prstGeom prst="rect">
            <a:avLst/>
          </a:prstGeom>
        </p:spPr>
        <p:txBody>
          <a:bodyPr wrap="none">
            <a:spAutoFit/>
          </a:bodyPr>
          <a:lstStyle/>
          <a:p>
            <a:r>
              <a:rPr lang="zh-CN" altLang="en-US" sz="3600" b="1" dirty="0">
                <a:solidFill>
                  <a:schemeClr val="bg1"/>
                </a:solidFill>
                <a:latin typeface="宋体" panose="02010600030101010101" pitchFamily="2" charset="-122"/>
                <a:ea typeface="宋体" panose="02010600030101010101" pitchFamily="2" charset="-122"/>
              </a:rPr>
              <a:t>总结与展望</a:t>
            </a:r>
            <a:endParaRPr lang="zh-CN" altLang="en-US" sz="3600" dirty="0"/>
          </a:p>
        </p:txBody>
      </p:sp>
      <p:pic>
        <p:nvPicPr>
          <p:cNvPr id="9" name="图片 16">
            <a:extLst>
              <a:ext uri="{FF2B5EF4-FFF2-40B4-BE49-F238E27FC236}">
                <a16:creationId xmlns:a16="http://schemas.microsoft.com/office/drawing/2014/main" id="{3CDCCF95-9055-4467-A063-C858D51CC058}"/>
              </a:ext>
            </a:extLst>
          </p:cNvPr>
          <p:cNvPicPr>
            <a:picLocks noChangeAspect="1" noChangeArrowheads="1"/>
          </p:cNvPicPr>
          <p:nvPr/>
        </p:nvPicPr>
        <p:blipFill>
          <a:blip r:embed="rId3" cstate="print"/>
          <a:srcRect/>
          <a:stretch>
            <a:fillRect/>
          </a:stretch>
        </p:blipFill>
        <p:spPr bwMode="auto">
          <a:xfrm>
            <a:off x="9773419" y="693747"/>
            <a:ext cx="2335531" cy="385976"/>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1C91DAE-7C29-42F3-B226-3ECFB25B7623}"/>
              </a:ext>
            </a:extLst>
          </p:cNvPr>
          <p:cNvPicPr>
            <a:picLocks noChangeAspect="1"/>
          </p:cNvPicPr>
          <p:nvPr/>
        </p:nvPicPr>
        <p:blipFill>
          <a:blip r:embed="rId2"/>
          <a:stretch>
            <a:fillRect/>
          </a:stretch>
        </p:blipFill>
        <p:spPr>
          <a:xfrm>
            <a:off x="6906092" y="5900929"/>
            <a:ext cx="192857" cy="133333"/>
          </a:xfrm>
          <a:prstGeom prst="rect">
            <a:avLst/>
          </a:prstGeom>
        </p:spPr>
      </p:pic>
      <p:sp>
        <p:nvSpPr>
          <p:cNvPr id="2" name="灯片编号占位符 1">
            <a:extLst>
              <a:ext uri="{FF2B5EF4-FFF2-40B4-BE49-F238E27FC236}">
                <a16:creationId xmlns:a16="http://schemas.microsoft.com/office/drawing/2014/main" id="{A60EC53C-5F1F-46B9-B48F-684318C5D7B4}"/>
              </a:ext>
            </a:extLst>
          </p:cNvPr>
          <p:cNvSpPr>
            <a:spLocks noGrp="1"/>
          </p:cNvSpPr>
          <p:nvPr>
            <p:ph type="sldNum" sz="quarter" idx="12"/>
          </p:nvPr>
        </p:nvSpPr>
        <p:spPr/>
        <p:txBody>
          <a:bodyPr/>
          <a:lstStyle/>
          <a:p>
            <a:fld id="{0C913308-F349-4B6D-A68A-DD1791B4A57B}" type="slidenum">
              <a:rPr lang="zh-CN" altLang="en-US" smtClean="0"/>
              <a:pPr/>
              <a:t>51</a:t>
            </a:fld>
            <a:endParaRPr lang="zh-CN" altLang="en-US"/>
          </a:p>
        </p:txBody>
      </p:sp>
      <p:grpSp>
        <p:nvGrpSpPr>
          <p:cNvPr id="13" name="组合 12"/>
          <p:cNvGrpSpPr/>
          <p:nvPr/>
        </p:nvGrpSpPr>
        <p:grpSpPr>
          <a:xfrm>
            <a:off x="1919536" y="1412655"/>
            <a:ext cx="7103627" cy="988589"/>
            <a:chOff x="3927799" y="2548367"/>
            <a:chExt cx="5777400" cy="792088"/>
          </a:xfrm>
        </p:grpSpPr>
        <p:pic>
          <p:nvPicPr>
            <p:cNvPr id="1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7799" y="2548367"/>
              <a:ext cx="1016060"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文本框 4"/>
            <p:cNvSpPr txBox="1"/>
            <p:nvPr/>
          </p:nvSpPr>
          <p:spPr>
            <a:xfrm>
              <a:off x="5053160" y="2740184"/>
              <a:ext cx="4652039" cy="345240"/>
            </a:xfrm>
            <a:prstGeom prst="rect">
              <a:avLst/>
            </a:prstGeom>
            <a:noFill/>
          </p:spPr>
          <p:txBody>
            <a:bodyPr wrap="square" rtlCol="0">
              <a:spAutoFit/>
            </a:bodyPr>
            <a:lstStyle/>
            <a:p>
              <a:r>
                <a:rPr lang="zh-CN" altLang="en-US" sz="2200" b="1" dirty="0">
                  <a:latin typeface="宋体" panose="02010600030101010101" pitchFamily="2" charset="-122"/>
                  <a:ea typeface="宋体" panose="02010600030101010101" pitchFamily="2" charset="-122"/>
                </a:rPr>
                <a:t>深圳中山泌尿外科医院生殖免疫诊疗团队</a:t>
              </a:r>
              <a:endParaRPr lang="en-US" sz="2200" b="1" dirty="0">
                <a:latin typeface="宋体" panose="02010600030101010101" pitchFamily="2" charset="-122"/>
                <a:ea typeface="宋体" panose="02010600030101010101" pitchFamily="2" charset="-122"/>
              </a:endParaRPr>
            </a:p>
          </p:txBody>
        </p:sp>
      </p:grpSp>
      <p:sp>
        <p:nvSpPr>
          <p:cNvPr id="15" name="矩形 14">
            <a:extLst>
              <a:ext uri="{FF2B5EF4-FFF2-40B4-BE49-F238E27FC236}">
                <a16:creationId xmlns:a16="http://schemas.microsoft.com/office/drawing/2014/main" id="{7B4F3363-073D-49C1-9F81-77EF499A6D31}"/>
              </a:ext>
            </a:extLst>
          </p:cNvPr>
          <p:cNvSpPr/>
          <p:nvPr/>
        </p:nvSpPr>
        <p:spPr>
          <a:xfrm>
            <a:off x="0" y="0"/>
            <a:ext cx="12192000" cy="1079723"/>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6">
            <a:extLst>
              <a:ext uri="{FF2B5EF4-FFF2-40B4-BE49-F238E27FC236}">
                <a16:creationId xmlns:a16="http://schemas.microsoft.com/office/drawing/2014/main" id="{AE96D37A-5031-41B0-8256-83B5E3D81F46}"/>
              </a:ext>
            </a:extLst>
          </p:cNvPr>
          <p:cNvPicPr>
            <a:picLocks noChangeAspect="1" noChangeArrowheads="1"/>
          </p:cNvPicPr>
          <p:nvPr/>
        </p:nvPicPr>
        <p:blipFill>
          <a:blip r:embed="rId4" cstate="print"/>
          <a:srcRect/>
          <a:stretch>
            <a:fillRect/>
          </a:stretch>
        </p:blipFill>
        <p:spPr bwMode="auto">
          <a:xfrm>
            <a:off x="9773419" y="693747"/>
            <a:ext cx="2335531" cy="385976"/>
          </a:xfrm>
          <a:prstGeom prst="rect">
            <a:avLst/>
          </a:prstGeom>
          <a:noFill/>
          <a:ln w="9525">
            <a:noFill/>
            <a:miter lim="800000"/>
            <a:headEnd/>
            <a:tailEnd/>
          </a:ln>
        </p:spPr>
      </p:pic>
      <p:sp>
        <p:nvSpPr>
          <p:cNvPr id="3" name="矩形 2">
            <a:extLst>
              <a:ext uri="{FF2B5EF4-FFF2-40B4-BE49-F238E27FC236}">
                <a16:creationId xmlns:a16="http://schemas.microsoft.com/office/drawing/2014/main" id="{7B440044-405A-4CEA-B6CC-EAA8EFB744B0}"/>
              </a:ext>
            </a:extLst>
          </p:cNvPr>
          <p:cNvSpPr/>
          <p:nvPr/>
        </p:nvSpPr>
        <p:spPr>
          <a:xfrm>
            <a:off x="5016086" y="134053"/>
            <a:ext cx="2294218" cy="668837"/>
          </a:xfrm>
          <a:prstGeom prst="rect">
            <a:avLst/>
          </a:prstGeom>
        </p:spPr>
        <p:txBody>
          <a:bodyPr wrap="none">
            <a:spAutoFit/>
          </a:bodyPr>
          <a:lstStyle/>
          <a:p>
            <a:pPr algn="ctr">
              <a:lnSpc>
                <a:spcPct val="120000"/>
              </a:lnSpc>
              <a:spcBef>
                <a:spcPct val="0"/>
              </a:spcBef>
            </a:pPr>
            <a:r>
              <a:rPr lang="zh-CN" altLang="en-US" sz="3600" b="1" kern="5000" spc="500" dirty="0">
                <a:solidFill>
                  <a:schemeClr val="bg1"/>
                </a:solidFill>
                <a:latin typeface="宋体" panose="02010600030101010101" pitchFamily="2" charset="-122"/>
                <a:ea typeface="宋体" panose="02010600030101010101" pitchFamily="2" charset="-122"/>
              </a:rPr>
              <a:t>谢谢倾听</a:t>
            </a:r>
            <a:endParaRPr lang="en-US" altLang="zh-CN" sz="3600" b="1" kern="5000" spc="500" dirty="0">
              <a:solidFill>
                <a:schemeClr val="bg1"/>
              </a:solidFill>
              <a:latin typeface="宋体" panose="02010600030101010101" pitchFamily="2" charset="-122"/>
              <a:ea typeface="宋体" panose="02010600030101010101" pitchFamily="2" charset="-122"/>
            </a:endParaRPr>
          </a:p>
        </p:txBody>
      </p:sp>
      <p:pic>
        <p:nvPicPr>
          <p:cNvPr id="6" name="图片 5">
            <a:extLst>
              <a:ext uri="{FF2B5EF4-FFF2-40B4-BE49-F238E27FC236}">
                <a16:creationId xmlns:a16="http://schemas.microsoft.com/office/drawing/2014/main" id="{B5E5FF02-9AF1-4814-B4F1-C3C1F82DE1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37752" y="2772070"/>
            <a:ext cx="6285411" cy="3535544"/>
          </a:xfrm>
          <a:prstGeom prst="rect">
            <a:avLst/>
          </a:prstGeom>
        </p:spPr>
      </p:pic>
    </p:spTree>
    <p:extLst>
      <p:ext uri="{BB962C8B-B14F-4D97-AF65-F5344CB8AC3E}">
        <p14:creationId xmlns:p14="http://schemas.microsoft.com/office/powerpoint/2010/main" val="3836025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Immune System Function | Neuron &amp; Immune Cells: Together Identify Self &amp; Other | Jon Lieff M.D.">
            <a:extLst>
              <a:ext uri="{FF2B5EF4-FFF2-40B4-BE49-F238E27FC236}">
                <a16:creationId xmlns:a16="http://schemas.microsoft.com/office/drawing/2014/main" id="{3339A4D5-C2E9-4D16-87E6-E4C2521DFEA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矩形 4">
            <a:extLst>
              <a:ext uri="{FF2B5EF4-FFF2-40B4-BE49-F238E27FC236}">
                <a16:creationId xmlns:a16="http://schemas.microsoft.com/office/drawing/2014/main" id="{81868AB9-82D0-4C48-8777-08D9A61440CD}"/>
              </a:ext>
            </a:extLst>
          </p:cNvPr>
          <p:cNvSpPr/>
          <p:nvPr/>
        </p:nvSpPr>
        <p:spPr>
          <a:xfrm>
            <a:off x="1765299" y="369410"/>
            <a:ext cx="5723156" cy="2457660"/>
          </a:xfrm>
          <a:prstGeom prst="rect">
            <a:avLst/>
          </a:prstGeom>
          <a:solidFill>
            <a:schemeClr val="bg1">
              <a:lumMod val="95000"/>
            </a:schemeClr>
          </a:solidFill>
          <a:ln>
            <a:noFill/>
          </a:ln>
        </p:spPr>
        <p:style>
          <a:lnRef idx="2">
            <a:schemeClr val="accent2"/>
          </a:lnRef>
          <a:fillRef idx="1">
            <a:schemeClr val="lt1"/>
          </a:fillRef>
          <a:effectRef idx="0">
            <a:schemeClr val="accent2"/>
          </a:effectRef>
          <a:fontRef idx="minor">
            <a:schemeClr val="dk1"/>
          </a:fontRef>
        </p:style>
        <p:txBody>
          <a:bodyPr wrap="square">
            <a:spAutoFit/>
          </a:bodyPr>
          <a:lstStyle/>
          <a:p>
            <a:pPr>
              <a:lnSpc>
                <a:spcPct val="200000"/>
              </a:lnSpc>
            </a:pP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      免疫</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(Immunity)</a:t>
            </a: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，顾名思义即免除瘟疫（古代的瘟疫指各种疫病）。免疫是指机体免疫系统</a:t>
            </a:r>
            <a:r>
              <a:rPr lang="zh-CN" altLang="en-US" sz="2000" b="1" dirty="0">
                <a:solidFill>
                  <a:srgbClr val="A20000"/>
                </a:solidFill>
                <a:latin typeface="Times New Roman" panose="02020603050405020304" pitchFamily="18" charset="0"/>
                <a:ea typeface="宋体" panose="02010600030101010101" pitchFamily="2" charset="-122"/>
                <a:cs typeface="Times New Roman" panose="02020603050405020304" pitchFamily="18" charset="0"/>
              </a:rPr>
              <a:t>识别自身与异己物质</a:t>
            </a: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，并通过免疫应答排除抗原性异物，以维持机体生理平衡的功能。</a:t>
            </a:r>
          </a:p>
        </p:txBody>
      </p:sp>
      <p:sp>
        <p:nvSpPr>
          <p:cNvPr id="8" name="矩形 7">
            <a:extLst>
              <a:ext uri="{FF2B5EF4-FFF2-40B4-BE49-F238E27FC236}">
                <a16:creationId xmlns:a16="http://schemas.microsoft.com/office/drawing/2014/main" id="{9193440A-19A5-4BC7-8CBD-46F90B4F3754}"/>
              </a:ext>
            </a:extLst>
          </p:cNvPr>
          <p:cNvSpPr/>
          <p:nvPr/>
        </p:nvSpPr>
        <p:spPr>
          <a:xfrm>
            <a:off x="0" y="0"/>
            <a:ext cx="827773" cy="3597366"/>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宋体" panose="02010600030101010101" pitchFamily="2" charset="-122"/>
                <a:ea typeface="宋体" panose="02010600030101010101" pitchFamily="2" charset="-122"/>
              </a:rPr>
              <a:t>免疫的概念</a:t>
            </a:r>
          </a:p>
        </p:txBody>
      </p:sp>
      <p:pic>
        <p:nvPicPr>
          <p:cNvPr id="10" name="图片 9">
            <a:extLst>
              <a:ext uri="{FF2B5EF4-FFF2-40B4-BE49-F238E27FC236}">
                <a16:creationId xmlns:a16="http://schemas.microsoft.com/office/drawing/2014/main" id="{12A32BEC-5B7E-4051-85BB-0A201EFCD9AF}"/>
              </a:ext>
            </a:extLst>
          </p:cNvPr>
          <p:cNvPicPr>
            <a:picLocks noChangeAspect="1"/>
          </p:cNvPicPr>
          <p:nvPr/>
        </p:nvPicPr>
        <p:blipFill rotWithShape="1">
          <a:blip r:embed="rId3">
            <a:extLst>
              <a:ext uri="{28A0092B-C50C-407E-A947-70E740481C1C}">
                <a14:useLocalDpi xmlns:a14="http://schemas.microsoft.com/office/drawing/2010/main" val="0"/>
              </a:ext>
            </a:extLst>
          </a:blip>
          <a:srcRect l="49757"/>
          <a:stretch/>
        </p:blipFill>
        <p:spPr>
          <a:xfrm>
            <a:off x="7884274" y="0"/>
            <a:ext cx="2653108" cy="6858000"/>
          </a:xfrm>
          <a:prstGeom prst="rect">
            <a:avLst/>
          </a:prstGeom>
        </p:spPr>
      </p:pic>
      <p:pic>
        <p:nvPicPr>
          <p:cNvPr id="12" name="图片 11">
            <a:extLst>
              <a:ext uri="{FF2B5EF4-FFF2-40B4-BE49-F238E27FC236}">
                <a16:creationId xmlns:a16="http://schemas.microsoft.com/office/drawing/2014/main" id="{11E676E3-7EBE-4528-89EF-2D338FDC11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67430" y="3276600"/>
            <a:ext cx="5203633" cy="3540845"/>
          </a:xfrm>
          <a:prstGeom prst="rect">
            <a:avLst/>
          </a:prstGeom>
        </p:spPr>
      </p:pic>
    </p:spTree>
    <p:extLst>
      <p:ext uri="{BB962C8B-B14F-4D97-AF65-F5344CB8AC3E}">
        <p14:creationId xmlns:p14="http://schemas.microsoft.com/office/powerpoint/2010/main" val="3813477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8B39AFC-7871-47FB-A85D-91C37FEFA6A8}"/>
              </a:ext>
            </a:extLst>
          </p:cNvPr>
          <p:cNvSpPr/>
          <p:nvPr/>
        </p:nvSpPr>
        <p:spPr>
          <a:xfrm>
            <a:off x="282583" y="331455"/>
            <a:ext cx="5314508" cy="603435"/>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宋体" panose="02010600030101010101" pitchFamily="2" charset="-122"/>
                <a:ea typeface="宋体" panose="02010600030101010101" pitchFamily="2" charset="-122"/>
              </a:rPr>
              <a:t>免疫在妊娠过程中的调节作用</a:t>
            </a:r>
          </a:p>
        </p:txBody>
      </p:sp>
      <p:pic>
        <p:nvPicPr>
          <p:cNvPr id="3" name="图片 2">
            <a:extLst>
              <a:ext uri="{FF2B5EF4-FFF2-40B4-BE49-F238E27FC236}">
                <a16:creationId xmlns:a16="http://schemas.microsoft.com/office/drawing/2014/main" id="{72932368-0C4F-477E-B30F-920F0E4F6EC6}"/>
              </a:ext>
            </a:extLst>
          </p:cNvPr>
          <p:cNvPicPr>
            <a:picLocks noChangeAspect="1"/>
          </p:cNvPicPr>
          <p:nvPr/>
        </p:nvPicPr>
        <p:blipFill rotWithShape="1">
          <a:blip r:embed="rId3">
            <a:extLst>
              <a:ext uri="{28A0092B-C50C-407E-A947-70E740481C1C}">
                <a14:useLocalDpi xmlns:a14="http://schemas.microsoft.com/office/drawing/2010/main" val="0"/>
              </a:ext>
            </a:extLst>
          </a:blip>
          <a:srcRect r="49332"/>
          <a:stretch/>
        </p:blipFill>
        <p:spPr>
          <a:xfrm>
            <a:off x="6271540" y="0"/>
            <a:ext cx="2675567" cy="6858000"/>
          </a:xfrm>
          <a:prstGeom prst="rect">
            <a:avLst/>
          </a:prstGeom>
        </p:spPr>
      </p:pic>
      <p:pic>
        <p:nvPicPr>
          <p:cNvPr id="5" name="图片 4">
            <a:extLst>
              <a:ext uri="{FF2B5EF4-FFF2-40B4-BE49-F238E27FC236}">
                <a16:creationId xmlns:a16="http://schemas.microsoft.com/office/drawing/2014/main" id="{C76C81C3-1A7D-4DBF-BC61-FB602BF6690A}"/>
              </a:ext>
            </a:extLst>
          </p:cNvPr>
          <p:cNvPicPr>
            <a:picLocks noChangeAspect="1"/>
          </p:cNvPicPr>
          <p:nvPr/>
        </p:nvPicPr>
        <p:blipFill>
          <a:blip r:embed="rId4"/>
          <a:stretch>
            <a:fillRect/>
          </a:stretch>
        </p:blipFill>
        <p:spPr>
          <a:xfrm>
            <a:off x="9881993" y="3138930"/>
            <a:ext cx="1676400" cy="1790700"/>
          </a:xfrm>
          <a:prstGeom prst="rect">
            <a:avLst/>
          </a:prstGeom>
        </p:spPr>
      </p:pic>
      <p:sp>
        <p:nvSpPr>
          <p:cNvPr id="10" name="矩形 9">
            <a:extLst>
              <a:ext uri="{FF2B5EF4-FFF2-40B4-BE49-F238E27FC236}">
                <a16:creationId xmlns:a16="http://schemas.microsoft.com/office/drawing/2014/main" id="{B0B91AF3-0C36-4D94-BCB5-8CE6FCEDE859}"/>
              </a:ext>
            </a:extLst>
          </p:cNvPr>
          <p:cNvSpPr/>
          <p:nvPr/>
        </p:nvSpPr>
        <p:spPr>
          <a:xfrm>
            <a:off x="282582" y="1674251"/>
            <a:ext cx="5314509" cy="1405193"/>
          </a:xfrm>
          <a:prstGeom prst="rect">
            <a:avLst/>
          </a:prstGeom>
          <a:solidFill>
            <a:schemeClr val="bg1">
              <a:lumMod val="95000"/>
            </a:schemeClr>
          </a:solidFill>
        </p:spPr>
        <p:txBody>
          <a:bodyPr wrap="square">
            <a:spAutoFit/>
          </a:bodyPr>
          <a:lstStyle/>
          <a:p>
            <a:pPr>
              <a:lnSpc>
                <a:spcPct val="150000"/>
              </a:lnSpc>
            </a:pPr>
            <a:r>
              <a:rPr lang="zh-CN" altLang="en-US" sz="2000" dirty="0">
                <a:latin typeface="宋体" panose="02010600030101010101" pitchFamily="2" charset="-122"/>
                <a:ea typeface="宋体" panose="02010600030101010101" pitchFamily="2" charset="-122"/>
              </a:rPr>
              <a:t>    胚胎可在母体的子宫内生长而不被排斥，又要免受感染，母体对其识别和免疫耐受至关重要。</a:t>
            </a:r>
          </a:p>
        </p:txBody>
      </p:sp>
      <p:pic>
        <p:nvPicPr>
          <p:cNvPr id="11" name="图片 10">
            <a:extLst>
              <a:ext uri="{FF2B5EF4-FFF2-40B4-BE49-F238E27FC236}">
                <a16:creationId xmlns:a16="http://schemas.microsoft.com/office/drawing/2014/main" id="{DAB78649-4EB7-4EAA-B5BE-6D2D94CEBD5D}"/>
              </a:ext>
            </a:extLst>
          </p:cNvPr>
          <p:cNvPicPr>
            <a:picLocks noChangeAspect="1"/>
          </p:cNvPicPr>
          <p:nvPr/>
        </p:nvPicPr>
        <p:blipFill>
          <a:blip r:embed="rId5"/>
          <a:stretch>
            <a:fillRect/>
          </a:stretch>
        </p:blipFill>
        <p:spPr>
          <a:xfrm>
            <a:off x="431223" y="3358185"/>
            <a:ext cx="5489238" cy="2763482"/>
          </a:xfrm>
          <a:prstGeom prst="rect">
            <a:avLst/>
          </a:prstGeom>
        </p:spPr>
      </p:pic>
      <p:pic>
        <p:nvPicPr>
          <p:cNvPr id="12" name="图片 11">
            <a:extLst>
              <a:ext uri="{FF2B5EF4-FFF2-40B4-BE49-F238E27FC236}">
                <a16:creationId xmlns:a16="http://schemas.microsoft.com/office/drawing/2014/main" id="{3343E6B4-58F5-4A74-AF65-DA854D570E74}"/>
              </a:ext>
            </a:extLst>
          </p:cNvPr>
          <p:cNvPicPr>
            <a:picLocks noChangeAspect="1"/>
          </p:cNvPicPr>
          <p:nvPr/>
        </p:nvPicPr>
        <p:blipFill rotWithShape="1">
          <a:blip r:embed="rId6"/>
          <a:srcRect r="81443"/>
          <a:stretch/>
        </p:blipFill>
        <p:spPr>
          <a:xfrm>
            <a:off x="9843892" y="1177565"/>
            <a:ext cx="1776767" cy="1880977"/>
          </a:xfrm>
          <a:prstGeom prst="rect">
            <a:avLst/>
          </a:prstGeom>
        </p:spPr>
      </p:pic>
      <p:pic>
        <p:nvPicPr>
          <p:cNvPr id="13" name="图片 16">
            <a:extLst>
              <a:ext uri="{FF2B5EF4-FFF2-40B4-BE49-F238E27FC236}">
                <a16:creationId xmlns:a16="http://schemas.microsoft.com/office/drawing/2014/main" id="{A1A4DEC6-1CBA-458B-9AB6-F282214CDAA6}"/>
              </a:ext>
            </a:extLst>
          </p:cNvPr>
          <p:cNvPicPr>
            <a:picLocks noChangeAspect="1" noChangeArrowheads="1"/>
          </p:cNvPicPr>
          <p:nvPr/>
        </p:nvPicPr>
        <p:blipFill>
          <a:blip r:embed="rId7" cstate="print"/>
          <a:srcRect/>
          <a:stretch>
            <a:fillRect/>
          </a:stretch>
        </p:blipFill>
        <p:spPr bwMode="auto">
          <a:xfrm>
            <a:off x="9717806" y="138467"/>
            <a:ext cx="2335531" cy="385976"/>
          </a:xfrm>
          <a:prstGeom prst="rect">
            <a:avLst/>
          </a:prstGeom>
          <a:noFill/>
          <a:ln w="9525">
            <a:noFill/>
            <a:miter lim="800000"/>
            <a:headEnd/>
            <a:tailEnd/>
          </a:ln>
        </p:spPr>
      </p:pic>
      <p:sp>
        <p:nvSpPr>
          <p:cNvPr id="4" name="文本框 3">
            <a:extLst>
              <a:ext uri="{FF2B5EF4-FFF2-40B4-BE49-F238E27FC236}">
                <a16:creationId xmlns:a16="http://schemas.microsoft.com/office/drawing/2014/main" id="{B8ADD0C2-A6D3-4CED-BEEB-652A7F5457D5}"/>
              </a:ext>
            </a:extLst>
          </p:cNvPr>
          <p:cNvSpPr txBox="1"/>
          <p:nvPr/>
        </p:nvSpPr>
        <p:spPr>
          <a:xfrm>
            <a:off x="759972" y="1181961"/>
            <a:ext cx="4570482" cy="369332"/>
          </a:xfrm>
          <a:prstGeom prst="rect">
            <a:avLst/>
          </a:prstGeom>
          <a:noFill/>
        </p:spPr>
        <p:txBody>
          <a:bodyPr wrap="none" rtlCol="0">
            <a:spAutoFit/>
          </a:bodyPr>
          <a:lstStyle/>
          <a:p>
            <a:r>
              <a:rPr lang="zh-CN" altLang="en-US" b="1" dirty="0">
                <a:latin typeface="宋体" panose="02010600030101010101" pitchFamily="2" charset="-122"/>
                <a:ea typeface="宋体" panose="02010600030101010101" pitchFamily="2" charset="-122"/>
              </a:rPr>
              <a:t>怀孕会让母亲机体进入一个独特的免疫状态</a:t>
            </a:r>
          </a:p>
        </p:txBody>
      </p:sp>
    </p:spTree>
    <p:extLst>
      <p:ext uri="{BB962C8B-B14F-4D97-AF65-F5344CB8AC3E}">
        <p14:creationId xmlns:p14="http://schemas.microsoft.com/office/powerpoint/2010/main" val="1138262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595902" y="6381102"/>
            <a:ext cx="5072098" cy="307777"/>
          </a:xfrm>
          <a:prstGeom prst="rect">
            <a:avLst/>
          </a:prstGeom>
          <a:noFill/>
        </p:spPr>
        <p:txBody>
          <a:bodyPr wrap="square" rtlCol="0">
            <a:spAutoFit/>
          </a:bodyPr>
          <a:lstStyle/>
          <a:p>
            <a:r>
              <a:rPr lang="en-US" altLang="zh-CN" sz="1400" i="1" dirty="0" err="1">
                <a:latin typeface="Times New Roman" pitchFamily="18" charset="0"/>
                <a:cs typeface="Times New Roman" pitchFamily="18" charset="0"/>
              </a:rPr>
              <a:t>Mor</a:t>
            </a:r>
            <a:r>
              <a:rPr lang="en-US" altLang="zh-CN" sz="1400" i="1" dirty="0">
                <a:latin typeface="Times New Roman" pitchFamily="18" charset="0"/>
                <a:cs typeface="Times New Roman" pitchFamily="18" charset="0"/>
              </a:rPr>
              <a:t> G, Aldo P, et al, </a:t>
            </a:r>
            <a:r>
              <a:rPr lang="en-US" sz="1400" i="1" dirty="0">
                <a:latin typeface="Times New Roman" pitchFamily="18" charset="0"/>
                <a:cs typeface="Times New Roman" pitchFamily="18" charset="0"/>
              </a:rPr>
              <a:t>Nat Rev </a:t>
            </a:r>
            <a:r>
              <a:rPr lang="en-US" sz="1400" i="1" dirty="0" err="1">
                <a:latin typeface="Times New Roman" pitchFamily="18" charset="0"/>
                <a:cs typeface="Times New Roman" pitchFamily="18" charset="0"/>
              </a:rPr>
              <a:t>Immunol</a:t>
            </a:r>
            <a:r>
              <a:rPr lang="en-US" sz="1400" i="1" dirty="0">
                <a:latin typeface="Times New Roman" pitchFamily="18" charset="0"/>
                <a:cs typeface="Times New Roman" pitchFamily="18" charset="0"/>
                <a:hlinkClick r:id="rId3" tooltip="Nature reviews. Immunology."/>
              </a:rPr>
              <a:t>.</a:t>
            </a:r>
            <a:r>
              <a:rPr lang="en-US" sz="1400" i="1" dirty="0">
                <a:latin typeface="Times New Roman" pitchFamily="18" charset="0"/>
                <a:cs typeface="Times New Roman" pitchFamily="18" charset="0"/>
              </a:rPr>
              <a:t> 2017 Aug;17(8):469-482.</a:t>
            </a:r>
          </a:p>
        </p:txBody>
      </p:sp>
      <p:pic>
        <p:nvPicPr>
          <p:cNvPr id="2" name="图片 1">
            <a:extLst>
              <a:ext uri="{FF2B5EF4-FFF2-40B4-BE49-F238E27FC236}">
                <a16:creationId xmlns:a16="http://schemas.microsoft.com/office/drawing/2014/main" id="{C679C186-9778-4A71-936D-377E6AF16F4B}"/>
              </a:ext>
            </a:extLst>
          </p:cNvPr>
          <p:cNvPicPr>
            <a:picLocks noChangeAspect="1"/>
          </p:cNvPicPr>
          <p:nvPr/>
        </p:nvPicPr>
        <p:blipFill rotWithShape="1">
          <a:blip r:embed="rId4"/>
          <a:srcRect l="23836" b="71551"/>
          <a:stretch/>
        </p:blipFill>
        <p:spPr>
          <a:xfrm>
            <a:off x="1255770" y="1325556"/>
            <a:ext cx="9557425" cy="1350457"/>
          </a:xfrm>
          <a:prstGeom prst="rect">
            <a:avLst/>
          </a:prstGeom>
        </p:spPr>
      </p:pic>
      <p:sp>
        <p:nvSpPr>
          <p:cNvPr id="3" name="矩形 2">
            <a:extLst>
              <a:ext uri="{FF2B5EF4-FFF2-40B4-BE49-F238E27FC236}">
                <a16:creationId xmlns:a16="http://schemas.microsoft.com/office/drawing/2014/main" id="{9C08058A-9FEB-4F68-B589-0F0942E015A2}"/>
              </a:ext>
            </a:extLst>
          </p:cNvPr>
          <p:cNvSpPr/>
          <p:nvPr/>
        </p:nvSpPr>
        <p:spPr>
          <a:xfrm>
            <a:off x="2358793" y="1140890"/>
            <a:ext cx="1107996" cy="369332"/>
          </a:xfrm>
          <a:prstGeom prst="rect">
            <a:avLst/>
          </a:prstGeom>
          <a:noFill/>
          <a:ln>
            <a:solidFill>
              <a:schemeClr val="bg1">
                <a:lumMod val="65000"/>
              </a:schemeClr>
            </a:solidFill>
          </a:ln>
        </p:spPr>
        <p:txBody>
          <a:bodyPr wrap="none">
            <a:spAutoFit/>
          </a:bodyPr>
          <a:lstStyle/>
          <a:p>
            <a:r>
              <a:rPr lang="zh-CN" altLang="en-US" b="1" dirty="0">
                <a:latin typeface="Times New Roman" panose="02020603050405020304" pitchFamily="18" charset="0"/>
                <a:cs typeface="Times New Roman" panose="02020603050405020304" pitchFamily="18" charset="0"/>
              </a:rPr>
              <a:t>胚胎植入</a:t>
            </a:r>
            <a:endParaRPr lang="zh-CN" altLang="en-US" dirty="0"/>
          </a:p>
        </p:txBody>
      </p:sp>
      <p:sp>
        <p:nvSpPr>
          <p:cNvPr id="4" name="矩形 3">
            <a:extLst>
              <a:ext uri="{FF2B5EF4-FFF2-40B4-BE49-F238E27FC236}">
                <a16:creationId xmlns:a16="http://schemas.microsoft.com/office/drawing/2014/main" id="{07458096-E886-4F69-8B5C-527072257E54}"/>
              </a:ext>
            </a:extLst>
          </p:cNvPr>
          <p:cNvSpPr/>
          <p:nvPr/>
        </p:nvSpPr>
        <p:spPr>
          <a:xfrm>
            <a:off x="5595902" y="1183615"/>
            <a:ext cx="877163" cy="341632"/>
          </a:xfrm>
          <a:prstGeom prst="rect">
            <a:avLst/>
          </a:prstGeom>
          <a:ln>
            <a:solidFill>
              <a:schemeClr val="bg1">
                <a:lumMod val="65000"/>
              </a:schemeClr>
            </a:solidFill>
          </a:ln>
        </p:spPr>
        <p:txBody>
          <a:bodyPr wrap="none">
            <a:spAutoFit/>
          </a:bodyPr>
          <a:lstStyle/>
          <a:p>
            <a:pPr algn="ctr">
              <a:lnSpc>
                <a:spcPct val="90000"/>
              </a:lnSpc>
            </a:pPr>
            <a:r>
              <a:rPr lang="zh-CN" altLang="en-US" b="1" dirty="0">
                <a:latin typeface="Times New Roman" panose="02020603050405020304" pitchFamily="18" charset="0"/>
                <a:cs typeface="Times New Roman" panose="02020603050405020304" pitchFamily="18" charset="0"/>
              </a:rPr>
              <a:t>孕中期</a:t>
            </a:r>
            <a:endParaRPr lang="en-US" altLang="zh-CN" b="1" dirty="0">
              <a:latin typeface="Times New Roman" panose="02020603050405020304" pitchFamily="18" charset="0"/>
              <a:cs typeface="Times New Roman" panose="02020603050405020304" pitchFamily="18" charset="0"/>
            </a:endParaRPr>
          </a:p>
        </p:txBody>
      </p:sp>
      <p:sp>
        <p:nvSpPr>
          <p:cNvPr id="5" name="矩形 4">
            <a:extLst>
              <a:ext uri="{FF2B5EF4-FFF2-40B4-BE49-F238E27FC236}">
                <a16:creationId xmlns:a16="http://schemas.microsoft.com/office/drawing/2014/main" id="{665822EC-763E-43D9-96B1-E3C15D1D6076}"/>
              </a:ext>
            </a:extLst>
          </p:cNvPr>
          <p:cNvSpPr/>
          <p:nvPr/>
        </p:nvSpPr>
        <p:spPr>
          <a:xfrm>
            <a:off x="8541260" y="1182148"/>
            <a:ext cx="877164" cy="341632"/>
          </a:xfrm>
          <a:prstGeom prst="rect">
            <a:avLst/>
          </a:prstGeom>
          <a:ln>
            <a:solidFill>
              <a:schemeClr val="bg1">
                <a:lumMod val="65000"/>
              </a:schemeClr>
            </a:solidFill>
          </a:ln>
        </p:spPr>
        <p:txBody>
          <a:bodyPr wrap="none">
            <a:spAutoFit/>
          </a:bodyPr>
          <a:lstStyle/>
          <a:p>
            <a:pPr algn="ctr">
              <a:lnSpc>
                <a:spcPct val="90000"/>
              </a:lnSpc>
            </a:pPr>
            <a:r>
              <a:rPr lang="zh-CN" altLang="en-US" b="1" dirty="0">
                <a:latin typeface="Times New Roman" panose="02020603050405020304" pitchFamily="18" charset="0"/>
                <a:cs typeface="Times New Roman" panose="02020603050405020304" pitchFamily="18" charset="0"/>
              </a:rPr>
              <a:t>孕晚期</a:t>
            </a:r>
            <a:endParaRPr lang="en-US" altLang="zh-CN" b="1" dirty="0">
              <a:latin typeface="Times New Roman" panose="02020603050405020304" pitchFamily="18" charset="0"/>
              <a:cs typeface="Times New Roman" panose="02020603050405020304" pitchFamily="18" charset="0"/>
            </a:endParaRPr>
          </a:p>
        </p:txBody>
      </p:sp>
      <p:pic>
        <p:nvPicPr>
          <p:cNvPr id="11" name="图片 10">
            <a:extLst>
              <a:ext uri="{FF2B5EF4-FFF2-40B4-BE49-F238E27FC236}">
                <a16:creationId xmlns:a16="http://schemas.microsoft.com/office/drawing/2014/main" id="{9F4B9EE6-CDC6-4654-9B18-5AC22B61DF98}"/>
              </a:ext>
            </a:extLst>
          </p:cNvPr>
          <p:cNvPicPr>
            <a:picLocks noChangeAspect="1"/>
          </p:cNvPicPr>
          <p:nvPr/>
        </p:nvPicPr>
        <p:blipFill>
          <a:blip r:embed="rId5"/>
          <a:stretch>
            <a:fillRect/>
          </a:stretch>
        </p:blipFill>
        <p:spPr>
          <a:xfrm>
            <a:off x="5055159" y="3484933"/>
            <a:ext cx="1962150" cy="676275"/>
          </a:xfrm>
          <a:prstGeom prst="rect">
            <a:avLst/>
          </a:prstGeom>
          <a:ln>
            <a:solidFill>
              <a:srgbClr val="960000"/>
            </a:solidFill>
          </a:ln>
        </p:spPr>
      </p:pic>
      <p:pic>
        <p:nvPicPr>
          <p:cNvPr id="15" name="图片 14">
            <a:extLst>
              <a:ext uri="{FF2B5EF4-FFF2-40B4-BE49-F238E27FC236}">
                <a16:creationId xmlns:a16="http://schemas.microsoft.com/office/drawing/2014/main" id="{BAE3949F-997A-4820-B253-CC47E958C12C}"/>
              </a:ext>
            </a:extLst>
          </p:cNvPr>
          <p:cNvPicPr>
            <a:picLocks noChangeAspect="1"/>
          </p:cNvPicPr>
          <p:nvPr/>
        </p:nvPicPr>
        <p:blipFill>
          <a:blip r:embed="rId6"/>
          <a:stretch>
            <a:fillRect/>
          </a:stretch>
        </p:blipFill>
        <p:spPr>
          <a:xfrm>
            <a:off x="4939333" y="4573199"/>
            <a:ext cx="2658040" cy="1424064"/>
          </a:xfrm>
          <a:prstGeom prst="rect">
            <a:avLst/>
          </a:prstGeom>
        </p:spPr>
      </p:pic>
      <p:pic>
        <p:nvPicPr>
          <p:cNvPr id="19" name="图片 18">
            <a:extLst>
              <a:ext uri="{FF2B5EF4-FFF2-40B4-BE49-F238E27FC236}">
                <a16:creationId xmlns:a16="http://schemas.microsoft.com/office/drawing/2014/main" id="{28AE4042-8A8E-4522-BCBF-E586BD5B981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31951" y="2903510"/>
            <a:ext cx="2926508" cy="3013620"/>
          </a:xfrm>
          <a:prstGeom prst="rect">
            <a:avLst/>
          </a:prstGeom>
          <a:ln>
            <a:noFill/>
          </a:ln>
        </p:spPr>
      </p:pic>
      <p:grpSp>
        <p:nvGrpSpPr>
          <p:cNvPr id="24" name="组合 23">
            <a:extLst>
              <a:ext uri="{FF2B5EF4-FFF2-40B4-BE49-F238E27FC236}">
                <a16:creationId xmlns:a16="http://schemas.microsoft.com/office/drawing/2014/main" id="{8F953DA0-4C8D-49A4-9B22-513E47658CF5}"/>
              </a:ext>
            </a:extLst>
          </p:cNvPr>
          <p:cNvGrpSpPr/>
          <p:nvPr/>
        </p:nvGrpSpPr>
        <p:grpSpPr>
          <a:xfrm>
            <a:off x="454902" y="3195934"/>
            <a:ext cx="3807781" cy="2754530"/>
            <a:chOff x="648716" y="1990725"/>
            <a:chExt cx="4025449" cy="2876550"/>
          </a:xfrm>
        </p:grpSpPr>
        <p:pic>
          <p:nvPicPr>
            <p:cNvPr id="21" name="图片 20">
              <a:extLst>
                <a:ext uri="{FF2B5EF4-FFF2-40B4-BE49-F238E27FC236}">
                  <a16:creationId xmlns:a16="http://schemas.microsoft.com/office/drawing/2014/main" id="{6889380B-7558-459D-A70A-9884E96F308D}"/>
                </a:ext>
              </a:extLst>
            </p:cNvPr>
            <p:cNvPicPr>
              <a:picLocks noChangeAspect="1"/>
            </p:cNvPicPr>
            <p:nvPr/>
          </p:nvPicPr>
          <p:blipFill>
            <a:blip r:embed="rId8"/>
            <a:stretch>
              <a:fillRect/>
            </a:stretch>
          </p:blipFill>
          <p:spPr>
            <a:xfrm>
              <a:off x="648716" y="2008275"/>
              <a:ext cx="1731860" cy="2841450"/>
            </a:xfrm>
            <a:prstGeom prst="rect">
              <a:avLst/>
            </a:prstGeom>
          </p:spPr>
        </p:pic>
        <p:pic>
          <p:nvPicPr>
            <p:cNvPr id="22" name="图片 21">
              <a:extLst>
                <a:ext uri="{FF2B5EF4-FFF2-40B4-BE49-F238E27FC236}">
                  <a16:creationId xmlns:a16="http://schemas.microsoft.com/office/drawing/2014/main" id="{254D3DB2-422A-4BD4-B977-07535297A865}"/>
                </a:ext>
              </a:extLst>
            </p:cNvPr>
            <p:cNvPicPr>
              <a:picLocks noChangeAspect="1"/>
            </p:cNvPicPr>
            <p:nvPr/>
          </p:nvPicPr>
          <p:blipFill>
            <a:blip r:embed="rId9"/>
            <a:stretch>
              <a:fillRect/>
            </a:stretch>
          </p:blipFill>
          <p:spPr>
            <a:xfrm>
              <a:off x="685847" y="3475920"/>
              <a:ext cx="1731861" cy="1351150"/>
            </a:xfrm>
            <a:prstGeom prst="rect">
              <a:avLst/>
            </a:prstGeom>
          </p:spPr>
        </p:pic>
        <p:pic>
          <p:nvPicPr>
            <p:cNvPr id="23" name="图片 22">
              <a:extLst>
                <a:ext uri="{FF2B5EF4-FFF2-40B4-BE49-F238E27FC236}">
                  <a16:creationId xmlns:a16="http://schemas.microsoft.com/office/drawing/2014/main" id="{EAE3C8C1-E562-4344-96C9-C93C1A3F0159}"/>
                </a:ext>
              </a:extLst>
            </p:cNvPr>
            <p:cNvPicPr>
              <a:picLocks noChangeAspect="1"/>
            </p:cNvPicPr>
            <p:nvPr/>
          </p:nvPicPr>
          <p:blipFill>
            <a:blip r:embed="rId10"/>
            <a:stretch>
              <a:fillRect/>
            </a:stretch>
          </p:blipFill>
          <p:spPr>
            <a:xfrm>
              <a:off x="2454840" y="1990725"/>
              <a:ext cx="2219325" cy="2876550"/>
            </a:xfrm>
            <a:prstGeom prst="rect">
              <a:avLst/>
            </a:prstGeom>
          </p:spPr>
        </p:pic>
      </p:grpSp>
      <p:sp>
        <p:nvSpPr>
          <p:cNvPr id="26" name="矩形 25">
            <a:extLst>
              <a:ext uri="{FF2B5EF4-FFF2-40B4-BE49-F238E27FC236}">
                <a16:creationId xmlns:a16="http://schemas.microsoft.com/office/drawing/2014/main" id="{88B2BB85-E10E-48D2-BCC6-D04F2E01CA7B}"/>
              </a:ext>
            </a:extLst>
          </p:cNvPr>
          <p:cNvSpPr/>
          <p:nvPr/>
        </p:nvSpPr>
        <p:spPr>
          <a:xfrm>
            <a:off x="255537" y="185394"/>
            <a:ext cx="5314508" cy="603435"/>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宋体" panose="02010600030101010101" pitchFamily="2" charset="-122"/>
                <a:ea typeface="宋体" panose="02010600030101010101" pitchFamily="2" charset="-122"/>
              </a:rPr>
              <a:t>免疫在妊娠过程中的调节作用</a:t>
            </a:r>
          </a:p>
        </p:txBody>
      </p:sp>
      <p:pic>
        <p:nvPicPr>
          <p:cNvPr id="27" name="图片 16">
            <a:extLst>
              <a:ext uri="{FF2B5EF4-FFF2-40B4-BE49-F238E27FC236}">
                <a16:creationId xmlns:a16="http://schemas.microsoft.com/office/drawing/2014/main" id="{CB75AC60-112A-4ED2-9BD0-73808EB19B0C}"/>
              </a:ext>
            </a:extLst>
          </p:cNvPr>
          <p:cNvPicPr>
            <a:picLocks noChangeAspect="1" noChangeArrowheads="1"/>
          </p:cNvPicPr>
          <p:nvPr/>
        </p:nvPicPr>
        <p:blipFill>
          <a:blip r:embed="rId11" cstate="print"/>
          <a:srcRect/>
          <a:stretch>
            <a:fillRect/>
          </a:stretch>
        </p:blipFill>
        <p:spPr bwMode="auto">
          <a:xfrm>
            <a:off x="9727334" y="185394"/>
            <a:ext cx="2335531" cy="385976"/>
          </a:xfrm>
          <a:prstGeom prst="rect">
            <a:avLst/>
          </a:prstGeom>
          <a:noFill/>
          <a:ln w="9525">
            <a:noFill/>
            <a:miter lim="800000"/>
            <a:headEnd/>
            <a:tailEnd/>
          </a:ln>
        </p:spPr>
      </p:pic>
      <p:sp>
        <p:nvSpPr>
          <p:cNvPr id="6" name="矩形 5">
            <a:extLst>
              <a:ext uri="{FF2B5EF4-FFF2-40B4-BE49-F238E27FC236}">
                <a16:creationId xmlns:a16="http://schemas.microsoft.com/office/drawing/2014/main" id="{133DF63C-DD67-437F-BFB0-D348B45BD828}"/>
              </a:ext>
            </a:extLst>
          </p:cNvPr>
          <p:cNvSpPr/>
          <p:nvPr/>
        </p:nvSpPr>
        <p:spPr>
          <a:xfrm>
            <a:off x="5446561" y="281084"/>
            <a:ext cx="3262432" cy="461665"/>
          </a:xfrm>
          <a:prstGeom prst="rect">
            <a:avLst/>
          </a:prstGeom>
        </p:spPr>
        <p:txBody>
          <a:bodyPr wrap="none">
            <a:spAutoFit/>
          </a:bodyPr>
          <a:lstStyle/>
          <a:p>
            <a:pPr algn="ctr">
              <a:defRPr/>
            </a:pPr>
            <a:r>
              <a:rPr lang="en-US" altLang="zh-CN" sz="2400" b="1" dirty="0">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b="1" dirty="0">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Times New Roman" panose="02020603050405020304" pitchFamily="18" charset="0"/>
              </a:rPr>
              <a:t>时间上的动态平衡</a:t>
            </a:r>
          </a:p>
        </p:txBody>
      </p:sp>
      <p:sp>
        <p:nvSpPr>
          <p:cNvPr id="7" name="矩形 6">
            <a:extLst>
              <a:ext uri="{FF2B5EF4-FFF2-40B4-BE49-F238E27FC236}">
                <a16:creationId xmlns:a16="http://schemas.microsoft.com/office/drawing/2014/main" id="{A24C9F48-9910-40E3-94FB-7AE411A791BA}"/>
              </a:ext>
            </a:extLst>
          </p:cNvPr>
          <p:cNvSpPr/>
          <p:nvPr/>
        </p:nvSpPr>
        <p:spPr>
          <a:xfrm>
            <a:off x="4233644" y="1107244"/>
            <a:ext cx="3550520" cy="50453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8C40A25A-0032-4878-B75C-DC5E0C84C369}"/>
              </a:ext>
            </a:extLst>
          </p:cNvPr>
          <p:cNvSpPr/>
          <p:nvPr/>
        </p:nvSpPr>
        <p:spPr>
          <a:xfrm>
            <a:off x="7525039" y="1061164"/>
            <a:ext cx="3993845" cy="50015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58586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500"/>
                                        <p:tgtEl>
                                          <p:spTgt spid="7"/>
                                        </p:tgtEl>
                                      </p:cBhvr>
                                    </p:animEffect>
                                    <p:anim calcmode="lin" valueType="num">
                                      <p:cBhvr>
                                        <p:cTn id="7" dur="500"/>
                                        <p:tgtEl>
                                          <p:spTgt spid="7"/>
                                        </p:tgtEl>
                                        <p:attrNameLst>
                                          <p:attrName>ppt_x</p:attrName>
                                        </p:attrNameLst>
                                      </p:cBhvr>
                                      <p:tavLst>
                                        <p:tav tm="0">
                                          <p:val>
                                            <p:strVal val="ppt_x"/>
                                          </p:val>
                                        </p:tav>
                                        <p:tav tm="100000">
                                          <p:val>
                                            <p:strVal val="ppt_x"/>
                                          </p:val>
                                        </p:tav>
                                      </p:tavLst>
                                    </p:anim>
                                    <p:anim calcmode="lin" valueType="num">
                                      <p:cBhvr>
                                        <p:cTn id="8" dur="500"/>
                                        <p:tgtEl>
                                          <p:spTgt spid="7"/>
                                        </p:tgtEl>
                                        <p:attrNameLst>
                                          <p:attrName>ppt_y</p:attrName>
                                        </p:attrNameLst>
                                      </p:cBhvr>
                                      <p:tavLst>
                                        <p:tav tm="0">
                                          <p:val>
                                            <p:strVal val="ppt_y"/>
                                          </p:val>
                                        </p:tav>
                                        <p:tav tm="100000">
                                          <p:val>
                                            <p:strVal val="ppt_y+.1"/>
                                          </p:val>
                                        </p:tav>
                                      </p:tavLst>
                                    </p:anim>
                                    <p:set>
                                      <p:cBhvr>
                                        <p:cTn id="9" dur="1" fill="hold">
                                          <p:stCondLst>
                                            <p:cond delay="499"/>
                                          </p:stCondLst>
                                        </p:cTn>
                                        <p:tgtEl>
                                          <p:spTgt spid="7"/>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2" presetClass="exit" presetSubtype="0" fill="hold" grpId="0" nodeType="clickEffect">
                                  <p:stCondLst>
                                    <p:cond delay="0"/>
                                  </p:stCondLst>
                                  <p:childTnLst>
                                    <p:animEffect transition="out" filter="fade">
                                      <p:cBhvr>
                                        <p:cTn id="13" dur="500"/>
                                        <p:tgtEl>
                                          <p:spTgt spid="18"/>
                                        </p:tgtEl>
                                      </p:cBhvr>
                                    </p:animEffect>
                                    <p:anim calcmode="lin" valueType="num">
                                      <p:cBhvr>
                                        <p:cTn id="14" dur="500"/>
                                        <p:tgtEl>
                                          <p:spTgt spid="18"/>
                                        </p:tgtEl>
                                        <p:attrNameLst>
                                          <p:attrName>ppt_x</p:attrName>
                                        </p:attrNameLst>
                                      </p:cBhvr>
                                      <p:tavLst>
                                        <p:tav tm="0">
                                          <p:val>
                                            <p:strVal val="ppt_x"/>
                                          </p:val>
                                        </p:tav>
                                        <p:tav tm="100000">
                                          <p:val>
                                            <p:strVal val="ppt_x"/>
                                          </p:val>
                                        </p:tav>
                                      </p:tavLst>
                                    </p:anim>
                                    <p:anim calcmode="lin" valueType="num">
                                      <p:cBhvr>
                                        <p:cTn id="15" dur="500"/>
                                        <p:tgtEl>
                                          <p:spTgt spid="18"/>
                                        </p:tgtEl>
                                        <p:attrNameLst>
                                          <p:attrName>ppt_y</p:attrName>
                                        </p:attrNameLst>
                                      </p:cBhvr>
                                      <p:tavLst>
                                        <p:tav tm="0">
                                          <p:val>
                                            <p:strVal val="ppt_y"/>
                                          </p:val>
                                        </p:tav>
                                        <p:tav tm="100000">
                                          <p:val>
                                            <p:strVal val="ppt_y+.1"/>
                                          </p:val>
                                        </p:tav>
                                      </p:tavLst>
                                    </p:anim>
                                    <p:set>
                                      <p:cBhvr>
                                        <p:cTn id="16"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C913308-F349-4B6D-A68A-DD1791B4A57B}" type="slidenum">
              <a:rPr lang="zh-CN" altLang="en-US" smtClean="0"/>
              <a:t>9</a:t>
            </a:fld>
            <a:endParaRPr lang="zh-CN" altLang="en-US" dirty="0"/>
          </a:p>
        </p:txBody>
      </p:sp>
      <p:pic>
        <p:nvPicPr>
          <p:cNvPr id="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56687" y="4878705"/>
            <a:ext cx="1612265" cy="14776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 7"/>
          <p:cNvSpPr/>
          <p:nvPr/>
        </p:nvSpPr>
        <p:spPr>
          <a:xfrm>
            <a:off x="1706881" y="2058671"/>
            <a:ext cx="1656715" cy="575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FFFFFF"/>
                </a:solidFill>
              </a:rPr>
              <a:t>抑炎</a:t>
            </a:r>
          </a:p>
        </p:txBody>
      </p:sp>
      <p:sp>
        <p:nvSpPr>
          <p:cNvPr id="8" name=" 7"/>
          <p:cNvSpPr/>
          <p:nvPr/>
        </p:nvSpPr>
        <p:spPr>
          <a:xfrm>
            <a:off x="3328035" y="2058671"/>
            <a:ext cx="1304290" cy="57594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FFFFFF"/>
                </a:solidFill>
              </a:rPr>
              <a:t>促炎</a:t>
            </a:r>
          </a:p>
        </p:txBody>
      </p:sp>
      <p:sp>
        <p:nvSpPr>
          <p:cNvPr id="9" name=" 7"/>
          <p:cNvSpPr/>
          <p:nvPr/>
        </p:nvSpPr>
        <p:spPr>
          <a:xfrm>
            <a:off x="4632325" y="2058671"/>
            <a:ext cx="3418840" cy="575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FFFFFF"/>
                </a:solidFill>
              </a:rPr>
              <a:t>抑炎</a:t>
            </a:r>
          </a:p>
        </p:txBody>
      </p:sp>
      <p:sp>
        <p:nvSpPr>
          <p:cNvPr id="10" name=" 7"/>
          <p:cNvSpPr/>
          <p:nvPr/>
        </p:nvSpPr>
        <p:spPr>
          <a:xfrm>
            <a:off x="8050530" y="2058671"/>
            <a:ext cx="1304290" cy="57594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FFFFFF"/>
                </a:solidFill>
              </a:rPr>
              <a:t>促炎</a:t>
            </a:r>
          </a:p>
        </p:txBody>
      </p:sp>
      <p:cxnSp>
        <p:nvCxnSpPr>
          <p:cNvPr id="11" name="直接箭头连接符 10"/>
          <p:cNvCxnSpPr/>
          <p:nvPr/>
        </p:nvCxnSpPr>
        <p:spPr>
          <a:xfrm flipV="1">
            <a:off x="9354821" y="2346326"/>
            <a:ext cx="342265" cy="635"/>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12" name="文本框 11"/>
          <p:cNvSpPr txBox="1"/>
          <p:nvPr/>
        </p:nvSpPr>
        <p:spPr>
          <a:xfrm>
            <a:off x="9825990" y="2147570"/>
            <a:ext cx="1344930" cy="398780"/>
          </a:xfrm>
          <a:prstGeom prst="rect">
            <a:avLst/>
          </a:prstGeom>
          <a:noFill/>
        </p:spPr>
        <p:txBody>
          <a:bodyPr wrap="square" rtlCol="0">
            <a:spAutoFit/>
          </a:bodyPr>
          <a:lstStyle/>
          <a:p>
            <a:r>
              <a:rPr lang="zh-CN" altLang="en-US" sz="2000" b="1"/>
              <a:t>分娩</a:t>
            </a:r>
          </a:p>
        </p:txBody>
      </p:sp>
      <p:sp>
        <p:nvSpPr>
          <p:cNvPr id="13" name="文本框 12"/>
          <p:cNvSpPr txBox="1"/>
          <p:nvPr/>
        </p:nvSpPr>
        <p:spPr>
          <a:xfrm>
            <a:off x="3351530" y="1126490"/>
            <a:ext cx="1281430" cy="398780"/>
          </a:xfrm>
          <a:prstGeom prst="rect">
            <a:avLst/>
          </a:prstGeom>
          <a:noFill/>
        </p:spPr>
        <p:txBody>
          <a:bodyPr wrap="square" rtlCol="0">
            <a:spAutoFit/>
          </a:bodyPr>
          <a:lstStyle/>
          <a:p>
            <a:r>
              <a:rPr lang="zh-CN" altLang="en-US" sz="2000" b="1"/>
              <a:t>第一阶段</a:t>
            </a:r>
          </a:p>
        </p:txBody>
      </p:sp>
      <p:sp>
        <p:nvSpPr>
          <p:cNvPr id="14" name="文本框 13"/>
          <p:cNvSpPr txBox="1"/>
          <p:nvPr/>
        </p:nvSpPr>
        <p:spPr>
          <a:xfrm>
            <a:off x="5647690" y="1126490"/>
            <a:ext cx="1344930" cy="398780"/>
          </a:xfrm>
          <a:prstGeom prst="rect">
            <a:avLst/>
          </a:prstGeom>
          <a:noFill/>
        </p:spPr>
        <p:txBody>
          <a:bodyPr wrap="square" rtlCol="0">
            <a:spAutoFit/>
          </a:bodyPr>
          <a:lstStyle/>
          <a:p>
            <a:r>
              <a:rPr lang="zh-CN" altLang="en-US" sz="2000" b="1"/>
              <a:t>第二阶段</a:t>
            </a:r>
          </a:p>
        </p:txBody>
      </p:sp>
      <p:sp>
        <p:nvSpPr>
          <p:cNvPr id="15" name="文本框 14"/>
          <p:cNvSpPr txBox="1"/>
          <p:nvPr/>
        </p:nvSpPr>
        <p:spPr>
          <a:xfrm>
            <a:off x="8014970" y="1126490"/>
            <a:ext cx="1344930" cy="398780"/>
          </a:xfrm>
          <a:prstGeom prst="rect">
            <a:avLst/>
          </a:prstGeom>
          <a:noFill/>
        </p:spPr>
        <p:txBody>
          <a:bodyPr wrap="square" rtlCol="0">
            <a:spAutoFit/>
          </a:bodyPr>
          <a:lstStyle/>
          <a:p>
            <a:r>
              <a:rPr lang="zh-CN" altLang="en-US" sz="2000" b="1"/>
              <a:t>第三阶段</a:t>
            </a:r>
          </a:p>
        </p:txBody>
      </p:sp>
      <p:sp>
        <p:nvSpPr>
          <p:cNvPr id="17" name="文本框 16"/>
          <p:cNvSpPr txBox="1"/>
          <p:nvPr/>
        </p:nvSpPr>
        <p:spPr>
          <a:xfrm>
            <a:off x="3335020" y="1612265"/>
            <a:ext cx="1281430" cy="368300"/>
          </a:xfrm>
          <a:prstGeom prst="rect">
            <a:avLst/>
          </a:prstGeom>
          <a:noFill/>
        </p:spPr>
        <p:txBody>
          <a:bodyPr wrap="square" rtlCol="0">
            <a:spAutoFit/>
          </a:bodyPr>
          <a:lstStyle/>
          <a:p>
            <a:r>
              <a:rPr lang="zh-CN" altLang="en-US" b="1"/>
              <a:t>正常妊娠</a:t>
            </a:r>
          </a:p>
        </p:txBody>
      </p:sp>
      <p:sp>
        <p:nvSpPr>
          <p:cNvPr id="18" name=" 7"/>
          <p:cNvSpPr/>
          <p:nvPr/>
        </p:nvSpPr>
        <p:spPr>
          <a:xfrm>
            <a:off x="1690371" y="3118486"/>
            <a:ext cx="1656715" cy="575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FFFFFF"/>
                </a:solidFill>
              </a:rPr>
              <a:t>抑炎</a:t>
            </a:r>
          </a:p>
        </p:txBody>
      </p:sp>
      <p:sp>
        <p:nvSpPr>
          <p:cNvPr id="20" name=" 7"/>
          <p:cNvSpPr/>
          <p:nvPr/>
        </p:nvSpPr>
        <p:spPr>
          <a:xfrm>
            <a:off x="3311525" y="3118486"/>
            <a:ext cx="1304290" cy="57594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FFFFFF"/>
                </a:solidFill>
              </a:rPr>
              <a:t>促炎</a:t>
            </a:r>
          </a:p>
        </p:txBody>
      </p:sp>
      <p:sp>
        <p:nvSpPr>
          <p:cNvPr id="21" name=" 7"/>
          <p:cNvSpPr/>
          <p:nvPr/>
        </p:nvSpPr>
        <p:spPr>
          <a:xfrm>
            <a:off x="4615816" y="3118486"/>
            <a:ext cx="2557145" cy="575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FFFFFF"/>
                </a:solidFill>
              </a:rPr>
              <a:t>抑炎</a:t>
            </a:r>
          </a:p>
        </p:txBody>
      </p:sp>
      <p:sp>
        <p:nvSpPr>
          <p:cNvPr id="22" name=" 7"/>
          <p:cNvSpPr/>
          <p:nvPr/>
        </p:nvSpPr>
        <p:spPr>
          <a:xfrm>
            <a:off x="6742430" y="3118486"/>
            <a:ext cx="1304290" cy="57594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FFFFFF"/>
                </a:solidFill>
              </a:rPr>
              <a:t>促炎</a:t>
            </a:r>
          </a:p>
        </p:txBody>
      </p:sp>
      <p:cxnSp>
        <p:nvCxnSpPr>
          <p:cNvPr id="23" name="直接箭头连接符 22"/>
          <p:cNvCxnSpPr/>
          <p:nvPr/>
        </p:nvCxnSpPr>
        <p:spPr>
          <a:xfrm flipV="1">
            <a:off x="8046721" y="3406141"/>
            <a:ext cx="342265" cy="635"/>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24" name="文本框 23"/>
          <p:cNvSpPr txBox="1"/>
          <p:nvPr/>
        </p:nvSpPr>
        <p:spPr>
          <a:xfrm>
            <a:off x="8517890" y="3207385"/>
            <a:ext cx="1344930" cy="398780"/>
          </a:xfrm>
          <a:prstGeom prst="rect">
            <a:avLst/>
          </a:prstGeom>
          <a:noFill/>
        </p:spPr>
        <p:txBody>
          <a:bodyPr wrap="square" rtlCol="0">
            <a:spAutoFit/>
          </a:bodyPr>
          <a:lstStyle/>
          <a:p>
            <a:r>
              <a:rPr lang="zh-CN" altLang="en-US" sz="2000" b="1"/>
              <a:t>分娩</a:t>
            </a:r>
          </a:p>
        </p:txBody>
      </p:sp>
      <p:sp>
        <p:nvSpPr>
          <p:cNvPr id="25" name="文本框 24"/>
          <p:cNvSpPr txBox="1"/>
          <p:nvPr/>
        </p:nvSpPr>
        <p:spPr>
          <a:xfrm>
            <a:off x="3318510" y="2743835"/>
            <a:ext cx="1281430" cy="368300"/>
          </a:xfrm>
          <a:prstGeom prst="rect">
            <a:avLst/>
          </a:prstGeom>
          <a:noFill/>
        </p:spPr>
        <p:txBody>
          <a:bodyPr wrap="square" rtlCol="0">
            <a:spAutoFit/>
          </a:bodyPr>
          <a:lstStyle/>
          <a:p>
            <a:pPr algn="ctr"/>
            <a:r>
              <a:rPr lang="zh-CN" altLang="en-US" b="1"/>
              <a:t>早产</a:t>
            </a:r>
          </a:p>
        </p:txBody>
      </p:sp>
      <p:sp>
        <p:nvSpPr>
          <p:cNvPr id="26" name=" 7"/>
          <p:cNvSpPr/>
          <p:nvPr/>
        </p:nvSpPr>
        <p:spPr>
          <a:xfrm>
            <a:off x="1700531" y="4243706"/>
            <a:ext cx="1656715" cy="575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FFFFFF"/>
                </a:solidFill>
              </a:rPr>
              <a:t>抑炎</a:t>
            </a:r>
          </a:p>
        </p:txBody>
      </p:sp>
      <p:sp>
        <p:nvSpPr>
          <p:cNvPr id="27" name=" 7"/>
          <p:cNvSpPr/>
          <p:nvPr/>
        </p:nvSpPr>
        <p:spPr>
          <a:xfrm>
            <a:off x="3321685" y="4243706"/>
            <a:ext cx="1304290" cy="57594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FFFFFF"/>
                </a:solidFill>
              </a:rPr>
              <a:t>促炎</a:t>
            </a:r>
          </a:p>
        </p:txBody>
      </p:sp>
      <p:sp>
        <p:nvSpPr>
          <p:cNvPr id="29" name=" 7"/>
          <p:cNvSpPr/>
          <p:nvPr/>
        </p:nvSpPr>
        <p:spPr>
          <a:xfrm>
            <a:off x="4599940" y="4243706"/>
            <a:ext cx="1304290" cy="57594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FFFFFF"/>
                </a:solidFill>
              </a:rPr>
              <a:t>促炎</a:t>
            </a:r>
          </a:p>
        </p:txBody>
      </p:sp>
      <p:sp>
        <p:nvSpPr>
          <p:cNvPr id="32" name="文本框 31"/>
          <p:cNvSpPr txBox="1"/>
          <p:nvPr/>
        </p:nvSpPr>
        <p:spPr>
          <a:xfrm>
            <a:off x="3230245" y="3875405"/>
            <a:ext cx="1607820" cy="368300"/>
          </a:xfrm>
          <a:prstGeom prst="rect">
            <a:avLst/>
          </a:prstGeom>
          <a:noFill/>
        </p:spPr>
        <p:txBody>
          <a:bodyPr wrap="square" rtlCol="0">
            <a:spAutoFit/>
          </a:bodyPr>
          <a:lstStyle/>
          <a:p>
            <a:pPr algn="ctr"/>
            <a:r>
              <a:rPr lang="zh-CN" altLang="en-US" b="1" dirty="0"/>
              <a:t>早期自然流产</a:t>
            </a:r>
          </a:p>
        </p:txBody>
      </p:sp>
      <p:sp>
        <p:nvSpPr>
          <p:cNvPr id="33" name=" 7"/>
          <p:cNvSpPr/>
          <p:nvPr/>
        </p:nvSpPr>
        <p:spPr>
          <a:xfrm>
            <a:off x="1729106" y="5309871"/>
            <a:ext cx="1656715" cy="575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FFFFFF"/>
                </a:solidFill>
              </a:rPr>
              <a:t>抑炎</a:t>
            </a:r>
          </a:p>
        </p:txBody>
      </p:sp>
      <p:sp>
        <p:nvSpPr>
          <p:cNvPr id="34" name=" 7"/>
          <p:cNvSpPr/>
          <p:nvPr/>
        </p:nvSpPr>
        <p:spPr>
          <a:xfrm>
            <a:off x="3350260" y="5309871"/>
            <a:ext cx="1304290" cy="575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FFFFFF"/>
                </a:solidFill>
              </a:rPr>
              <a:t>抑炎</a:t>
            </a:r>
          </a:p>
        </p:txBody>
      </p:sp>
      <p:sp>
        <p:nvSpPr>
          <p:cNvPr id="38" name="文本框 37"/>
          <p:cNvSpPr txBox="1"/>
          <p:nvPr/>
        </p:nvSpPr>
        <p:spPr>
          <a:xfrm>
            <a:off x="3070225" y="4935220"/>
            <a:ext cx="1607820" cy="368300"/>
          </a:xfrm>
          <a:prstGeom prst="rect">
            <a:avLst/>
          </a:prstGeom>
          <a:noFill/>
        </p:spPr>
        <p:txBody>
          <a:bodyPr wrap="square" rtlCol="0">
            <a:spAutoFit/>
          </a:bodyPr>
          <a:lstStyle/>
          <a:p>
            <a:pPr algn="ctr"/>
            <a:r>
              <a:rPr lang="zh-CN" altLang="en-US" b="1" dirty="0"/>
              <a:t>胚胎种植失败</a:t>
            </a:r>
          </a:p>
        </p:txBody>
      </p:sp>
      <p:sp>
        <p:nvSpPr>
          <p:cNvPr id="43" name=" 7"/>
          <p:cNvSpPr/>
          <p:nvPr/>
        </p:nvSpPr>
        <p:spPr>
          <a:xfrm>
            <a:off x="1712596" y="6082666"/>
            <a:ext cx="1656715" cy="57594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FFFFFF"/>
                </a:solidFill>
              </a:rPr>
              <a:t>促炎</a:t>
            </a:r>
          </a:p>
        </p:txBody>
      </p:sp>
      <p:sp>
        <p:nvSpPr>
          <p:cNvPr id="44" name=" 7"/>
          <p:cNvSpPr/>
          <p:nvPr/>
        </p:nvSpPr>
        <p:spPr>
          <a:xfrm>
            <a:off x="3333750" y="6082666"/>
            <a:ext cx="1304290" cy="57594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a:solidFill>
                  <a:srgbClr val="FFFFFF"/>
                </a:solidFill>
              </a:rPr>
              <a:t>促炎</a:t>
            </a:r>
          </a:p>
        </p:txBody>
      </p:sp>
      <p:sp>
        <p:nvSpPr>
          <p:cNvPr id="5" name="TextBox 9"/>
          <p:cNvSpPr txBox="1"/>
          <p:nvPr/>
        </p:nvSpPr>
        <p:spPr>
          <a:xfrm>
            <a:off x="7326894" y="6597292"/>
            <a:ext cx="5072098" cy="276999"/>
          </a:xfrm>
          <a:prstGeom prst="rect">
            <a:avLst/>
          </a:prstGeom>
          <a:noFill/>
        </p:spPr>
        <p:txBody>
          <a:bodyPr wrap="square" rtlCol="0">
            <a:spAutoFit/>
          </a:bodyPr>
          <a:lstStyle/>
          <a:p>
            <a:pPr algn="ctr"/>
            <a:r>
              <a:rPr lang="en-US" altLang="zh-CN" sz="1200" dirty="0" err="1">
                <a:solidFill>
                  <a:srgbClr val="0070C0"/>
                </a:solidFill>
                <a:latin typeface="Times New Roman" panose="02020603050405020304" pitchFamily="18" charset="0"/>
                <a:cs typeface="Times New Roman" panose="02020603050405020304" pitchFamily="18" charset="0"/>
              </a:rPr>
              <a:t>Mor</a:t>
            </a:r>
            <a:r>
              <a:rPr lang="en-US" altLang="zh-CN" sz="1200" dirty="0">
                <a:solidFill>
                  <a:srgbClr val="0070C0"/>
                </a:solidFill>
                <a:latin typeface="Times New Roman" panose="02020603050405020304" pitchFamily="18" charset="0"/>
                <a:cs typeface="Times New Roman" panose="02020603050405020304" pitchFamily="18" charset="0"/>
              </a:rPr>
              <a:t> G, Aldo P, et al, </a:t>
            </a:r>
            <a:r>
              <a:rPr lang="en-US" sz="1200" dirty="0">
                <a:solidFill>
                  <a:srgbClr val="0070C0"/>
                </a:solidFill>
                <a:latin typeface="Times New Roman" panose="02020603050405020304" pitchFamily="18" charset="0"/>
                <a:cs typeface="Times New Roman" panose="02020603050405020304" pitchFamily="18" charset="0"/>
              </a:rPr>
              <a:t>Nat Rev </a:t>
            </a:r>
            <a:r>
              <a:rPr lang="en-US" sz="1200" dirty="0" err="1">
                <a:solidFill>
                  <a:srgbClr val="0070C0"/>
                </a:solidFill>
                <a:latin typeface="Times New Roman" panose="02020603050405020304" pitchFamily="18" charset="0"/>
                <a:cs typeface="Times New Roman" panose="02020603050405020304" pitchFamily="18" charset="0"/>
              </a:rPr>
              <a:t>Immunol</a:t>
            </a:r>
            <a:r>
              <a:rPr lang="en-US" sz="1200" dirty="0">
                <a:solidFill>
                  <a:srgbClr val="0070C0"/>
                </a:solidFill>
                <a:latin typeface="Times New Roman" panose="02020603050405020304" pitchFamily="18" charset="0"/>
                <a:cs typeface="Times New Roman" panose="02020603050405020304" pitchFamily="18" charset="0"/>
                <a:hlinkClick r:id="rId4" tooltip="Nature reviews. Immunology."/>
              </a:rPr>
              <a:t>.</a:t>
            </a:r>
            <a:r>
              <a:rPr lang="en-US" sz="1200" dirty="0">
                <a:solidFill>
                  <a:srgbClr val="0070C0"/>
                </a:solidFill>
                <a:latin typeface="Times New Roman" panose="02020603050405020304" pitchFamily="18" charset="0"/>
                <a:cs typeface="Times New Roman" panose="02020603050405020304" pitchFamily="18" charset="0"/>
              </a:rPr>
              <a:t> 2017 Aug;17(8):469-482.</a:t>
            </a:r>
          </a:p>
        </p:txBody>
      </p:sp>
      <p:sp>
        <p:nvSpPr>
          <p:cNvPr id="28" name="文本框 6"/>
          <p:cNvSpPr txBox="1"/>
          <p:nvPr/>
        </p:nvSpPr>
        <p:spPr>
          <a:xfrm>
            <a:off x="5194968" y="-217674"/>
            <a:ext cx="3861719" cy="954107"/>
          </a:xfrm>
          <a:prstGeom prst="rect">
            <a:avLst/>
          </a:prstGeom>
          <a:noFill/>
        </p:spPr>
        <p:txBody>
          <a:bodyPr wrap="square">
            <a:spAutoFit/>
          </a:bodyPr>
          <a:lstStyle/>
          <a:p>
            <a:pPr algn="ctr">
              <a:defRPr/>
            </a:pPr>
            <a:r>
              <a:rPr lang="zh-CN" altLang="en-US" sz="3000" b="1" dirty="0">
                <a:solidFill>
                  <a:schemeClr val="tx2"/>
                </a:solidFill>
                <a:latin typeface="华文楷体" panose="02010600040101010101" pitchFamily="2" charset="-122"/>
                <a:ea typeface="华文楷体" panose="02010600040101010101" pitchFamily="2" charset="-122"/>
                <a:cs typeface="Times New Roman" panose="02020603050405020304" pitchFamily="18" charset="0"/>
              </a:rPr>
              <a:t> </a:t>
            </a:r>
          </a:p>
          <a:p>
            <a:pPr algn="ctr">
              <a:defRPr/>
            </a:pPr>
            <a:r>
              <a:rPr lang="en-US" altLang="zh-CN" sz="2600" b="1" dirty="0">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b="1" dirty="0">
                <a:effectLst>
                  <a:outerShdw blurRad="38100" dist="19050" dir="2700000" algn="tl" rotWithShape="0">
                    <a:schemeClr val="dk1">
                      <a:alpha val="40000"/>
                    </a:schemeClr>
                  </a:outerShdw>
                </a:effectLst>
                <a:latin typeface="华文楷体" panose="02010600040101010101" pitchFamily="2" charset="-122"/>
                <a:ea typeface="华文楷体" panose="02010600040101010101" pitchFamily="2" charset="-122"/>
                <a:cs typeface="Times New Roman" panose="02020603050405020304" pitchFamily="18" charset="0"/>
              </a:rPr>
              <a:t>时间上的动态平衡</a:t>
            </a:r>
          </a:p>
        </p:txBody>
      </p:sp>
      <p:sp>
        <p:nvSpPr>
          <p:cNvPr id="35" name="矩形 34">
            <a:extLst>
              <a:ext uri="{FF2B5EF4-FFF2-40B4-BE49-F238E27FC236}">
                <a16:creationId xmlns:a16="http://schemas.microsoft.com/office/drawing/2014/main" id="{C24B6651-B56B-4C58-A4A2-3ADA407F8E35}"/>
              </a:ext>
            </a:extLst>
          </p:cNvPr>
          <p:cNvSpPr/>
          <p:nvPr/>
        </p:nvSpPr>
        <p:spPr>
          <a:xfrm>
            <a:off x="255537" y="185394"/>
            <a:ext cx="5314508" cy="603435"/>
          </a:xfrm>
          <a:prstGeom prst="rect">
            <a:avLst/>
          </a:prstGeom>
          <a:solidFill>
            <a:srgbClr val="0404A0">
              <a:alpha val="8784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宋体" panose="02010600030101010101" pitchFamily="2" charset="-122"/>
                <a:ea typeface="宋体" panose="02010600030101010101" pitchFamily="2" charset="-122"/>
              </a:rPr>
              <a:t>免疫在妊娠过程中的调节作用</a:t>
            </a:r>
          </a:p>
        </p:txBody>
      </p:sp>
      <p:pic>
        <p:nvPicPr>
          <p:cNvPr id="36" name="图片 16">
            <a:extLst>
              <a:ext uri="{FF2B5EF4-FFF2-40B4-BE49-F238E27FC236}">
                <a16:creationId xmlns:a16="http://schemas.microsoft.com/office/drawing/2014/main" id="{92901F3D-233D-403E-999D-6D43B6BA3F93}"/>
              </a:ext>
            </a:extLst>
          </p:cNvPr>
          <p:cNvPicPr>
            <a:picLocks noChangeAspect="1" noChangeArrowheads="1"/>
          </p:cNvPicPr>
          <p:nvPr/>
        </p:nvPicPr>
        <p:blipFill>
          <a:blip r:embed="rId5" cstate="print"/>
          <a:srcRect/>
          <a:stretch>
            <a:fillRect/>
          </a:stretch>
        </p:blipFill>
        <p:spPr bwMode="auto">
          <a:xfrm>
            <a:off x="9742505" y="185394"/>
            <a:ext cx="2335531" cy="385976"/>
          </a:xfrm>
          <a:prstGeom prst="rect">
            <a:avLst/>
          </a:prstGeom>
          <a:noFill/>
          <a:ln w="9525">
            <a:noFill/>
            <a:miter lim="800000"/>
            <a:headEnd/>
            <a:tailEnd/>
          </a:ln>
        </p:spPr>
      </p:pic>
    </p:spTree>
    <p:extLst>
      <p:ext uri="{BB962C8B-B14F-4D97-AF65-F5344CB8AC3E}">
        <p14:creationId xmlns:p14="http://schemas.microsoft.com/office/powerpoint/2010/main" val="23448406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91018145852"/>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91018154045"/>
  <p:tag name="MH_LIBRARY" val="GRAPHIC"/>
  <p:tag name="MH_TYPE" val="SubTitle"/>
  <p:tag name="MH_ORDER" val="2"/>
</p:tagLst>
</file>

<file path=ppt/tags/tag100.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7"/>
</p:tagLst>
</file>

<file path=ppt/tags/tag101.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8"/>
</p:tagLst>
</file>

<file path=ppt/tags/tag102.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9"/>
</p:tagLst>
</file>

<file path=ppt/tags/tag103.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20"/>
</p:tagLst>
</file>

<file path=ppt/tags/tag104.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21"/>
</p:tagLst>
</file>

<file path=ppt/tags/tag105.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22"/>
</p:tagLst>
</file>

<file path=ppt/tags/tag106.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23"/>
</p:tagLst>
</file>

<file path=ppt/tags/tag107.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24"/>
</p:tagLst>
</file>

<file path=ppt/tags/tag108.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25"/>
</p:tagLst>
</file>

<file path=ppt/tags/tag109.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26"/>
</p:tagLst>
</file>

<file path=ppt/tags/tag11.xml><?xml version="1.0" encoding="utf-8"?>
<p:tagLst xmlns:a="http://schemas.openxmlformats.org/drawingml/2006/main" xmlns:r="http://schemas.openxmlformats.org/officeDocument/2006/relationships" xmlns:p="http://schemas.openxmlformats.org/presentationml/2006/main">
  <p:tag name="MH" val="20191024111301"/>
  <p:tag name="MH_LIBRARY" val="GRAPHIC"/>
</p:tagLst>
</file>

<file path=ppt/tags/tag110.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27"/>
</p:tagLst>
</file>

<file path=ppt/tags/tag111.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28"/>
</p:tagLst>
</file>

<file path=ppt/tags/tag112.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29"/>
</p:tagLst>
</file>

<file path=ppt/tags/tag113.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30"/>
</p:tagLst>
</file>

<file path=ppt/tags/tag114.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31"/>
</p:tagLst>
</file>

<file path=ppt/tags/tag115.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32"/>
</p:tagLst>
</file>

<file path=ppt/tags/tag116.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33"/>
</p:tagLst>
</file>

<file path=ppt/tags/tag117.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34"/>
</p:tagLst>
</file>

<file path=ppt/tags/tag118.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35"/>
</p:tagLst>
</file>

<file path=ppt/tags/tag119.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36"/>
</p:tagLst>
</file>

<file path=ppt/tags/tag12.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86"/>
</p:tagLst>
</file>

<file path=ppt/tags/tag120.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37"/>
</p:tagLst>
</file>

<file path=ppt/tags/tag121.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38"/>
</p:tagLst>
</file>

<file path=ppt/tags/tag122.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39"/>
</p:tagLst>
</file>

<file path=ppt/tags/tag123.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40"/>
</p:tagLst>
</file>

<file path=ppt/tags/tag124.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41"/>
</p:tagLst>
</file>

<file path=ppt/tags/tag125.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42"/>
</p:tagLst>
</file>

<file path=ppt/tags/tag126.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43"/>
</p:tagLst>
</file>

<file path=ppt/tags/tag127.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44"/>
</p:tagLst>
</file>

<file path=ppt/tags/tag128.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45"/>
</p:tagLst>
</file>

<file path=ppt/tags/tag129.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46"/>
</p:tagLst>
</file>

<file path=ppt/tags/tag13.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87"/>
</p:tagLst>
</file>

<file path=ppt/tags/tag130.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47"/>
</p:tagLst>
</file>

<file path=ppt/tags/tag131.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48"/>
</p:tagLst>
</file>

<file path=ppt/tags/tag132.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49"/>
</p:tagLst>
</file>

<file path=ppt/tags/tag133.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50"/>
</p:tagLst>
</file>

<file path=ppt/tags/tag134.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51"/>
</p:tagLst>
</file>

<file path=ppt/tags/tag135.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52"/>
</p:tagLst>
</file>

<file path=ppt/tags/tag136.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53"/>
</p:tagLst>
</file>

<file path=ppt/tags/tag137.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54"/>
</p:tagLst>
</file>

<file path=ppt/tags/tag138.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55"/>
</p:tagLst>
</file>

<file path=ppt/tags/tag139.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56"/>
</p:tagLst>
</file>

<file path=ppt/tags/tag14.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88"/>
</p:tagLst>
</file>

<file path=ppt/tags/tag140.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57"/>
</p:tagLst>
</file>

<file path=ppt/tags/tag141.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58"/>
</p:tagLst>
</file>

<file path=ppt/tags/tag142.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59"/>
</p:tagLst>
</file>

<file path=ppt/tags/tag143.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60"/>
</p:tagLst>
</file>

<file path=ppt/tags/tag144.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61"/>
</p:tagLst>
</file>

<file path=ppt/tags/tag145.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62"/>
</p:tagLst>
</file>

<file path=ppt/tags/tag146.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63"/>
</p:tagLst>
</file>

<file path=ppt/tags/tag147.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64"/>
</p:tagLst>
</file>

<file path=ppt/tags/tag148.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65"/>
</p:tagLst>
</file>

<file path=ppt/tags/tag149.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66"/>
</p:tagLst>
</file>

<file path=ppt/tags/tag15.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89"/>
</p:tagLst>
</file>

<file path=ppt/tags/tag150.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67"/>
</p:tagLst>
</file>

<file path=ppt/tags/tag151.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68"/>
</p:tagLst>
</file>

<file path=ppt/tags/tag152.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69"/>
</p:tagLst>
</file>

<file path=ppt/tags/tag153.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70"/>
</p:tagLst>
</file>

<file path=ppt/tags/tag154.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71"/>
</p:tagLst>
</file>

<file path=ppt/tags/tag155.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72"/>
</p:tagLst>
</file>

<file path=ppt/tags/tag156.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73"/>
</p:tagLst>
</file>

<file path=ppt/tags/tag157.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74"/>
</p:tagLst>
</file>

<file path=ppt/tags/tag158.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75"/>
</p:tagLst>
</file>

<file path=ppt/tags/tag159.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76"/>
</p:tagLst>
</file>

<file path=ppt/tags/tag16.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93"/>
</p:tagLst>
</file>

<file path=ppt/tags/tag160.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77"/>
</p:tagLst>
</file>

<file path=ppt/tags/tag161.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78"/>
</p:tagLst>
</file>

<file path=ppt/tags/tag162.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79"/>
</p:tagLst>
</file>

<file path=ppt/tags/tag163.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80"/>
</p:tagLst>
</file>

<file path=ppt/tags/tag164.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81"/>
</p:tagLst>
</file>

<file path=ppt/tags/tag165.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82"/>
</p:tagLst>
</file>

<file path=ppt/tags/tag166.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83"/>
</p:tagLst>
</file>

<file path=ppt/tags/tag167.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84"/>
</p:tagLst>
</file>

<file path=ppt/tags/tag168.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85"/>
</p:tagLst>
</file>

<file path=ppt/tags/tag169.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86"/>
</p:tagLst>
</file>

<file path=ppt/tags/tag17.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94"/>
</p:tagLst>
</file>

<file path=ppt/tags/tag170.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87"/>
</p:tagLst>
</file>

<file path=ppt/tags/tag171.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88"/>
</p:tagLst>
</file>

<file path=ppt/tags/tag172.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89"/>
</p:tagLst>
</file>

<file path=ppt/tags/tag173.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90"/>
</p:tagLst>
</file>

<file path=ppt/tags/tag174.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91"/>
</p:tagLst>
</file>

<file path=ppt/tags/tag175.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92"/>
</p:tagLst>
</file>

<file path=ppt/tags/tag176.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93"/>
</p:tagLst>
</file>

<file path=ppt/tags/tag177.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94"/>
</p:tagLst>
</file>

<file path=ppt/tags/tag178.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95"/>
</p:tagLst>
</file>

<file path=ppt/tags/tag179.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96"/>
</p:tagLst>
</file>

<file path=ppt/tags/tag18.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95"/>
</p:tagLst>
</file>

<file path=ppt/tags/tag180.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97"/>
</p:tagLst>
</file>

<file path=ppt/tags/tag181.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98"/>
</p:tagLst>
</file>

<file path=ppt/tags/tag182.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99"/>
</p:tagLst>
</file>

<file path=ppt/tags/tag183.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00"/>
</p:tagLst>
</file>

<file path=ppt/tags/tag184.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01"/>
</p:tagLst>
</file>

<file path=ppt/tags/tag185.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02"/>
</p:tagLst>
</file>

<file path=ppt/tags/tag186.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03"/>
</p:tagLst>
</file>

<file path=ppt/tags/tag187.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04"/>
</p:tagLst>
</file>

<file path=ppt/tags/tag188.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05"/>
</p:tagLst>
</file>

<file path=ppt/tags/tag189.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06"/>
</p:tagLst>
</file>

<file path=ppt/tags/tag19.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96"/>
</p:tagLst>
</file>

<file path=ppt/tags/tag190.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07"/>
</p:tagLst>
</file>

<file path=ppt/tags/tag191.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08"/>
</p:tagLst>
</file>

<file path=ppt/tags/tag192.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09"/>
</p:tagLst>
</file>

<file path=ppt/tags/tag193.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10"/>
</p:tagLst>
</file>

<file path=ppt/tags/tag194.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11"/>
</p:tagLst>
</file>

<file path=ppt/tags/tag195.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12"/>
</p:tagLst>
</file>

<file path=ppt/tags/tag196.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13"/>
</p:tagLst>
</file>

<file path=ppt/tags/tag197.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14"/>
</p:tagLst>
</file>

<file path=ppt/tags/tag198.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15"/>
</p:tagLst>
</file>

<file path=ppt/tags/tag199.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16"/>
</p:tagLst>
</file>

<file path=ppt/tags/tag2.xml><?xml version="1.0" encoding="utf-8"?>
<p:tagLst xmlns:a="http://schemas.openxmlformats.org/drawingml/2006/main" xmlns:r="http://schemas.openxmlformats.org/officeDocument/2006/relationships" xmlns:p="http://schemas.openxmlformats.org/presentationml/2006/main">
  <p:tag name="MH" val="20191018145852"/>
  <p:tag name="MH_LIBRARY" val="GRAPHIC"/>
  <p:tag name="MH_TYPE" val="Other"/>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97"/>
</p:tagLst>
</file>

<file path=ppt/tags/tag200.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17"/>
</p:tagLst>
</file>

<file path=ppt/tags/tag201.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18"/>
</p:tagLst>
</file>

<file path=ppt/tags/tag202.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19"/>
</p:tagLst>
</file>

<file path=ppt/tags/tag203.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20"/>
</p:tagLst>
</file>

<file path=ppt/tags/tag204.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21"/>
</p:tagLst>
</file>

<file path=ppt/tags/tag205.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22"/>
</p:tagLst>
</file>

<file path=ppt/tags/tag206.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23"/>
</p:tagLst>
</file>

<file path=ppt/tags/tag207.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24"/>
</p:tagLst>
</file>

<file path=ppt/tags/tag208.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25"/>
</p:tagLst>
</file>

<file path=ppt/tags/tag209.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26"/>
</p:tagLst>
</file>

<file path=ppt/tags/tag21.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98"/>
</p:tagLst>
</file>

<file path=ppt/tags/tag210.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27"/>
</p:tagLst>
</file>

<file path=ppt/tags/tag211.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28"/>
</p:tagLst>
</file>

<file path=ppt/tags/tag212.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29"/>
</p:tagLst>
</file>

<file path=ppt/tags/tag213.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30"/>
</p:tagLst>
</file>

<file path=ppt/tags/tag214.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31"/>
</p:tagLst>
</file>

<file path=ppt/tags/tag215.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32"/>
</p:tagLst>
</file>

<file path=ppt/tags/tag216.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33"/>
</p:tagLst>
</file>

<file path=ppt/tags/tag217.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34"/>
</p:tagLst>
</file>

<file path=ppt/tags/tag218.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35"/>
</p:tagLst>
</file>

<file path=ppt/tags/tag219.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36"/>
</p:tagLst>
</file>

<file path=ppt/tags/tag22.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100"/>
</p:tagLst>
</file>

<file path=ppt/tags/tag220.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37"/>
</p:tagLst>
</file>

<file path=ppt/tags/tag221.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38"/>
</p:tagLst>
</file>

<file path=ppt/tags/tag222.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39"/>
</p:tagLst>
</file>

<file path=ppt/tags/tag223.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40"/>
</p:tagLst>
</file>

<file path=ppt/tags/tag224.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41"/>
</p:tagLst>
</file>

<file path=ppt/tags/tag225.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42"/>
</p:tagLst>
</file>

<file path=ppt/tags/tag226.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43"/>
</p:tagLst>
</file>

<file path=ppt/tags/tag227.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44"/>
</p:tagLst>
</file>

<file path=ppt/tags/tag228.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45"/>
</p:tagLst>
</file>

<file path=ppt/tags/tag229.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46"/>
</p:tagLst>
</file>

<file path=ppt/tags/tag23.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101"/>
</p:tagLst>
</file>

<file path=ppt/tags/tag230.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47"/>
</p:tagLst>
</file>

<file path=ppt/tags/tag231.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48"/>
</p:tagLst>
</file>

<file path=ppt/tags/tag232.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49"/>
</p:tagLst>
</file>

<file path=ppt/tags/tag233.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50"/>
</p:tagLst>
</file>

<file path=ppt/tags/tag234.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SubTitle"/>
  <p:tag name="MH_ORDER" val="1"/>
</p:tagLst>
</file>

<file path=ppt/tags/tag235.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51"/>
</p:tagLst>
</file>

<file path=ppt/tags/tag236.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SubTitle"/>
  <p:tag name="MH_ORDER" val="3"/>
</p:tagLst>
</file>

<file path=ppt/tags/tag237.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52"/>
</p:tagLst>
</file>

<file path=ppt/tags/tag238.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SubTitle"/>
  <p:tag name="MH_ORDER" val="2"/>
</p:tagLst>
</file>

<file path=ppt/tags/tag239.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53"/>
</p:tagLst>
</file>

<file path=ppt/tags/tag24.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103"/>
</p:tagLst>
</file>

<file path=ppt/tags/tag240.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54"/>
</p:tagLst>
</file>

<file path=ppt/tags/tag241.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55"/>
</p:tagLst>
</file>

<file path=ppt/tags/tag242.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56"/>
</p:tagLst>
</file>

<file path=ppt/tags/tag24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91018133048"/>
  <p:tag name="MH_LIBRARY" val="GRAPHIC"/>
</p:tagLst>
</file>

<file path=ppt/tags/tag244.xml><?xml version="1.0" encoding="utf-8"?>
<p:tagLst xmlns:a="http://schemas.openxmlformats.org/drawingml/2006/main" xmlns:r="http://schemas.openxmlformats.org/officeDocument/2006/relationships" xmlns:p="http://schemas.openxmlformats.org/presentationml/2006/main">
  <p:tag name="MH" val="20191018133048"/>
  <p:tag name="MH_LIBRARY" val="GRAPHIC"/>
  <p:tag name="MH_TYPE" val="SubTitle"/>
  <p:tag name="MH_ORDER" val="4"/>
</p:tagLst>
</file>

<file path=ppt/tags/tag245.xml><?xml version="1.0" encoding="utf-8"?>
<p:tagLst xmlns:a="http://schemas.openxmlformats.org/drawingml/2006/main" xmlns:r="http://schemas.openxmlformats.org/officeDocument/2006/relationships" xmlns:p="http://schemas.openxmlformats.org/presentationml/2006/main">
  <p:tag name="MH" val="20191018133048"/>
  <p:tag name="MH_LIBRARY" val="GRAPHIC"/>
  <p:tag name="MH_TYPE" val="SubTitle"/>
  <p:tag name="MH_ORDER" val="2"/>
</p:tagLst>
</file>

<file path=ppt/tags/tag246.xml><?xml version="1.0" encoding="utf-8"?>
<p:tagLst xmlns:a="http://schemas.openxmlformats.org/drawingml/2006/main" xmlns:r="http://schemas.openxmlformats.org/officeDocument/2006/relationships" xmlns:p="http://schemas.openxmlformats.org/presentationml/2006/main">
  <p:tag name="MH" val="20191018133048"/>
  <p:tag name="MH_LIBRARY" val="GRAPHIC"/>
  <p:tag name="MH_TYPE" val="SubTitle"/>
  <p:tag name="MH_ORDER" val="3"/>
</p:tagLst>
</file>

<file path=ppt/tags/tag247.xml><?xml version="1.0" encoding="utf-8"?>
<p:tagLst xmlns:a="http://schemas.openxmlformats.org/drawingml/2006/main" xmlns:r="http://schemas.openxmlformats.org/officeDocument/2006/relationships" xmlns:p="http://schemas.openxmlformats.org/presentationml/2006/main">
  <p:tag name="MH" val="20191018133048"/>
  <p:tag name="MH_LIBRARY" val="GRAPHIC"/>
  <p:tag name="MH_TYPE" val="Other"/>
  <p:tag name="MH_ORDER" val="1"/>
</p:tagLst>
</file>

<file path=ppt/tags/tag248.xml><?xml version="1.0" encoding="utf-8"?>
<p:tagLst xmlns:a="http://schemas.openxmlformats.org/drawingml/2006/main" xmlns:r="http://schemas.openxmlformats.org/officeDocument/2006/relationships" xmlns:p="http://schemas.openxmlformats.org/presentationml/2006/main">
  <p:tag name="MH" val="20191018133048"/>
  <p:tag name="MH_LIBRARY" val="GRAPHIC"/>
  <p:tag name="MH_TYPE" val="Other"/>
  <p:tag name="MH_ORDER" val="2"/>
</p:tagLst>
</file>

<file path=ppt/tags/tag249.xml><?xml version="1.0" encoding="utf-8"?>
<p:tagLst xmlns:a="http://schemas.openxmlformats.org/drawingml/2006/main" xmlns:r="http://schemas.openxmlformats.org/officeDocument/2006/relationships" xmlns:p="http://schemas.openxmlformats.org/presentationml/2006/main">
  <p:tag name="MH" val="20191018133048"/>
  <p:tag name="MH_LIBRARY" val="GRAPHIC"/>
  <p:tag name="MH_TYPE" val="Other"/>
  <p:tag name="MH_ORDER" val="5"/>
</p:tagLst>
</file>

<file path=ppt/tags/tag25.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104"/>
</p:tagLst>
</file>

<file path=ppt/tags/tag250.xml><?xml version="1.0" encoding="utf-8"?>
<p:tagLst xmlns:a="http://schemas.openxmlformats.org/drawingml/2006/main" xmlns:r="http://schemas.openxmlformats.org/officeDocument/2006/relationships" xmlns:p="http://schemas.openxmlformats.org/presentationml/2006/main">
  <p:tag name="MH" val="20191018133048"/>
  <p:tag name="MH_LIBRARY" val="GRAPHIC"/>
  <p:tag name="MH_TYPE" val="Other"/>
  <p:tag name="MH_ORDER" val="6"/>
</p:tagLst>
</file>

<file path=ppt/tags/tag251.xml><?xml version="1.0" encoding="utf-8"?>
<p:tagLst xmlns:a="http://schemas.openxmlformats.org/drawingml/2006/main" xmlns:r="http://schemas.openxmlformats.org/officeDocument/2006/relationships" xmlns:p="http://schemas.openxmlformats.org/presentationml/2006/main">
  <p:tag name="MH" val="20191018133048"/>
  <p:tag name="MH_LIBRARY" val="GRAPHIC"/>
  <p:tag name="MH_TYPE" val="Other"/>
  <p:tag name="MH_ORDER" val="7"/>
</p:tagLst>
</file>

<file path=ppt/tags/tag252.xml><?xml version="1.0" encoding="utf-8"?>
<p:tagLst xmlns:a="http://schemas.openxmlformats.org/drawingml/2006/main" xmlns:r="http://schemas.openxmlformats.org/officeDocument/2006/relationships" xmlns:p="http://schemas.openxmlformats.org/presentationml/2006/main">
  <p:tag name="MH" val="20191018133048"/>
  <p:tag name="MH_LIBRARY" val="GRAPHIC"/>
  <p:tag name="MH_TYPE" val="Other"/>
  <p:tag name="MH_ORDER" val="8"/>
</p:tagLst>
</file>

<file path=ppt/tags/tag253.xml><?xml version="1.0" encoding="utf-8"?>
<p:tagLst xmlns:a="http://schemas.openxmlformats.org/drawingml/2006/main" xmlns:r="http://schemas.openxmlformats.org/officeDocument/2006/relationships" xmlns:p="http://schemas.openxmlformats.org/presentationml/2006/main">
  <p:tag name="MH" val="20191018133048"/>
  <p:tag name="MH_LIBRARY" val="GRAPHIC"/>
  <p:tag name="MH_TYPE" val="Other"/>
  <p:tag name="MH_ORDER" val="9"/>
</p:tagLst>
</file>

<file path=ppt/tags/tag254.xml><?xml version="1.0" encoding="utf-8"?>
<p:tagLst xmlns:a="http://schemas.openxmlformats.org/drawingml/2006/main" xmlns:r="http://schemas.openxmlformats.org/officeDocument/2006/relationships" xmlns:p="http://schemas.openxmlformats.org/presentationml/2006/main">
  <p:tag name="MH" val="20191024111301"/>
  <p:tag name="MH_LIBRARY" val="GRAPHIC"/>
</p:tagLst>
</file>

<file path=ppt/tags/tag255.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86"/>
</p:tagLst>
</file>

<file path=ppt/tags/tag256.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87"/>
</p:tagLst>
</file>

<file path=ppt/tags/tag257.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88"/>
</p:tagLst>
</file>

<file path=ppt/tags/tag258.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89"/>
</p:tagLst>
</file>

<file path=ppt/tags/tag259.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93"/>
</p:tagLst>
</file>

<file path=ppt/tags/tag26.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105"/>
</p:tagLst>
</file>

<file path=ppt/tags/tag260.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94"/>
</p:tagLst>
</file>

<file path=ppt/tags/tag261.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95"/>
</p:tagLst>
</file>

<file path=ppt/tags/tag262.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96"/>
</p:tagLst>
</file>

<file path=ppt/tags/tag263.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97"/>
</p:tagLst>
</file>

<file path=ppt/tags/tag264.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98"/>
</p:tagLst>
</file>

<file path=ppt/tags/tag265.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100"/>
</p:tagLst>
</file>

<file path=ppt/tags/tag266.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101"/>
</p:tagLst>
</file>

<file path=ppt/tags/tag267.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103"/>
</p:tagLst>
</file>

<file path=ppt/tags/tag268.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104"/>
</p:tagLst>
</file>

<file path=ppt/tags/tag269.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105"/>
</p:tagLst>
</file>

<file path=ppt/tags/tag27.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107"/>
</p:tagLst>
</file>

<file path=ppt/tags/tag270.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107"/>
</p:tagLst>
</file>

<file path=ppt/tags/tag271.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23"/>
</p:tagLst>
</file>

<file path=ppt/tags/tag272.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24"/>
</p:tagLst>
</file>

<file path=ppt/tags/tag273.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25"/>
</p:tagLst>
</file>

<file path=ppt/tags/tag274.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96"/>
</p:tagLst>
</file>

<file path=ppt/tags/tag275.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97"/>
</p:tagLst>
</file>

<file path=ppt/tags/tag276.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98"/>
</p:tagLst>
</file>

<file path=ppt/tags/tag277.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23"/>
</p:tagLst>
</file>

<file path=ppt/tags/tag28.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23"/>
</p:tagLst>
</file>

<file path=ppt/tags/tag29.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24"/>
</p:tagLst>
</file>

<file path=ppt/tags/tag3.xml><?xml version="1.0" encoding="utf-8"?>
<p:tagLst xmlns:a="http://schemas.openxmlformats.org/drawingml/2006/main" xmlns:r="http://schemas.openxmlformats.org/officeDocument/2006/relationships" xmlns:p="http://schemas.openxmlformats.org/presentationml/2006/main">
  <p:tag name="MH" val="20191018145852"/>
  <p:tag name="MH_LIBRARY" val="GRAPHIC"/>
  <p:tag name="MH_TYPE" val="Other"/>
  <p:tag name="MH_ORDER" val="5"/>
</p:tagLst>
</file>

<file path=ppt/tags/tag30.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25"/>
</p:tagLst>
</file>

<file path=ppt/tags/tag31.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96"/>
</p:tagLst>
</file>

<file path=ppt/tags/tag32.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97"/>
</p:tagLst>
</file>

<file path=ppt/tags/tag33.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98"/>
</p:tagLst>
</file>

<file path=ppt/tags/tag34.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23"/>
</p:tagLst>
</file>

<file path=ppt/tags/tag35.xml><?xml version="1.0" encoding="utf-8"?>
<p:tagLst xmlns:a="http://schemas.openxmlformats.org/drawingml/2006/main" xmlns:r="http://schemas.openxmlformats.org/officeDocument/2006/relationships" xmlns:p="http://schemas.openxmlformats.org/presentationml/2006/main">
  <p:tag name="MH" val="20191024111301"/>
  <p:tag name="MH_LIBRARY" val="GRAPHIC"/>
</p:tagLst>
</file>

<file path=ppt/tags/tag36.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86"/>
</p:tagLst>
</file>

<file path=ppt/tags/tag37.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87"/>
</p:tagLst>
</file>

<file path=ppt/tags/tag38.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88"/>
</p:tagLst>
</file>

<file path=ppt/tags/tag39.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89"/>
</p:tagLst>
</file>

<file path=ppt/tags/tag4.xml><?xml version="1.0" encoding="utf-8"?>
<p:tagLst xmlns:a="http://schemas.openxmlformats.org/drawingml/2006/main" xmlns:r="http://schemas.openxmlformats.org/officeDocument/2006/relationships" xmlns:p="http://schemas.openxmlformats.org/presentationml/2006/main">
  <p:tag name="MH" val="20191018145852"/>
  <p:tag name="MH_LIBRARY" val="GRAPHIC"/>
  <p:tag name="MH_TYPE" val="Other"/>
  <p:tag name="MH_ORDER" val="6"/>
</p:tagLst>
</file>

<file path=ppt/tags/tag40.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93"/>
</p:tagLst>
</file>

<file path=ppt/tags/tag41.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94"/>
</p:tagLst>
</file>

<file path=ppt/tags/tag42.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95"/>
</p:tagLst>
</file>

<file path=ppt/tags/tag43.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96"/>
</p:tagLst>
</file>

<file path=ppt/tags/tag44.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97"/>
</p:tagLst>
</file>

<file path=ppt/tags/tag45.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98"/>
</p:tagLst>
</file>

<file path=ppt/tags/tag46.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100"/>
</p:tagLst>
</file>

<file path=ppt/tags/tag47.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101"/>
</p:tagLst>
</file>

<file path=ppt/tags/tag48.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103"/>
</p:tagLst>
</file>

<file path=ppt/tags/tag49.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104"/>
</p:tagLst>
</file>

<file path=ppt/tags/tag5.xml><?xml version="1.0" encoding="utf-8"?>
<p:tagLst xmlns:a="http://schemas.openxmlformats.org/drawingml/2006/main" xmlns:r="http://schemas.openxmlformats.org/officeDocument/2006/relationships" xmlns:p="http://schemas.openxmlformats.org/presentationml/2006/main">
  <p:tag name="MH" val="20191018145852"/>
  <p:tag name="MH_LIBRARY" val="GRAPHIC"/>
  <p:tag name="MH_TYPE" val="Other"/>
  <p:tag name="MH_ORDER" val="7"/>
</p:tagLst>
</file>

<file path=ppt/tags/tag50.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105"/>
</p:tagLst>
</file>

<file path=ppt/tags/tag51.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107"/>
</p:tagLst>
</file>

<file path=ppt/tags/tag52.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23"/>
</p:tagLst>
</file>

<file path=ppt/tags/tag53.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24"/>
</p:tagLst>
</file>

<file path=ppt/tags/tag54.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25"/>
</p:tagLst>
</file>

<file path=ppt/tags/tag55.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96"/>
</p:tagLst>
</file>

<file path=ppt/tags/tag56.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97"/>
</p:tagLst>
</file>

<file path=ppt/tags/tag57.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98"/>
</p:tagLst>
</file>

<file path=ppt/tags/tag58.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23"/>
</p:tagLst>
</file>

<file path=ppt/tags/tag59.xml><?xml version="1.0" encoding="utf-8"?>
<p:tagLst xmlns:a="http://schemas.openxmlformats.org/drawingml/2006/main" xmlns:r="http://schemas.openxmlformats.org/officeDocument/2006/relationships" xmlns:p="http://schemas.openxmlformats.org/presentationml/2006/main">
  <p:tag name="MH" val="20191024111301"/>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91018145852"/>
  <p:tag name="MH_LIBRARY" val="GRAPHIC"/>
  <p:tag name="MH_TYPE" val="Other"/>
  <p:tag name="MH_ORDER" val="9"/>
</p:tagLst>
</file>

<file path=ppt/tags/tag60.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86"/>
</p:tagLst>
</file>

<file path=ppt/tags/tag61.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87"/>
</p:tagLst>
</file>

<file path=ppt/tags/tag62.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88"/>
</p:tagLst>
</file>

<file path=ppt/tags/tag63.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89"/>
</p:tagLst>
</file>

<file path=ppt/tags/tag64.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93"/>
</p:tagLst>
</file>

<file path=ppt/tags/tag65.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94"/>
</p:tagLst>
</file>

<file path=ppt/tags/tag66.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95"/>
</p:tagLst>
</file>

<file path=ppt/tags/tag67.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96"/>
</p:tagLst>
</file>

<file path=ppt/tags/tag68.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97"/>
</p:tagLst>
</file>

<file path=ppt/tags/tag69.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98"/>
</p:tagLst>
</file>

<file path=ppt/tags/tag7.xml><?xml version="1.0" encoding="utf-8"?>
<p:tagLst xmlns:a="http://schemas.openxmlformats.org/drawingml/2006/main" xmlns:r="http://schemas.openxmlformats.org/officeDocument/2006/relationships" xmlns:p="http://schemas.openxmlformats.org/presentationml/2006/main">
  <p:tag name="MH" val="20191018145852"/>
  <p:tag name="MH_LIBRARY" val="GRAPHIC"/>
  <p:tag name="MH_TYPE" val="SubTitle"/>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100"/>
</p:tagLst>
</file>

<file path=ppt/tags/tag71.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101"/>
</p:tagLst>
</file>

<file path=ppt/tags/tag72.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103"/>
</p:tagLst>
</file>

<file path=ppt/tags/tag73.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104"/>
</p:tagLst>
</file>

<file path=ppt/tags/tag74.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105"/>
</p:tagLst>
</file>

<file path=ppt/tags/tag75.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107"/>
</p:tagLst>
</file>

<file path=ppt/tags/tag76.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23"/>
</p:tagLst>
</file>

<file path=ppt/tags/tag77.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24"/>
</p:tagLst>
</file>

<file path=ppt/tags/tag78.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25"/>
</p:tagLst>
</file>

<file path=ppt/tags/tag79.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Straight Connector 96"/>
</p:tagLst>
</file>

<file path=ppt/tags/tag8.xml><?xml version="1.0" encoding="utf-8"?>
<p:tagLst xmlns:a="http://schemas.openxmlformats.org/drawingml/2006/main" xmlns:r="http://schemas.openxmlformats.org/officeDocument/2006/relationships" xmlns:p="http://schemas.openxmlformats.org/presentationml/2006/main">
  <p:tag name="MH" val="20191018145852"/>
  <p:tag name="MH_LIBRARY" val="GRAPHIC"/>
  <p:tag name="MH_TYPE" val="SubTitle"/>
  <p:tag name="MH_ORDER" val="3"/>
</p:tagLst>
</file>

<file path=ppt/tags/tag80.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Rectangle 97"/>
</p:tagLst>
</file>

<file path=ppt/tags/tag81.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98"/>
</p:tagLst>
</file>

<file path=ppt/tags/tag82.xml><?xml version="1.0" encoding="utf-8"?>
<p:tagLst xmlns:a="http://schemas.openxmlformats.org/drawingml/2006/main" xmlns:r="http://schemas.openxmlformats.org/officeDocument/2006/relationships" xmlns:p="http://schemas.openxmlformats.org/presentationml/2006/main">
  <p:tag name="MH" val="20191024111301"/>
  <p:tag name="MH_LIBRARY" val="GRAPHIC"/>
  <p:tag name="MH_ORDER" val="TextBox 23"/>
</p:tagLst>
</file>

<file path=ppt/tags/tag8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QiTTB#"/>
  <p:tag name="MH_LAYOUT" val="SubTitle"/>
  <p:tag name="MH" val="20191018132207"/>
  <p:tag name="MH_LIBRARY" val="GRAPHIC"/>
</p:tagLst>
</file>

<file path=ppt/tags/tag84.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
</p:tagLst>
</file>

<file path=ppt/tags/tag85.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2"/>
</p:tagLst>
</file>

<file path=ppt/tags/tag86.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3"/>
</p:tagLst>
</file>

<file path=ppt/tags/tag87.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4"/>
</p:tagLst>
</file>

<file path=ppt/tags/tag88.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5"/>
</p:tagLst>
</file>

<file path=ppt/tags/tag89.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6"/>
</p:tagLst>
</file>

<file path=ppt/tags/tag9.xml><?xml version="1.0" encoding="utf-8"?>
<p:tagLst xmlns:a="http://schemas.openxmlformats.org/drawingml/2006/main" xmlns:r="http://schemas.openxmlformats.org/officeDocument/2006/relationships" xmlns:p="http://schemas.openxmlformats.org/presentationml/2006/main">
  <p:tag name="MH" val="20191018154045"/>
  <p:tag name="MH_LIBRARY" val="GRAPHIC"/>
  <p:tag name="MH_TYPE" val="SubTitle"/>
  <p:tag name="MH_ORDER" val="1"/>
</p:tagLst>
</file>

<file path=ppt/tags/tag90.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7"/>
</p:tagLst>
</file>

<file path=ppt/tags/tag91.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8"/>
</p:tagLst>
</file>

<file path=ppt/tags/tag92.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9"/>
</p:tagLst>
</file>

<file path=ppt/tags/tag93.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0"/>
</p:tagLst>
</file>

<file path=ppt/tags/tag94.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1"/>
</p:tagLst>
</file>

<file path=ppt/tags/tag95.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2"/>
</p:tagLst>
</file>

<file path=ppt/tags/tag96.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3"/>
</p:tagLst>
</file>

<file path=ppt/tags/tag97.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4"/>
</p:tagLst>
</file>

<file path=ppt/tags/tag98.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5"/>
</p:tagLst>
</file>

<file path=ppt/tags/tag99.xml><?xml version="1.0" encoding="utf-8"?>
<p:tagLst xmlns:a="http://schemas.openxmlformats.org/drawingml/2006/main" xmlns:r="http://schemas.openxmlformats.org/officeDocument/2006/relationships" xmlns:p="http://schemas.openxmlformats.org/presentationml/2006/main">
  <p:tag name="MH" val="20191018132207"/>
  <p:tag name="MH_LIBRARY" val="GRAPHIC"/>
  <p:tag name="MH_TYPE" val="Other"/>
  <p:tag name="MH_ORDER" val="1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10972</TotalTime>
  <Words>6159</Words>
  <Application>Microsoft Office PowerPoint</Application>
  <PresentationFormat>宽屏</PresentationFormat>
  <Paragraphs>533</Paragraphs>
  <Slides>51</Slides>
  <Notes>50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2</vt:i4>
      </vt:variant>
      <vt:variant>
        <vt:lpstr>幻灯片标题</vt:lpstr>
      </vt:variant>
      <vt:variant>
        <vt:i4>51</vt:i4>
      </vt:variant>
    </vt:vector>
  </HeadingPairs>
  <TitlesOfParts>
    <vt:vector size="71" baseType="lpstr">
      <vt:lpstr>Helvetica Light</vt:lpstr>
      <vt:lpstr>Helvetica Neue Medium</vt:lpstr>
      <vt:lpstr>KaiTi</vt:lpstr>
      <vt:lpstr>等线</vt:lpstr>
      <vt:lpstr>等线 Light</vt:lpstr>
      <vt:lpstr>华文楷体</vt:lpstr>
      <vt:lpstr>华文中宋</vt:lpstr>
      <vt:lpstr>楷体</vt:lpstr>
      <vt:lpstr>宋体</vt:lpstr>
      <vt:lpstr>微软雅黑</vt:lpstr>
      <vt:lpstr>Arial</vt:lpstr>
      <vt:lpstr>Calibri</vt:lpstr>
      <vt:lpstr>Cambria</vt:lpstr>
      <vt:lpstr>Symbol</vt:lpstr>
      <vt:lpstr>Times New Roman</vt:lpstr>
      <vt:lpstr>Verdana</vt:lpstr>
      <vt:lpstr>Wingdings</vt:lpstr>
      <vt:lpstr>Office 主题​​</vt:lpstr>
      <vt:lpstr>Prism 6</vt:lpstr>
      <vt:lpstr>Prism Project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 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临床问题：检测平台的稳定性</vt:lpstr>
      <vt:lpstr>PowerPoint 演示文稿</vt:lpstr>
      <vt:lpstr>PowerPoint 演示文稿</vt:lpstr>
      <vt:lpstr>小 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子宫内膜各种免疫细胞异常率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子宫内膜免疫组化检测在不孕不育诊疗中的临床应用研究</dc:title>
  <dc:creator>yuye li</dc:creator>
  <cp:lastModifiedBy>yuye li</cp:lastModifiedBy>
  <cp:revision>425</cp:revision>
  <dcterms:created xsi:type="dcterms:W3CDTF">2019-09-25T05:47:56Z</dcterms:created>
  <dcterms:modified xsi:type="dcterms:W3CDTF">2019-11-08T00:58:58Z</dcterms:modified>
</cp:coreProperties>
</file>